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tmp" ContentType="image/p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7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8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9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0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11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2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3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4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5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6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7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8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9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20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theme/theme21.xml" ContentType="application/vnd.openxmlformats-officedocument.theme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.xml" ContentType="application/vnd.openxmlformats-officedocument.presentationml.tags+xml"/>
  <Override PartName="/ppt/notesSlides/notesSlide27.xml" ContentType="application/vnd.openxmlformats-officedocument.presentationml.notesSlide+xml"/>
  <Override PartName="/ppt/tags/tag2.xml" ContentType="application/vnd.openxmlformats-officedocument.presentationml.tags+xml"/>
  <Override PartName="/ppt/notesSlides/notesSlide28.xml" ContentType="application/vnd.openxmlformats-officedocument.presentationml.notesSlide+xml"/>
  <Override PartName="/ppt/tags/tag3.xml" ContentType="application/vnd.openxmlformats-officedocument.presentationml.tags+xml"/>
  <Override PartName="/ppt/notesSlides/notesSlide29.xml" ContentType="application/vnd.openxmlformats-officedocument.presentationml.notesSlide+xml"/>
  <Override PartName="/ppt/tags/tag4.xml" ContentType="application/vnd.openxmlformats-officedocument.presentationml.tags+xml"/>
  <Override PartName="/ppt/notesSlides/notesSlide30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tags/tag13.xml" ContentType="application/vnd.openxmlformats-officedocument.presentationml.tag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ags/tag14.xml" ContentType="application/vnd.openxmlformats-officedocument.presentationml.tags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tags/tag15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charts/chart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8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7.xml" ContentType="application/vnd.openxmlformats-officedocument.presentationml.notesSlide+xml"/>
  <Override PartName="/ppt/charts/chart9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10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8.xml" ContentType="application/vnd.openxmlformats-officedocument.presentationml.notesSlide+xml"/>
  <Override PartName="/ppt/charts/chart11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notesSlides/notesSlide59.xml" ContentType="application/vnd.openxmlformats-officedocument.presentationml.notesSlide+xml"/>
  <Override PartName="/ppt/charts/chart12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4.xml" ContentType="application/vnd.openxmlformats-officedocument.themeOverride+xml"/>
  <Override PartName="/ppt/notesSlides/notesSlide60.xml" ContentType="application/vnd.openxmlformats-officedocument.presentationml.notesSlide+xml"/>
  <Override PartName="/ppt/charts/chart13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3" r:id="rId1"/>
    <p:sldMasterId id="2147483666" r:id="rId2"/>
    <p:sldMasterId id="2147483679" r:id="rId3"/>
    <p:sldMasterId id="2147483698" r:id="rId4"/>
    <p:sldMasterId id="2147483710" r:id="rId5"/>
    <p:sldMasterId id="2147483722" r:id="rId6"/>
    <p:sldMasterId id="2147483734" r:id="rId7"/>
    <p:sldMasterId id="2147483746" r:id="rId8"/>
    <p:sldMasterId id="2147483750" r:id="rId9"/>
    <p:sldMasterId id="2147483765" r:id="rId10"/>
    <p:sldMasterId id="2147483777" r:id="rId11"/>
    <p:sldMasterId id="2147483789" r:id="rId12"/>
    <p:sldMasterId id="2147483792" r:id="rId13"/>
    <p:sldMasterId id="2147483795" r:id="rId14"/>
    <p:sldMasterId id="2147483798" r:id="rId15"/>
    <p:sldMasterId id="2147483801" r:id="rId16"/>
    <p:sldMasterId id="2147483805" r:id="rId17"/>
    <p:sldMasterId id="2147483818" r:id="rId18"/>
    <p:sldMasterId id="2147483831" r:id="rId19"/>
    <p:sldMasterId id="2147483834" r:id="rId20"/>
    <p:sldMasterId id="2147483846" r:id="rId21"/>
    <p:sldMasterId id="2147483859" r:id="rId22"/>
  </p:sldMasterIdLst>
  <p:notesMasterIdLst>
    <p:notesMasterId r:id="rId192"/>
  </p:notesMasterIdLst>
  <p:handoutMasterIdLst>
    <p:handoutMasterId r:id="rId193"/>
  </p:handoutMasterIdLst>
  <p:sldIdLst>
    <p:sldId id="6087" r:id="rId23"/>
    <p:sldId id="7260" r:id="rId24"/>
    <p:sldId id="5471" r:id="rId25"/>
    <p:sldId id="6592" r:id="rId26"/>
    <p:sldId id="6685" r:id="rId27"/>
    <p:sldId id="6593" r:id="rId28"/>
    <p:sldId id="6594" r:id="rId29"/>
    <p:sldId id="6637" r:id="rId30"/>
    <p:sldId id="6015" r:id="rId31"/>
    <p:sldId id="740" r:id="rId32"/>
    <p:sldId id="6084" r:id="rId33"/>
    <p:sldId id="6085" r:id="rId34"/>
    <p:sldId id="6639" r:id="rId35"/>
    <p:sldId id="6640" r:id="rId36"/>
    <p:sldId id="6833" r:id="rId37"/>
    <p:sldId id="6834" r:id="rId38"/>
    <p:sldId id="6690" r:id="rId39"/>
    <p:sldId id="6676" r:id="rId40"/>
    <p:sldId id="6662" r:id="rId41"/>
    <p:sldId id="408" r:id="rId42"/>
    <p:sldId id="6641" r:id="rId43"/>
    <p:sldId id="6866" r:id="rId44"/>
    <p:sldId id="6867" r:id="rId45"/>
    <p:sldId id="6691" r:id="rId46"/>
    <p:sldId id="6677" r:id="rId47"/>
    <p:sldId id="6678" r:id="rId48"/>
    <p:sldId id="6679" r:id="rId49"/>
    <p:sldId id="6680" r:id="rId50"/>
    <p:sldId id="6681" r:id="rId51"/>
    <p:sldId id="6682" r:id="rId52"/>
    <p:sldId id="6683" r:id="rId53"/>
    <p:sldId id="6684" r:id="rId54"/>
    <p:sldId id="6632" r:id="rId55"/>
    <p:sldId id="5899" r:id="rId56"/>
    <p:sldId id="264" r:id="rId57"/>
    <p:sldId id="295" r:id="rId58"/>
    <p:sldId id="5975" r:id="rId59"/>
    <p:sldId id="6686" r:id="rId60"/>
    <p:sldId id="552" r:id="rId61"/>
    <p:sldId id="802" r:id="rId62"/>
    <p:sldId id="812" r:id="rId63"/>
    <p:sldId id="6642" r:id="rId64"/>
    <p:sldId id="6634" r:id="rId65"/>
    <p:sldId id="3713" r:id="rId66"/>
    <p:sldId id="3714" r:id="rId67"/>
    <p:sldId id="3723" r:id="rId68"/>
    <p:sldId id="3717" r:id="rId69"/>
    <p:sldId id="3719" r:id="rId70"/>
    <p:sldId id="3722" r:id="rId71"/>
    <p:sldId id="3781" r:id="rId72"/>
    <p:sldId id="3782" r:id="rId73"/>
    <p:sldId id="3908" r:id="rId74"/>
    <p:sldId id="5592" r:id="rId75"/>
    <p:sldId id="5593" r:id="rId76"/>
    <p:sldId id="5594" r:id="rId77"/>
    <p:sldId id="6675" r:id="rId78"/>
    <p:sldId id="6633" r:id="rId79"/>
    <p:sldId id="3926" r:id="rId80"/>
    <p:sldId id="5474" r:id="rId81"/>
    <p:sldId id="5383" r:id="rId82"/>
    <p:sldId id="833" r:id="rId83"/>
    <p:sldId id="853" r:id="rId84"/>
    <p:sldId id="855" r:id="rId85"/>
    <p:sldId id="856" r:id="rId86"/>
    <p:sldId id="861" r:id="rId87"/>
    <p:sldId id="862" r:id="rId88"/>
    <p:sldId id="863" r:id="rId89"/>
    <p:sldId id="860" r:id="rId90"/>
    <p:sldId id="5822" r:id="rId91"/>
    <p:sldId id="6663" r:id="rId92"/>
    <p:sldId id="5856" r:id="rId93"/>
    <p:sldId id="256" r:id="rId94"/>
    <p:sldId id="434" r:id="rId95"/>
    <p:sldId id="624" r:id="rId96"/>
    <p:sldId id="447" r:id="rId97"/>
    <p:sldId id="628" r:id="rId98"/>
    <p:sldId id="455" r:id="rId99"/>
    <p:sldId id="456" r:id="rId100"/>
    <p:sldId id="457" r:id="rId101"/>
    <p:sldId id="458" r:id="rId102"/>
    <p:sldId id="459" r:id="rId103"/>
    <p:sldId id="460" r:id="rId104"/>
    <p:sldId id="470" r:id="rId105"/>
    <p:sldId id="629" r:id="rId106"/>
    <p:sldId id="6596" r:id="rId107"/>
    <p:sldId id="6664" r:id="rId108"/>
    <p:sldId id="3796" r:id="rId109"/>
    <p:sldId id="6635" r:id="rId110"/>
    <p:sldId id="5828" r:id="rId111"/>
    <p:sldId id="1409" r:id="rId112"/>
    <p:sldId id="1529" r:id="rId113"/>
    <p:sldId id="1530" r:id="rId114"/>
    <p:sldId id="1531" r:id="rId115"/>
    <p:sldId id="1532" r:id="rId116"/>
    <p:sldId id="1533" r:id="rId117"/>
    <p:sldId id="1534" r:id="rId118"/>
    <p:sldId id="1535" r:id="rId119"/>
    <p:sldId id="1536" r:id="rId120"/>
    <p:sldId id="1537" r:id="rId121"/>
    <p:sldId id="1538" r:id="rId122"/>
    <p:sldId id="1539" r:id="rId123"/>
    <p:sldId id="1540" r:id="rId124"/>
    <p:sldId id="1541" r:id="rId125"/>
    <p:sldId id="1542" r:id="rId126"/>
    <p:sldId id="1543" r:id="rId127"/>
    <p:sldId id="3910" r:id="rId128"/>
    <p:sldId id="5845" r:id="rId129"/>
    <p:sldId id="667" r:id="rId130"/>
    <p:sldId id="6183" r:id="rId131"/>
    <p:sldId id="6638" r:id="rId132"/>
    <p:sldId id="359" r:id="rId133"/>
    <p:sldId id="6070" r:id="rId134"/>
    <p:sldId id="6665" r:id="rId135"/>
    <p:sldId id="3602" r:id="rId136"/>
    <p:sldId id="635" r:id="rId137"/>
    <p:sldId id="678" r:id="rId138"/>
    <p:sldId id="680" r:id="rId139"/>
    <p:sldId id="679" r:id="rId140"/>
    <p:sldId id="681" r:id="rId141"/>
    <p:sldId id="683" r:id="rId142"/>
    <p:sldId id="708" r:id="rId143"/>
    <p:sldId id="6491" r:id="rId144"/>
    <p:sldId id="6636" r:id="rId145"/>
    <p:sldId id="6601" r:id="rId146"/>
    <p:sldId id="6667" r:id="rId147"/>
    <p:sldId id="6669" r:id="rId148"/>
    <p:sldId id="6062" r:id="rId149"/>
    <p:sldId id="643" r:id="rId150"/>
    <p:sldId id="6359" r:id="rId151"/>
    <p:sldId id="6670" r:id="rId152"/>
    <p:sldId id="5595" r:id="rId153"/>
    <p:sldId id="4830" r:id="rId154"/>
    <p:sldId id="6671" r:id="rId155"/>
    <p:sldId id="296" r:id="rId156"/>
    <p:sldId id="289" r:id="rId157"/>
    <p:sldId id="304" r:id="rId158"/>
    <p:sldId id="305" r:id="rId159"/>
    <p:sldId id="273" r:id="rId160"/>
    <p:sldId id="6672" r:id="rId161"/>
    <p:sldId id="262" r:id="rId162"/>
    <p:sldId id="277" r:id="rId163"/>
    <p:sldId id="6673" r:id="rId164"/>
    <p:sldId id="6674" r:id="rId165"/>
    <p:sldId id="279" r:id="rId166"/>
    <p:sldId id="300" r:id="rId167"/>
    <p:sldId id="6687" r:id="rId168"/>
    <p:sldId id="387" r:id="rId169"/>
    <p:sldId id="6688" r:id="rId170"/>
    <p:sldId id="259" r:id="rId171"/>
    <p:sldId id="5558" r:id="rId172"/>
    <p:sldId id="6668" r:id="rId173"/>
    <p:sldId id="5040" r:id="rId174"/>
    <p:sldId id="2775" r:id="rId175"/>
    <p:sldId id="2776" r:id="rId176"/>
    <p:sldId id="5841" r:id="rId177"/>
    <p:sldId id="5041" r:id="rId178"/>
    <p:sldId id="5840" r:id="rId179"/>
    <p:sldId id="5842" r:id="rId180"/>
    <p:sldId id="6666" r:id="rId181"/>
    <p:sldId id="6502" r:id="rId182"/>
    <p:sldId id="6582" r:id="rId183"/>
    <p:sldId id="6503" r:id="rId184"/>
    <p:sldId id="6504" r:id="rId185"/>
    <p:sldId id="5036" r:id="rId186"/>
    <p:sldId id="5038" r:id="rId187"/>
    <p:sldId id="5037" r:id="rId188"/>
    <p:sldId id="5997" r:id="rId189"/>
    <p:sldId id="6020" r:id="rId190"/>
    <p:sldId id="6868" r:id="rId19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F9DED7"/>
    <a:srgbClr val="DFD7F9"/>
    <a:srgbClr val="4E8F00"/>
    <a:srgbClr val="EEDD88"/>
    <a:srgbClr val="FFFFFF"/>
    <a:srgbClr val="F9F2EF"/>
    <a:srgbClr val="C02900"/>
    <a:srgbClr val="2D5597"/>
    <a:srgbClr val="C06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4007"/>
    <p:restoredTop sz="94215"/>
  </p:normalViewPr>
  <p:slideViewPr>
    <p:cSldViewPr snapToGrid="0" snapToObjects="1">
      <p:cViewPr varScale="1">
        <p:scale>
          <a:sx n="119" d="100"/>
          <a:sy n="119" d="100"/>
        </p:scale>
        <p:origin x="9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95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20.xml"/><Relationship Id="rId63" Type="http://schemas.openxmlformats.org/officeDocument/2006/relationships/slide" Target="slides/slide41.xml"/><Relationship Id="rId84" Type="http://schemas.openxmlformats.org/officeDocument/2006/relationships/slide" Target="slides/slide62.xml"/><Relationship Id="rId138" Type="http://schemas.openxmlformats.org/officeDocument/2006/relationships/slide" Target="slides/slide116.xml"/><Relationship Id="rId159" Type="http://schemas.openxmlformats.org/officeDocument/2006/relationships/slide" Target="slides/slide137.xml"/><Relationship Id="rId170" Type="http://schemas.openxmlformats.org/officeDocument/2006/relationships/slide" Target="slides/slide148.xml"/><Relationship Id="rId191" Type="http://schemas.openxmlformats.org/officeDocument/2006/relationships/slide" Target="slides/slide169.xml"/><Relationship Id="rId107" Type="http://schemas.openxmlformats.org/officeDocument/2006/relationships/slide" Target="slides/slide85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0.xml"/><Relationship Id="rId53" Type="http://schemas.openxmlformats.org/officeDocument/2006/relationships/slide" Target="slides/slide31.xml"/><Relationship Id="rId74" Type="http://schemas.openxmlformats.org/officeDocument/2006/relationships/slide" Target="slides/slide52.xml"/><Relationship Id="rId128" Type="http://schemas.openxmlformats.org/officeDocument/2006/relationships/slide" Target="slides/slide106.xml"/><Relationship Id="rId149" Type="http://schemas.openxmlformats.org/officeDocument/2006/relationships/slide" Target="slides/slide127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73.xml"/><Relationship Id="rId160" Type="http://schemas.openxmlformats.org/officeDocument/2006/relationships/slide" Target="slides/slide138.xml"/><Relationship Id="rId181" Type="http://schemas.openxmlformats.org/officeDocument/2006/relationships/slide" Target="slides/slide159.xml"/><Relationship Id="rId22" Type="http://schemas.openxmlformats.org/officeDocument/2006/relationships/slideMaster" Target="slideMasters/slideMaster22.xml"/><Relationship Id="rId43" Type="http://schemas.openxmlformats.org/officeDocument/2006/relationships/slide" Target="slides/slide21.xml"/><Relationship Id="rId64" Type="http://schemas.openxmlformats.org/officeDocument/2006/relationships/slide" Target="slides/slide42.xml"/><Relationship Id="rId118" Type="http://schemas.openxmlformats.org/officeDocument/2006/relationships/slide" Target="slides/slide96.xml"/><Relationship Id="rId139" Type="http://schemas.openxmlformats.org/officeDocument/2006/relationships/slide" Target="slides/slide117.xml"/><Relationship Id="rId85" Type="http://schemas.openxmlformats.org/officeDocument/2006/relationships/slide" Target="slides/slide63.xml"/><Relationship Id="rId150" Type="http://schemas.openxmlformats.org/officeDocument/2006/relationships/slide" Target="slides/slide128.xml"/><Relationship Id="rId171" Type="http://schemas.openxmlformats.org/officeDocument/2006/relationships/slide" Target="slides/slide149.xml"/><Relationship Id="rId192" Type="http://schemas.openxmlformats.org/officeDocument/2006/relationships/notesMaster" Target="notesMasters/notesMaster1.xml"/><Relationship Id="rId12" Type="http://schemas.openxmlformats.org/officeDocument/2006/relationships/slideMaster" Target="slideMasters/slideMaster12.xml"/><Relationship Id="rId33" Type="http://schemas.openxmlformats.org/officeDocument/2006/relationships/slide" Target="slides/slide11.xml"/><Relationship Id="rId108" Type="http://schemas.openxmlformats.org/officeDocument/2006/relationships/slide" Target="slides/slide86.xml"/><Relationship Id="rId129" Type="http://schemas.openxmlformats.org/officeDocument/2006/relationships/slide" Target="slides/slide107.xml"/><Relationship Id="rId54" Type="http://schemas.openxmlformats.org/officeDocument/2006/relationships/slide" Target="slides/slide32.xml"/><Relationship Id="rId75" Type="http://schemas.openxmlformats.org/officeDocument/2006/relationships/slide" Target="slides/slide53.xml"/><Relationship Id="rId96" Type="http://schemas.openxmlformats.org/officeDocument/2006/relationships/slide" Target="slides/slide74.xml"/><Relationship Id="rId140" Type="http://schemas.openxmlformats.org/officeDocument/2006/relationships/slide" Target="slides/slide118.xml"/><Relationship Id="rId161" Type="http://schemas.openxmlformats.org/officeDocument/2006/relationships/slide" Target="slides/slide139.xml"/><Relationship Id="rId182" Type="http://schemas.openxmlformats.org/officeDocument/2006/relationships/slide" Target="slides/slide160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1.xml"/><Relationship Id="rId119" Type="http://schemas.openxmlformats.org/officeDocument/2006/relationships/slide" Target="slides/slide97.xml"/><Relationship Id="rId44" Type="http://schemas.openxmlformats.org/officeDocument/2006/relationships/slide" Target="slides/slide22.xml"/><Relationship Id="rId65" Type="http://schemas.openxmlformats.org/officeDocument/2006/relationships/slide" Target="slides/slide43.xml"/><Relationship Id="rId86" Type="http://schemas.openxmlformats.org/officeDocument/2006/relationships/slide" Target="slides/slide64.xml"/><Relationship Id="rId130" Type="http://schemas.openxmlformats.org/officeDocument/2006/relationships/slide" Target="slides/slide108.xml"/><Relationship Id="rId151" Type="http://schemas.openxmlformats.org/officeDocument/2006/relationships/slide" Target="slides/slide129.xml"/><Relationship Id="rId172" Type="http://schemas.openxmlformats.org/officeDocument/2006/relationships/slide" Target="slides/slide150.xml"/><Relationship Id="rId193" Type="http://schemas.openxmlformats.org/officeDocument/2006/relationships/handoutMaster" Target="handoutMasters/handoutMaster1.xml"/><Relationship Id="rId13" Type="http://schemas.openxmlformats.org/officeDocument/2006/relationships/slideMaster" Target="slideMasters/slideMaster13.xml"/><Relationship Id="rId109" Type="http://schemas.openxmlformats.org/officeDocument/2006/relationships/slide" Target="slides/slide87.xml"/><Relationship Id="rId34" Type="http://schemas.openxmlformats.org/officeDocument/2006/relationships/slide" Target="slides/slide12.xml"/><Relationship Id="rId55" Type="http://schemas.openxmlformats.org/officeDocument/2006/relationships/slide" Target="slides/slide33.xml"/><Relationship Id="rId76" Type="http://schemas.openxmlformats.org/officeDocument/2006/relationships/slide" Target="slides/slide54.xml"/><Relationship Id="rId97" Type="http://schemas.openxmlformats.org/officeDocument/2006/relationships/slide" Target="slides/slide75.xml"/><Relationship Id="rId120" Type="http://schemas.openxmlformats.org/officeDocument/2006/relationships/slide" Target="slides/slide98.xml"/><Relationship Id="rId141" Type="http://schemas.openxmlformats.org/officeDocument/2006/relationships/slide" Target="slides/slide11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9.xml"/><Relationship Id="rId92" Type="http://schemas.openxmlformats.org/officeDocument/2006/relationships/slide" Target="slides/slide70.xml"/><Relationship Id="rId162" Type="http://schemas.openxmlformats.org/officeDocument/2006/relationships/slide" Target="slides/slide140.xml"/><Relationship Id="rId183" Type="http://schemas.openxmlformats.org/officeDocument/2006/relationships/slide" Target="slides/slide16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7.xml"/><Relationship Id="rId24" Type="http://schemas.openxmlformats.org/officeDocument/2006/relationships/slide" Target="slides/slide2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66" Type="http://schemas.openxmlformats.org/officeDocument/2006/relationships/slide" Target="slides/slide44.xml"/><Relationship Id="rId87" Type="http://schemas.openxmlformats.org/officeDocument/2006/relationships/slide" Target="slides/slide65.xml"/><Relationship Id="rId110" Type="http://schemas.openxmlformats.org/officeDocument/2006/relationships/slide" Target="slides/slide88.xml"/><Relationship Id="rId115" Type="http://schemas.openxmlformats.org/officeDocument/2006/relationships/slide" Target="slides/slide93.xml"/><Relationship Id="rId131" Type="http://schemas.openxmlformats.org/officeDocument/2006/relationships/slide" Target="slides/slide109.xml"/><Relationship Id="rId136" Type="http://schemas.openxmlformats.org/officeDocument/2006/relationships/slide" Target="slides/slide114.xml"/><Relationship Id="rId157" Type="http://schemas.openxmlformats.org/officeDocument/2006/relationships/slide" Target="slides/slide135.xml"/><Relationship Id="rId178" Type="http://schemas.openxmlformats.org/officeDocument/2006/relationships/slide" Target="slides/slide156.xml"/><Relationship Id="rId61" Type="http://schemas.openxmlformats.org/officeDocument/2006/relationships/slide" Target="slides/slide39.xml"/><Relationship Id="rId82" Type="http://schemas.openxmlformats.org/officeDocument/2006/relationships/slide" Target="slides/slide60.xml"/><Relationship Id="rId152" Type="http://schemas.openxmlformats.org/officeDocument/2006/relationships/slide" Target="slides/slide130.xml"/><Relationship Id="rId173" Type="http://schemas.openxmlformats.org/officeDocument/2006/relationships/slide" Target="slides/slide151.xml"/><Relationship Id="rId194" Type="http://schemas.openxmlformats.org/officeDocument/2006/relationships/presProps" Target="presProp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56" Type="http://schemas.openxmlformats.org/officeDocument/2006/relationships/slide" Target="slides/slide34.xml"/><Relationship Id="rId77" Type="http://schemas.openxmlformats.org/officeDocument/2006/relationships/slide" Target="slides/slide55.xml"/><Relationship Id="rId100" Type="http://schemas.openxmlformats.org/officeDocument/2006/relationships/slide" Target="slides/slide78.xml"/><Relationship Id="rId105" Type="http://schemas.openxmlformats.org/officeDocument/2006/relationships/slide" Target="slides/slide83.xml"/><Relationship Id="rId126" Type="http://schemas.openxmlformats.org/officeDocument/2006/relationships/slide" Target="slides/slide104.xml"/><Relationship Id="rId147" Type="http://schemas.openxmlformats.org/officeDocument/2006/relationships/slide" Target="slides/slide125.xml"/><Relationship Id="rId168" Type="http://schemas.openxmlformats.org/officeDocument/2006/relationships/slide" Target="slides/slide14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9.xml"/><Relationship Id="rId72" Type="http://schemas.openxmlformats.org/officeDocument/2006/relationships/slide" Target="slides/slide50.xml"/><Relationship Id="rId93" Type="http://schemas.openxmlformats.org/officeDocument/2006/relationships/slide" Target="slides/slide71.xml"/><Relationship Id="rId98" Type="http://schemas.openxmlformats.org/officeDocument/2006/relationships/slide" Target="slides/slide76.xml"/><Relationship Id="rId121" Type="http://schemas.openxmlformats.org/officeDocument/2006/relationships/slide" Target="slides/slide99.xml"/><Relationship Id="rId142" Type="http://schemas.openxmlformats.org/officeDocument/2006/relationships/slide" Target="slides/slide120.xml"/><Relationship Id="rId163" Type="http://schemas.openxmlformats.org/officeDocument/2006/relationships/slide" Target="slides/slide141.xml"/><Relationship Id="rId184" Type="http://schemas.openxmlformats.org/officeDocument/2006/relationships/slide" Target="slides/slide162.xml"/><Relationship Id="rId189" Type="http://schemas.openxmlformats.org/officeDocument/2006/relationships/slide" Target="slides/slide167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3.xml"/><Relationship Id="rId46" Type="http://schemas.openxmlformats.org/officeDocument/2006/relationships/slide" Target="slides/slide24.xml"/><Relationship Id="rId67" Type="http://schemas.openxmlformats.org/officeDocument/2006/relationships/slide" Target="slides/slide45.xml"/><Relationship Id="rId116" Type="http://schemas.openxmlformats.org/officeDocument/2006/relationships/slide" Target="slides/slide94.xml"/><Relationship Id="rId137" Type="http://schemas.openxmlformats.org/officeDocument/2006/relationships/slide" Target="slides/slide115.xml"/><Relationship Id="rId158" Type="http://schemas.openxmlformats.org/officeDocument/2006/relationships/slide" Target="slides/slide136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9.xml"/><Relationship Id="rId62" Type="http://schemas.openxmlformats.org/officeDocument/2006/relationships/slide" Target="slides/slide40.xml"/><Relationship Id="rId83" Type="http://schemas.openxmlformats.org/officeDocument/2006/relationships/slide" Target="slides/slide61.xml"/><Relationship Id="rId88" Type="http://schemas.openxmlformats.org/officeDocument/2006/relationships/slide" Target="slides/slide66.xml"/><Relationship Id="rId111" Type="http://schemas.openxmlformats.org/officeDocument/2006/relationships/slide" Target="slides/slide89.xml"/><Relationship Id="rId132" Type="http://schemas.openxmlformats.org/officeDocument/2006/relationships/slide" Target="slides/slide110.xml"/><Relationship Id="rId153" Type="http://schemas.openxmlformats.org/officeDocument/2006/relationships/slide" Target="slides/slide131.xml"/><Relationship Id="rId174" Type="http://schemas.openxmlformats.org/officeDocument/2006/relationships/slide" Target="slides/slide152.xml"/><Relationship Id="rId179" Type="http://schemas.openxmlformats.org/officeDocument/2006/relationships/slide" Target="slides/slide157.xml"/><Relationship Id="rId195" Type="http://schemas.openxmlformats.org/officeDocument/2006/relationships/viewProps" Target="viewProps.xml"/><Relationship Id="rId190" Type="http://schemas.openxmlformats.org/officeDocument/2006/relationships/slide" Target="slides/slide168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14.xml"/><Relationship Id="rId57" Type="http://schemas.openxmlformats.org/officeDocument/2006/relationships/slide" Target="slides/slide35.xml"/><Relationship Id="rId106" Type="http://schemas.openxmlformats.org/officeDocument/2006/relationships/slide" Target="slides/slide84.xml"/><Relationship Id="rId127" Type="http://schemas.openxmlformats.org/officeDocument/2006/relationships/slide" Target="slides/slide10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9.xml"/><Relationship Id="rId52" Type="http://schemas.openxmlformats.org/officeDocument/2006/relationships/slide" Target="slides/slide30.xml"/><Relationship Id="rId73" Type="http://schemas.openxmlformats.org/officeDocument/2006/relationships/slide" Target="slides/slide51.xml"/><Relationship Id="rId78" Type="http://schemas.openxmlformats.org/officeDocument/2006/relationships/slide" Target="slides/slide56.xml"/><Relationship Id="rId94" Type="http://schemas.openxmlformats.org/officeDocument/2006/relationships/slide" Target="slides/slide72.xml"/><Relationship Id="rId99" Type="http://schemas.openxmlformats.org/officeDocument/2006/relationships/slide" Target="slides/slide77.xml"/><Relationship Id="rId101" Type="http://schemas.openxmlformats.org/officeDocument/2006/relationships/slide" Target="slides/slide79.xml"/><Relationship Id="rId122" Type="http://schemas.openxmlformats.org/officeDocument/2006/relationships/slide" Target="slides/slide100.xml"/><Relationship Id="rId143" Type="http://schemas.openxmlformats.org/officeDocument/2006/relationships/slide" Target="slides/slide121.xml"/><Relationship Id="rId148" Type="http://schemas.openxmlformats.org/officeDocument/2006/relationships/slide" Target="slides/slide126.xml"/><Relationship Id="rId164" Type="http://schemas.openxmlformats.org/officeDocument/2006/relationships/slide" Target="slides/slide142.xml"/><Relationship Id="rId169" Type="http://schemas.openxmlformats.org/officeDocument/2006/relationships/slide" Target="slides/slide147.xml"/><Relationship Id="rId185" Type="http://schemas.openxmlformats.org/officeDocument/2006/relationships/slide" Target="slides/slide16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slide" Target="slides/slide158.xml"/><Relationship Id="rId26" Type="http://schemas.openxmlformats.org/officeDocument/2006/relationships/slide" Target="slides/slide4.xml"/><Relationship Id="rId47" Type="http://schemas.openxmlformats.org/officeDocument/2006/relationships/slide" Target="slides/slide25.xml"/><Relationship Id="rId68" Type="http://schemas.openxmlformats.org/officeDocument/2006/relationships/slide" Target="slides/slide46.xml"/><Relationship Id="rId89" Type="http://schemas.openxmlformats.org/officeDocument/2006/relationships/slide" Target="slides/slide67.xml"/><Relationship Id="rId112" Type="http://schemas.openxmlformats.org/officeDocument/2006/relationships/slide" Target="slides/slide90.xml"/><Relationship Id="rId133" Type="http://schemas.openxmlformats.org/officeDocument/2006/relationships/slide" Target="slides/slide111.xml"/><Relationship Id="rId154" Type="http://schemas.openxmlformats.org/officeDocument/2006/relationships/slide" Target="slides/slide132.xml"/><Relationship Id="rId175" Type="http://schemas.openxmlformats.org/officeDocument/2006/relationships/slide" Target="slides/slide153.xml"/><Relationship Id="rId196" Type="http://schemas.openxmlformats.org/officeDocument/2006/relationships/theme" Target="theme/theme1.xml"/><Relationship Id="rId16" Type="http://schemas.openxmlformats.org/officeDocument/2006/relationships/slideMaster" Target="slideMasters/slideMaster16.xml"/><Relationship Id="rId37" Type="http://schemas.openxmlformats.org/officeDocument/2006/relationships/slide" Target="slides/slide15.xml"/><Relationship Id="rId58" Type="http://schemas.openxmlformats.org/officeDocument/2006/relationships/slide" Target="slides/slide36.xml"/><Relationship Id="rId79" Type="http://schemas.openxmlformats.org/officeDocument/2006/relationships/slide" Target="slides/slide57.xml"/><Relationship Id="rId102" Type="http://schemas.openxmlformats.org/officeDocument/2006/relationships/slide" Target="slides/slide80.xml"/><Relationship Id="rId123" Type="http://schemas.openxmlformats.org/officeDocument/2006/relationships/slide" Target="slides/slide101.xml"/><Relationship Id="rId144" Type="http://schemas.openxmlformats.org/officeDocument/2006/relationships/slide" Target="slides/slide122.xml"/><Relationship Id="rId90" Type="http://schemas.openxmlformats.org/officeDocument/2006/relationships/slide" Target="slides/slide68.xml"/><Relationship Id="rId165" Type="http://schemas.openxmlformats.org/officeDocument/2006/relationships/slide" Target="slides/slide143.xml"/><Relationship Id="rId186" Type="http://schemas.openxmlformats.org/officeDocument/2006/relationships/slide" Target="slides/slide164.xml"/><Relationship Id="rId27" Type="http://schemas.openxmlformats.org/officeDocument/2006/relationships/slide" Target="slides/slide5.xml"/><Relationship Id="rId48" Type="http://schemas.openxmlformats.org/officeDocument/2006/relationships/slide" Target="slides/slide26.xml"/><Relationship Id="rId69" Type="http://schemas.openxmlformats.org/officeDocument/2006/relationships/slide" Target="slides/slide47.xml"/><Relationship Id="rId113" Type="http://schemas.openxmlformats.org/officeDocument/2006/relationships/slide" Target="slides/slide91.xml"/><Relationship Id="rId134" Type="http://schemas.openxmlformats.org/officeDocument/2006/relationships/slide" Target="slides/slide112.xml"/><Relationship Id="rId80" Type="http://schemas.openxmlformats.org/officeDocument/2006/relationships/slide" Target="slides/slide58.xml"/><Relationship Id="rId155" Type="http://schemas.openxmlformats.org/officeDocument/2006/relationships/slide" Target="slides/slide133.xml"/><Relationship Id="rId176" Type="http://schemas.openxmlformats.org/officeDocument/2006/relationships/slide" Target="slides/slide154.xml"/><Relationship Id="rId197" Type="http://schemas.openxmlformats.org/officeDocument/2006/relationships/tableStyles" Target="tableStyles.xml"/><Relationship Id="rId17" Type="http://schemas.openxmlformats.org/officeDocument/2006/relationships/slideMaster" Target="slideMasters/slideMaster17.xml"/><Relationship Id="rId38" Type="http://schemas.openxmlformats.org/officeDocument/2006/relationships/slide" Target="slides/slide16.xml"/><Relationship Id="rId59" Type="http://schemas.openxmlformats.org/officeDocument/2006/relationships/slide" Target="slides/slide37.xml"/><Relationship Id="rId103" Type="http://schemas.openxmlformats.org/officeDocument/2006/relationships/slide" Target="slides/slide81.xml"/><Relationship Id="rId124" Type="http://schemas.openxmlformats.org/officeDocument/2006/relationships/slide" Target="slides/slide102.xml"/><Relationship Id="rId70" Type="http://schemas.openxmlformats.org/officeDocument/2006/relationships/slide" Target="slides/slide48.xml"/><Relationship Id="rId91" Type="http://schemas.openxmlformats.org/officeDocument/2006/relationships/slide" Target="slides/slide69.xml"/><Relationship Id="rId145" Type="http://schemas.openxmlformats.org/officeDocument/2006/relationships/slide" Target="slides/slide123.xml"/><Relationship Id="rId166" Type="http://schemas.openxmlformats.org/officeDocument/2006/relationships/slide" Target="slides/slide144.xml"/><Relationship Id="rId187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28" Type="http://schemas.openxmlformats.org/officeDocument/2006/relationships/slide" Target="slides/slide6.xml"/><Relationship Id="rId49" Type="http://schemas.openxmlformats.org/officeDocument/2006/relationships/slide" Target="slides/slide27.xml"/><Relationship Id="rId114" Type="http://schemas.openxmlformats.org/officeDocument/2006/relationships/slide" Target="slides/slide92.xml"/><Relationship Id="rId60" Type="http://schemas.openxmlformats.org/officeDocument/2006/relationships/slide" Target="slides/slide38.xml"/><Relationship Id="rId81" Type="http://schemas.openxmlformats.org/officeDocument/2006/relationships/slide" Target="slides/slide59.xml"/><Relationship Id="rId135" Type="http://schemas.openxmlformats.org/officeDocument/2006/relationships/slide" Target="slides/slide113.xml"/><Relationship Id="rId156" Type="http://schemas.openxmlformats.org/officeDocument/2006/relationships/slide" Target="slides/slide134.xml"/><Relationship Id="rId177" Type="http://schemas.openxmlformats.org/officeDocument/2006/relationships/slide" Target="slides/slide155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7.xml"/><Relationship Id="rId50" Type="http://schemas.openxmlformats.org/officeDocument/2006/relationships/slide" Target="slides/slide28.xml"/><Relationship Id="rId104" Type="http://schemas.openxmlformats.org/officeDocument/2006/relationships/slide" Target="slides/slide82.xml"/><Relationship Id="rId125" Type="http://schemas.openxmlformats.org/officeDocument/2006/relationships/slide" Target="slides/slide103.xml"/><Relationship Id="rId146" Type="http://schemas.openxmlformats.org/officeDocument/2006/relationships/slide" Target="slides/slide124.xml"/><Relationship Id="rId167" Type="http://schemas.openxmlformats.org/officeDocument/2006/relationships/slide" Target="slides/slide145.xml"/><Relationship Id="rId188" Type="http://schemas.openxmlformats.org/officeDocument/2006/relationships/slide" Target="slides/slide16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NULL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NULL" TargetMode="Externa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/Users\kevinhsieh\Google%20Drive\Research\PIM\PICA\Result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\kevinhsieh\Google%20Drive\Research\PIM\PICA\Result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\kevinhsieh\Google%20Drive\Research\PIM\PICA\Results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Kevin%20Hsieh\Google%20Drive\Research\PIM\PICA\Results.xlsx" TargetMode="Externa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PIM-Only</c:v>
                </c:pt>
              </c:strCache>
            </c:strRef>
          </c:tx>
          <c:spPr>
            <a:solidFill>
              <a:srgbClr val="35742A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ATF</c:v>
                </c:pt>
                <c:pt idx="1">
                  <c:v>BFS</c:v>
                </c:pt>
                <c:pt idx="2">
                  <c:v>PR</c:v>
                </c:pt>
                <c:pt idx="3">
                  <c:v>SP</c:v>
                </c:pt>
                <c:pt idx="4">
                  <c:v>WCC</c:v>
                </c:pt>
                <c:pt idx="5">
                  <c:v>HJ</c:v>
                </c:pt>
                <c:pt idx="6">
                  <c:v>HG</c:v>
                </c:pt>
                <c:pt idx="7">
                  <c:v>RP</c:v>
                </c:pt>
                <c:pt idx="8">
                  <c:v>SC</c:v>
                </c:pt>
                <c:pt idx="9">
                  <c:v>SVM</c:v>
                </c:pt>
                <c:pt idx="10">
                  <c:v>GM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0.53917908820107796</c:v>
                </c:pt>
                <c:pt idx="1">
                  <c:v>0.31004082135740701</c:v>
                </c:pt>
                <c:pt idx="2">
                  <c:v>0.50415861825445196</c:v>
                </c:pt>
                <c:pt idx="3">
                  <c:v>0.45844593545984702</c:v>
                </c:pt>
                <c:pt idx="4">
                  <c:v>0.47598068849566499</c:v>
                </c:pt>
                <c:pt idx="5">
                  <c:v>0.66307418757390502</c:v>
                </c:pt>
                <c:pt idx="6">
                  <c:v>0.63139736591355899</c:v>
                </c:pt>
                <c:pt idx="7">
                  <c:v>0.44904368526636101</c:v>
                </c:pt>
                <c:pt idx="8">
                  <c:v>0.153583126709744</c:v>
                </c:pt>
                <c:pt idx="9">
                  <c:v>0.33670586072204101</c:v>
                </c:pt>
                <c:pt idx="10">
                  <c:v>0.44460004260239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B0-47D5-B4C3-B9993225231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Locality-Aware</c:v>
                </c:pt>
              </c:strCache>
            </c:strRef>
          </c:tx>
          <c:spPr>
            <a:solidFill>
              <a:srgbClr val="35742A">
                <a:lumMod val="20000"/>
                <a:lumOff val="80000"/>
              </a:srgb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ATF</c:v>
                </c:pt>
                <c:pt idx="1">
                  <c:v>BFS</c:v>
                </c:pt>
                <c:pt idx="2">
                  <c:v>PR</c:v>
                </c:pt>
                <c:pt idx="3">
                  <c:v>SP</c:v>
                </c:pt>
                <c:pt idx="4">
                  <c:v>WCC</c:v>
                </c:pt>
                <c:pt idx="5">
                  <c:v>HJ</c:v>
                </c:pt>
                <c:pt idx="6">
                  <c:v>HG</c:v>
                </c:pt>
                <c:pt idx="7">
                  <c:v>RP</c:v>
                </c:pt>
                <c:pt idx="8">
                  <c:v>SC</c:v>
                </c:pt>
                <c:pt idx="9">
                  <c:v>SVM</c:v>
                </c:pt>
                <c:pt idx="10">
                  <c:v>GM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0.60066932108489701</c:v>
                </c:pt>
                <c:pt idx="1">
                  <c:v>0.34622071824782302</c:v>
                </c:pt>
                <c:pt idx="2">
                  <c:v>0.55933937160596903</c:v>
                </c:pt>
                <c:pt idx="3">
                  <c:v>0.51064456465275498</c:v>
                </c:pt>
                <c:pt idx="4">
                  <c:v>0.52860223666237705</c:v>
                </c:pt>
                <c:pt idx="5">
                  <c:v>0.65697884906802595</c:v>
                </c:pt>
                <c:pt idx="6">
                  <c:v>0.60315728560368498</c:v>
                </c:pt>
                <c:pt idx="7">
                  <c:v>0.44327113552480102</c:v>
                </c:pt>
                <c:pt idx="8">
                  <c:v>0.21490376143572701</c:v>
                </c:pt>
                <c:pt idx="9">
                  <c:v>0.34380068799325197</c:v>
                </c:pt>
                <c:pt idx="10">
                  <c:v>0.47446106066649102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B0-47D5-B4C3-B999322523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-1145427904"/>
        <c:axId val="-1145426128"/>
      </c:barChart>
      <c:catAx>
        <c:axId val="-1145427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1145426128"/>
        <c:crosses val="autoZero"/>
        <c:auto val="1"/>
        <c:lblAlgn val="ctr"/>
        <c:lblOffset val="100"/>
        <c:noMultiLvlLbl val="0"/>
      </c:catAx>
      <c:valAx>
        <c:axId val="-1145426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1145427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CH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701246890266257"/>
          <c:y val="6.8262301587301594E-2"/>
          <c:w val="0.7958818298836926"/>
          <c:h val="0.647658974358974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'[Results_Power9.xlsx]Figure 5'!$B$6</c:f>
              <c:strCache>
                <c:ptCount val="1"/>
                <c:pt idx="0">
                  <c:v>Decision tree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-7.8395061728396501E-3"/>
                  <c:y val="5.42735042735037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1D-4B2D-BC6B-A5B144A71A5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5'!$C$6:$O$6</c:f>
              <c:numCache>
                <c:formatCode>General</c:formatCode>
                <c:ptCount val="13"/>
                <c:pt idx="0">
                  <c:v>16.5</c:v>
                </c:pt>
                <c:pt idx="1">
                  <c:v>60</c:v>
                </c:pt>
                <c:pt idx="2">
                  <c:v>37.65</c:v>
                </c:pt>
                <c:pt idx="3">
                  <c:v>10.92</c:v>
                </c:pt>
                <c:pt idx="4">
                  <c:v>32.5</c:v>
                </c:pt>
                <c:pt idx="5">
                  <c:v>41</c:v>
                </c:pt>
                <c:pt idx="6">
                  <c:v>19.2</c:v>
                </c:pt>
                <c:pt idx="7">
                  <c:v>14.74</c:v>
                </c:pt>
                <c:pt idx="8">
                  <c:v>23.16</c:v>
                </c:pt>
                <c:pt idx="9">
                  <c:v>32</c:v>
                </c:pt>
                <c:pt idx="10">
                  <c:v>25</c:v>
                </c:pt>
                <c:pt idx="11">
                  <c:v>13.14</c:v>
                </c:pt>
                <c:pt idx="12">
                  <c:v>27.150833333333299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1D-4B2D-BC6B-A5B144A71A5F}"/>
            </c:ext>
          </c:extLst>
        </c:ser>
        <c:ser>
          <c:idx val="1"/>
          <c:order val="1"/>
          <c:tx>
            <c:strRef>
              <c:f>'[Results_Power9.xlsx]Figure 5'!$B$7</c:f>
              <c:strCache>
                <c:ptCount val="1"/>
                <c:pt idx="0">
                  <c:v>ANN</c:v>
                </c:pt>
              </c:strCache>
            </c:strRef>
          </c:tx>
          <c:spPr>
            <a:pattFill prst="smGrid">
              <a:fgClr>
                <a:srgbClr val="C00000"/>
              </a:fgClr>
              <a:bgClr>
                <a:schemeClr val="bg1"/>
              </a:bgClr>
            </a:pattFill>
            <a:ln w="19050">
              <a:solidFill>
                <a:srgbClr val="C00000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3.9197530864197531E-3"/>
                  <c:y val="-3.93482905982906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1D-4B2D-BC6B-A5B144A71A5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5'!$C$7:$O$7</c:f>
              <c:numCache>
                <c:formatCode>General</c:formatCode>
                <c:ptCount val="13"/>
                <c:pt idx="0">
                  <c:v>13.44</c:v>
                </c:pt>
                <c:pt idx="1">
                  <c:v>26</c:v>
                </c:pt>
                <c:pt idx="2">
                  <c:v>21</c:v>
                </c:pt>
                <c:pt idx="3">
                  <c:v>12</c:v>
                </c:pt>
                <c:pt idx="4">
                  <c:v>11.29</c:v>
                </c:pt>
                <c:pt idx="5">
                  <c:v>19.78</c:v>
                </c:pt>
                <c:pt idx="6">
                  <c:v>9.9700000000000006</c:v>
                </c:pt>
                <c:pt idx="7">
                  <c:v>8.83</c:v>
                </c:pt>
                <c:pt idx="8">
                  <c:v>10.050000000000001</c:v>
                </c:pt>
                <c:pt idx="9">
                  <c:v>22.24</c:v>
                </c:pt>
                <c:pt idx="10">
                  <c:v>11.27</c:v>
                </c:pt>
                <c:pt idx="11">
                  <c:v>11</c:v>
                </c:pt>
                <c:pt idx="12">
                  <c:v>14.7391666666666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41D-4B2D-BC6B-A5B144A71A5F}"/>
            </c:ext>
          </c:extLst>
        </c:ser>
        <c:ser>
          <c:idx val="2"/>
          <c:order val="2"/>
          <c:tx>
            <c:strRef>
              <c:f>'[Results_Power9.xlsx]Figure 5'!$B$8</c:f>
              <c:strCache>
                <c:ptCount val="1"/>
                <c:pt idx="0">
                  <c:v>NAPEL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rgbClr val="002060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1.959876543209733E-3"/>
                  <c:y val="8.819444444444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41D-4B2D-BC6B-A5B144A71A5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5'!$C$8:$O$8</c:f>
              <c:numCache>
                <c:formatCode>General</c:formatCode>
                <c:ptCount val="13"/>
                <c:pt idx="0">
                  <c:v>5.86</c:v>
                </c:pt>
                <c:pt idx="1">
                  <c:v>19</c:v>
                </c:pt>
                <c:pt idx="2">
                  <c:v>14</c:v>
                </c:pt>
                <c:pt idx="3">
                  <c:v>5</c:v>
                </c:pt>
                <c:pt idx="4">
                  <c:v>9.2799999999999994</c:v>
                </c:pt>
                <c:pt idx="5">
                  <c:v>6.6</c:v>
                </c:pt>
                <c:pt idx="6">
                  <c:v>5.68</c:v>
                </c:pt>
                <c:pt idx="7">
                  <c:v>12.36</c:v>
                </c:pt>
                <c:pt idx="8">
                  <c:v>5.67</c:v>
                </c:pt>
                <c:pt idx="9">
                  <c:v>4.63</c:v>
                </c:pt>
                <c:pt idx="10">
                  <c:v>6.23</c:v>
                </c:pt>
                <c:pt idx="11">
                  <c:v>8.0500000000000007</c:v>
                </c:pt>
                <c:pt idx="12">
                  <c:v>8.5299999999999994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41D-4B2D-BC6B-A5B144A71A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82725103"/>
        <c:axId val="182726783"/>
      </c:barChart>
      <c:catAx>
        <c:axId val="1827251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82726783"/>
        <c:crosses val="autoZero"/>
        <c:auto val="1"/>
        <c:lblAlgn val="ctr"/>
        <c:lblOffset val="100"/>
        <c:noMultiLvlLbl val="0"/>
      </c:catAx>
      <c:valAx>
        <c:axId val="1827267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="1" dirty="0"/>
                  <a:t>Mean Relative Error</a:t>
                </a:r>
                <a:r>
                  <a:rPr lang="en-US" sz="2000" b="1" baseline="0" dirty="0"/>
                  <a:t> (%)</a:t>
                </a:r>
                <a:endParaRPr lang="en-US" sz="2000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82725103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54470255423099367"/>
          <c:y val="0"/>
          <c:w val="0.35063327828330054"/>
          <c:h val="0.19203271213083595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508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val>
            <c:numRef>
              <c:f>'[speedup (1).xlsx]Sheet1'!$A$2:$A$215</c:f>
              <c:numCache>
                <c:formatCode>General</c:formatCode>
                <c:ptCount val="214"/>
                <c:pt idx="0">
                  <c:v>32.645247791877672</c:v>
                </c:pt>
                <c:pt idx="1">
                  <c:v>33.145247791877672</c:v>
                </c:pt>
                <c:pt idx="2">
                  <c:v>34.93014831316151</c:v>
                </c:pt>
                <c:pt idx="3">
                  <c:v>35.22252354782875</c:v>
                </c:pt>
                <c:pt idx="4">
                  <c:v>35.43014831316151</c:v>
                </c:pt>
                <c:pt idx="5">
                  <c:v>35.72252354782875</c:v>
                </c:pt>
                <c:pt idx="6">
                  <c:v>37.796347305120271</c:v>
                </c:pt>
                <c:pt idx="7">
                  <c:v>38.296347305120271</c:v>
                </c:pt>
                <c:pt idx="8">
                  <c:v>39.577089145540981</c:v>
                </c:pt>
                <c:pt idx="9">
                  <c:v>40.077089145540981</c:v>
                </c:pt>
                <c:pt idx="10">
                  <c:v>40.098198009866387</c:v>
                </c:pt>
                <c:pt idx="11">
                  <c:v>40.598198009866387</c:v>
                </c:pt>
                <c:pt idx="12">
                  <c:v>42.19759868180428</c:v>
                </c:pt>
                <c:pt idx="13">
                  <c:v>42.69759868180428</c:v>
                </c:pt>
                <c:pt idx="14">
                  <c:v>49.693411546501608</c:v>
                </c:pt>
                <c:pt idx="15">
                  <c:v>50.193411546501608</c:v>
                </c:pt>
                <c:pt idx="16">
                  <c:v>54.211827342822886</c:v>
                </c:pt>
                <c:pt idx="17">
                  <c:v>55.5946843320962</c:v>
                </c:pt>
                <c:pt idx="18">
                  <c:v>55.644684332096197</c:v>
                </c:pt>
                <c:pt idx="19">
                  <c:v>56.0946843320962</c:v>
                </c:pt>
                <c:pt idx="20">
                  <c:v>58.816153542098363</c:v>
                </c:pt>
                <c:pt idx="21">
                  <c:v>59.316153542098363</c:v>
                </c:pt>
                <c:pt idx="22">
                  <c:v>68.752652276400255</c:v>
                </c:pt>
                <c:pt idx="23">
                  <c:v>69.252652276400255</c:v>
                </c:pt>
                <c:pt idx="24">
                  <c:v>69.447165933538969</c:v>
                </c:pt>
                <c:pt idx="25">
                  <c:v>70.962303213920976</c:v>
                </c:pt>
                <c:pt idx="26">
                  <c:v>71.462303213920976</c:v>
                </c:pt>
                <c:pt idx="27">
                  <c:v>74.406748513705168</c:v>
                </c:pt>
                <c:pt idx="28">
                  <c:v>74.906748513705168</c:v>
                </c:pt>
                <c:pt idx="29">
                  <c:v>76.321272886352574</c:v>
                </c:pt>
                <c:pt idx="30">
                  <c:v>76.821272886352574</c:v>
                </c:pt>
                <c:pt idx="31">
                  <c:v>78.149457492261575</c:v>
                </c:pt>
                <c:pt idx="32">
                  <c:v>78.649457492261575</c:v>
                </c:pt>
                <c:pt idx="33">
                  <c:v>80.956590400267473</c:v>
                </c:pt>
                <c:pt idx="34">
                  <c:v>81.456590400267473</c:v>
                </c:pt>
                <c:pt idx="35">
                  <c:v>86.264219144720784</c:v>
                </c:pt>
                <c:pt idx="36">
                  <c:v>86.75960249449848</c:v>
                </c:pt>
                <c:pt idx="37">
                  <c:v>86.764219144720784</c:v>
                </c:pt>
                <c:pt idx="38">
                  <c:v>87.25960249449848</c:v>
                </c:pt>
                <c:pt idx="39">
                  <c:v>97.868777463517674</c:v>
                </c:pt>
                <c:pt idx="40">
                  <c:v>98.368777463517674</c:v>
                </c:pt>
                <c:pt idx="41">
                  <c:v>98.5</c:v>
                </c:pt>
                <c:pt idx="42">
                  <c:v>99.878597570058233</c:v>
                </c:pt>
                <c:pt idx="43">
                  <c:v>100.37859757005823</c:v>
                </c:pt>
                <c:pt idx="44">
                  <c:v>100.74829298185065</c:v>
                </c:pt>
                <c:pt idx="45">
                  <c:v>101.24829298185065</c:v>
                </c:pt>
                <c:pt idx="46">
                  <c:v>108.02587794261167</c:v>
                </c:pt>
                <c:pt idx="47">
                  <c:v>108.52587794261167</c:v>
                </c:pt>
                <c:pt idx="48">
                  <c:v>111.41194545945017</c:v>
                </c:pt>
                <c:pt idx="49">
                  <c:v>111.91194545945017</c:v>
                </c:pt>
                <c:pt idx="50">
                  <c:v>114.01893182409145</c:v>
                </c:pt>
                <c:pt idx="51">
                  <c:v>116.24384020171458</c:v>
                </c:pt>
                <c:pt idx="52">
                  <c:v>116.74384020171458</c:v>
                </c:pt>
                <c:pt idx="53">
                  <c:v>120.9200937208561</c:v>
                </c:pt>
                <c:pt idx="54">
                  <c:v>121.4200937208561</c:v>
                </c:pt>
                <c:pt idx="55">
                  <c:v>121.55688986357389</c:v>
                </c:pt>
                <c:pt idx="56">
                  <c:v>122.05688986357389</c:v>
                </c:pt>
                <c:pt idx="57">
                  <c:v>129.46326711340205</c:v>
                </c:pt>
                <c:pt idx="58">
                  <c:v>129.96326711340205</c:v>
                </c:pt>
                <c:pt idx="59">
                  <c:v>130.62614563639346</c:v>
                </c:pt>
                <c:pt idx="60">
                  <c:v>131.12614563639346</c:v>
                </c:pt>
                <c:pt idx="61">
                  <c:v>139.60512719722396</c:v>
                </c:pt>
                <c:pt idx="62">
                  <c:v>140.10512719722396</c:v>
                </c:pt>
                <c:pt idx="63">
                  <c:v>143.18928307053255</c:v>
                </c:pt>
                <c:pt idx="64">
                  <c:v>143.18929537980341</c:v>
                </c:pt>
                <c:pt idx="65">
                  <c:v>143.18930934994873</c:v>
                </c:pt>
                <c:pt idx="66">
                  <c:v>143.18930934994873</c:v>
                </c:pt>
                <c:pt idx="67">
                  <c:v>143.18930934994873</c:v>
                </c:pt>
                <c:pt idx="68">
                  <c:v>143.18931468209047</c:v>
                </c:pt>
                <c:pt idx="69">
                  <c:v>143.18931468209047</c:v>
                </c:pt>
                <c:pt idx="70">
                  <c:v>143.18934434845926</c:v>
                </c:pt>
                <c:pt idx="71">
                  <c:v>143.18934434845926</c:v>
                </c:pt>
                <c:pt idx="72">
                  <c:v>143.18934434845926</c:v>
                </c:pt>
                <c:pt idx="73">
                  <c:v>143.68929237745343</c:v>
                </c:pt>
                <c:pt idx="74">
                  <c:v>143.68929237745343</c:v>
                </c:pt>
                <c:pt idx="75">
                  <c:v>143.68929537980341</c:v>
                </c:pt>
                <c:pt idx="76">
                  <c:v>143.68929537980341</c:v>
                </c:pt>
                <c:pt idx="77">
                  <c:v>143.68930934994873</c:v>
                </c:pt>
                <c:pt idx="78">
                  <c:v>143.68931468209047</c:v>
                </c:pt>
                <c:pt idx="79">
                  <c:v>143.68931468209047</c:v>
                </c:pt>
                <c:pt idx="80">
                  <c:v>143.68934434845926</c:v>
                </c:pt>
                <c:pt idx="81">
                  <c:v>155.80000000000001</c:v>
                </c:pt>
                <c:pt idx="82">
                  <c:v>155.88465502829905</c:v>
                </c:pt>
                <c:pt idx="83">
                  <c:v>155.88465502829905</c:v>
                </c:pt>
                <c:pt idx="84">
                  <c:v>155.88465502829905</c:v>
                </c:pt>
                <c:pt idx="85">
                  <c:v>155.88465502829905</c:v>
                </c:pt>
                <c:pt idx="86">
                  <c:v>155.88465502829905</c:v>
                </c:pt>
                <c:pt idx="87">
                  <c:v>155.88465502829905</c:v>
                </c:pt>
                <c:pt idx="88">
                  <c:v>155.88465502829905</c:v>
                </c:pt>
                <c:pt idx="89">
                  <c:v>155.88465502829905</c:v>
                </c:pt>
                <c:pt idx="90">
                  <c:v>156.38465502829905</c:v>
                </c:pt>
                <c:pt idx="91">
                  <c:v>156.38465502829905</c:v>
                </c:pt>
                <c:pt idx="92">
                  <c:v>156.38465502829905</c:v>
                </c:pt>
                <c:pt idx="93">
                  <c:v>157.54003587869414</c:v>
                </c:pt>
                <c:pt idx="94">
                  <c:v>158.04003587869414</c:v>
                </c:pt>
                <c:pt idx="95">
                  <c:v>161.20704595427802</c:v>
                </c:pt>
                <c:pt idx="96">
                  <c:v>161.70704595427802</c:v>
                </c:pt>
                <c:pt idx="97">
                  <c:v>166.5</c:v>
                </c:pt>
                <c:pt idx="98">
                  <c:v>168.8</c:v>
                </c:pt>
                <c:pt idx="99">
                  <c:v>179.85281634832825</c:v>
                </c:pt>
                <c:pt idx="100">
                  <c:v>180.35281634832825</c:v>
                </c:pt>
                <c:pt idx="101">
                  <c:v>183.75442628352357</c:v>
                </c:pt>
                <c:pt idx="102">
                  <c:v>184.25442628352357</c:v>
                </c:pt>
                <c:pt idx="103">
                  <c:v>186.45421480334343</c:v>
                </c:pt>
                <c:pt idx="104">
                  <c:v>186.45421480334343</c:v>
                </c:pt>
                <c:pt idx="105">
                  <c:v>189.9487122574468</c:v>
                </c:pt>
                <c:pt idx="106">
                  <c:v>189.9487122574468</c:v>
                </c:pt>
                <c:pt idx="107">
                  <c:v>189.9487122574468</c:v>
                </c:pt>
                <c:pt idx="108">
                  <c:v>190.4487122574468</c:v>
                </c:pt>
                <c:pt idx="109">
                  <c:v>193.8</c:v>
                </c:pt>
                <c:pt idx="110">
                  <c:v>197.80780127995723</c:v>
                </c:pt>
                <c:pt idx="111">
                  <c:v>198.30780127995723</c:v>
                </c:pt>
                <c:pt idx="112">
                  <c:v>200.74241782175326</c:v>
                </c:pt>
                <c:pt idx="113">
                  <c:v>200.81460242406646</c:v>
                </c:pt>
                <c:pt idx="114">
                  <c:v>201.24241782175326</c:v>
                </c:pt>
                <c:pt idx="115">
                  <c:v>201.31460242406646</c:v>
                </c:pt>
                <c:pt idx="116">
                  <c:v>201.86957049171011</c:v>
                </c:pt>
                <c:pt idx="117">
                  <c:v>202.17635614694535</c:v>
                </c:pt>
                <c:pt idx="118">
                  <c:v>202.36957049171011</c:v>
                </c:pt>
                <c:pt idx="119">
                  <c:v>202.67635614694535</c:v>
                </c:pt>
                <c:pt idx="120">
                  <c:v>203.46421462921219</c:v>
                </c:pt>
                <c:pt idx="121">
                  <c:v>203.96421462921219</c:v>
                </c:pt>
                <c:pt idx="122">
                  <c:v>208.45039537718395</c:v>
                </c:pt>
                <c:pt idx="123">
                  <c:v>208.95039537718395</c:v>
                </c:pt>
                <c:pt idx="124">
                  <c:v>220.8</c:v>
                </c:pt>
                <c:pt idx="125">
                  <c:v>224.37042118936171</c:v>
                </c:pt>
                <c:pt idx="126">
                  <c:v>224.37042118936171</c:v>
                </c:pt>
                <c:pt idx="127">
                  <c:v>224.37042118936171</c:v>
                </c:pt>
                <c:pt idx="128">
                  <c:v>224.87042118936171</c:v>
                </c:pt>
                <c:pt idx="129">
                  <c:v>233.56820545049183</c:v>
                </c:pt>
                <c:pt idx="130">
                  <c:v>234.06820545049183</c:v>
                </c:pt>
                <c:pt idx="131">
                  <c:v>235.5115857842444</c:v>
                </c:pt>
                <c:pt idx="132">
                  <c:v>236.0115857842444</c:v>
                </c:pt>
                <c:pt idx="133">
                  <c:v>239.25819596790302</c:v>
                </c:pt>
                <c:pt idx="134">
                  <c:v>239.40850666834763</c:v>
                </c:pt>
                <c:pt idx="135">
                  <c:v>239.75819596790302</c:v>
                </c:pt>
                <c:pt idx="136">
                  <c:v>239.90850666834763</c:v>
                </c:pt>
                <c:pt idx="137">
                  <c:v>248.2</c:v>
                </c:pt>
                <c:pt idx="138">
                  <c:v>250.51444159272469</c:v>
                </c:pt>
                <c:pt idx="139">
                  <c:v>250.55</c:v>
                </c:pt>
                <c:pt idx="140">
                  <c:v>250.55</c:v>
                </c:pt>
                <c:pt idx="141">
                  <c:v>250.8</c:v>
                </c:pt>
                <c:pt idx="142">
                  <c:v>251.01444159272469</c:v>
                </c:pt>
                <c:pt idx="143">
                  <c:v>251.11895581134095</c:v>
                </c:pt>
                <c:pt idx="144">
                  <c:v>251.61895581134095</c:v>
                </c:pt>
                <c:pt idx="145">
                  <c:v>253.9</c:v>
                </c:pt>
                <c:pt idx="146">
                  <c:v>258.18999209114753</c:v>
                </c:pt>
                <c:pt idx="147">
                  <c:v>258.68999209114753</c:v>
                </c:pt>
                <c:pt idx="148">
                  <c:v>259.29185801212083</c:v>
                </c:pt>
                <c:pt idx="149">
                  <c:v>259.39942002027828</c:v>
                </c:pt>
                <c:pt idx="150">
                  <c:v>259.79185801212083</c:v>
                </c:pt>
                <c:pt idx="151">
                  <c:v>259.89942002027828</c:v>
                </c:pt>
                <c:pt idx="152">
                  <c:v>266.64611772895864</c:v>
                </c:pt>
                <c:pt idx="153">
                  <c:v>267.14611772895864</c:v>
                </c:pt>
                <c:pt idx="154">
                  <c:v>271.08922386950826</c:v>
                </c:pt>
                <c:pt idx="155">
                  <c:v>271.58922386950826</c:v>
                </c:pt>
                <c:pt idx="156">
                  <c:v>271.77189400046962</c:v>
                </c:pt>
                <c:pt idx="157">
                  <c:v>272.27189400046962</c:v>
                </c:pt>
                <c:pt idx="158">
                  <c:v>274.6973570599385</c:v>
                </c:pt>
                <c:pt idx="159">
                  <c:v>275.05425153803282</c:v>
                </c:pt>
                <c:pt idx="160">
                  <c:v>275.1973570599385</c:v>
                </c:pt>
                <c:pt idx="161">
                  <c:v>275.55425153803282</c:v>
                </c:pt>
                <c:pt idx="162">
                  <c:v>276.40205242688523</c:v>
                </c:pt>
                <c:pt idx="163">
                  <c:v>276.90205242688523</c:v>
                </c:pt>
                <c:pt idx="164">
                  <c:v>278.59889215335238</c:v>
                </c:pt>
                <c:pt idx="165">
                  <c:v>279.09889215335238</c:v>
                </c:pt>
                <c:pt idx="166">
                  <c:v>282.89999999999998</c:v>
                </c:pt>
                <c:pt idx="167">
                  <c:v>283.23931383737704</c:v>
                </c:pt>
                <c:pt idx="168">
                  <c:v>283.73931383737704</c:v>
                </c:pt>
                <c:pt idx="169">
                  <c:v>287.13175453461776</c:v>
                </c:pt>
                <c:pt idx="170">
                  <c:v>287.27963923038516</c:v>
                </c:pt>
                <c:pt idx="171">
                  <c:v>287.63175453461776</c:v>
                </c:pt>
                <c:pt idx="172">
                  <c:v>287.77963923038516</c:v>
                </c:pt>
                <c:pt idx="173">
                  <c:v>288.8</c:v>
                </c:pt>
                <c:pt idx="174">
                  <c:v>298.8</c:v>
                </c:pt>
                <c:pt idx="175">
                  <c:v>299.5</c:v>
                </c:pt>
                <c:pt idx="176">
                  <c:v>307.45496199421228</c:v>
                </c:pt>
                <c:pt idx="177">
                  <c:v>307.95496199421228</c:v>
                </c:pt>
                <c:pt idx="178">
                  <c:v>320.50935494536077</c:v>
                </c:pt>
                <c:pt idx="179">
                  <c:v>321.00935494536077</c:v>
                </c:pt>
                <c:pt idx="180">
                  <c:v>329.78948302636655</c:v>
                </c:pt>
                <c:pt idx="181">
                  <c:v>330.28948302636655</c:v>
                </c:pt>
                <c:pt idx="182">
                  <c:v>330.85611319415978</c:v>
                </c:pt>
                <c:pt idx="183">
                  <c:v>331.35611319415978</c:v>
                </c:pt>
                <c:pt idx="184">
                  <c:v>342.22031315620541</c:v>
                </c:pt>
                <c:pt idx="185">
                  <c:v>342.72031315620541</c:v>
                </c:pt>
                <c:pt idx="186">
                  <c:v>358.82892599829228</c:v>
                </c:pt>
                <c:pt idx="187">
                  <c:v>359.32892599829228</c:v>
                </c:pt>
                <c:pt idx="188">
                  <c:v>363.80828575928729</c:v>
                </c:pt>
                <c:pt idx="189">
                  <c:v>364.30828575928729</c:v>
                </c:pt>
                <c:pt idx="190">
                  <c:v>370.19797529862177</c:v>
                </c:pt>
                <c:pt idx="191">
                  <c:v>370.69797529862177</c:v>
                </c:pt>
                <c:pt idx="192">
                  <c:v>398.5</c:v>
                </c:pt>
                <c:pt idx="193">
                  <c:v>406.21131329770458</c:v>
                </c:pt>
                <c:pt idx="194">
                  <c:v>406.71131329770458</c:v>
                </c:pt>
                <c:pt idx="195">
                  <c:v>420.69366143928573</c:v>
                </c:pt>
                <c:pt idx="196">
                  <c:v>421.19366143928573</c:v>
                </c:pt>
                <c:pt idx="197">
                  <c:v>472.36446700954679</c:v>
                </c:pt>
                <c:pt idx="198">
                  <c:v>472.86446700954679</c:v>
                </c:pt>
                <c:pt idx="199">
                  <c:v>500.46501301563291</c:v>
                </c:pt>
                <c:pt idx="200">
                  <c:v>500.96501301563291</c:v>
                </c:pt>
                <c:pt idx="201">
                  <c:v>547.23272188896101</c:v>
                </c:pt>
                <c:pt idx="202">
                  <c:v>547.73272188896101</c:v>
                </c:pt>
                <c:pt idx="203">
                  <c:v>556.9</c:v>
                </c:pt>
                <c:pt idx="204">
                  <c:v>577.59900298073387</c:v>
                </c:pt>
                <c:pt idx="205">
                  <c:v>578.09900298073387</c:v>
                </c:pt>
                <c:pt idx="206">
                  <c:v>650.20000000000005</c:v>
                </c:pt>
                <c:pt idx="207">
                  <c:v>658.8</c:v>
                </c:pt>
                <c:pt idx="208">
                  <c:v>778.17937174403664</c:v>
                </c:pt>
                <c:pt idx="209">
                  <c:v>778.67937174403664</c:v>
                </c:pt>
                <c:pt idx="210">
                  <c:v>782.5</c:v>
                </c:pt>
                <c:pt idx="211">
                  <c:v>972.8</c:v>
                </c:pt>
                <c:pt idx="212">
                  <c:v>1038.5906108643369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8C2-4A06-B9A0-85D1B0EBA6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14579328"/>
        <c:axId val="614570144"/>
      </c:lineChart>
      <c:catAx>
        <c:axId val="6145793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/>
                  <a:t>DoE configurations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14570144"/>
        <c:crosses val="autoZero"/>
        <c:auto val="1"/>
        <c:lblAlgn val="ctr"/>
        <c:lblOffset val="100"/>
        <c:tickMarkSkip val="10"/>
        <c:noMultiLvlLbl val="0"/>
      </c:catAx>
      <c:valAx>
        <c:axId val="614570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chemeClr val="tx1"/>
                    </a:solidFill>
                  </a:rPr>
                  <a:t>NAPEL's Prediction Speedup over Ramulator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14579328"/>
        <c:crosses val="autoZero"/>
        <c:crossBetween val="between"/>
        <c:majorUnit val="200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CH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508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val>
            <c:numRef>
              <c:f>'[speedup (1).xlsx]Sheet1'!$A$2:$A$215</c:f>
              <c:numCache>
                <c:formatCode>General</c:formatCode>
                <c:ptCount val="214"/>
                <c:pt idx="0">
                  <c:v>32.645247791877672</c:v>
                </c:pt>
                <c:pt idx="1">
                  <c:v>33.145247791877672</c:v>
                </c:pt>
                <c:pt idx="2">
                  <c:v>34.93014831316151</c:v>
                </c:pt>
                <c:pt idx="3">
                  <c:v>35.22252354782875</c:v>
                </c:pt>
                <c:pt idx="4">
                  <c:v>35.43014831316151</c:v>
                </c:pt>
                <c:pt idx="5">
                  <c:v>35.72252354782875</c:v>
                </c:pt>
                <c:pt idx="6">
                  <c:v>37.796347305120271</c:v>
                </c:pt>
                <c:pt idx="7">
                  <c:v>38.296347305120271</c:v>
                </c:pt>
                <c:pt idx="8">
                  <c:v>39.577089145540981</c:v>
                </c:pt>
                <c:pt idx="9">
                  <c:v>40.077089145540981</c:v>
                </c:pt>
                <c:pt idx="10">
                  <c:v>40.098198009866387</c:v>
                </c:pt>
                <c:pt idx="11">
                  <c:v>40.598198009866387</c:v>
                </c:pt>
                <c:pt idx="12">
                  <c:v>42.19759868180428</c:v>
                </c:pt>
                <c:pt idx="13">
                  <c:v>42.69759868180428</c:v>
                </c:pt>
                <c:pt idx="14">
                  <c:v>49.693411546501608</c:v>
                </c:pt>
                <c:pt idx="15">
                  <c:v>50.193411546501608</c:v>
                </c:pt>
                <c:pt idx="16">
                  <c:v>54.211827342822886</c:v>
                </c:pt>
                <c:pt idx="17">
                  <c:v>55.5946843320962</c:v>
                </c:pt>
                <c:pt idx="18">
                  <c:v>55.644684332096197</c:v>
                </c:pt>
                <c:pt idx="19">
                  <c:v>56.0946843320962</c:v>
                </c:pt>
                <c:pt idx="20">
                  <c:v>58.816153542098363</c:v>
                </c:pt>
                <c:pt idx="21">
                  <c:v>59.316153542098363</c:v>
                </c:pt>
                <c:pt idx="22">
                  <c:v>68.752652276400255</c:v>
                </c:pt>
                <c:pt idx="23">
                  <c:v>69.252652276400255</c:v>
                </c:pt>
                <c:pt idx="24">
                  <c:v>69.447165933538969</c:v>
                </c:pt>
                <c:pt idx="25">
                  <c:v>70.962303213920976</c:v>
                </c:pt>
                <c:pt idx="26">
                  <c:v>71.462303213920976</c:v>
                </c:pt>
                <c:pt idx="27">
                  <c:v>74.406748513705168</c:v>
                </c:pt>
                <c:pt idx="28">
                  <c:v>74.906748513705168</c:v>
                </c:pt>
                <c:pt idx="29">
                  <c:v>76.321272886352574</c:v>
                </c:pt>
                <c:pt idx="30">
                  <c:v>76.821272886352574</c:v>
                </c:pt>
                <c:pt idx="31">
                  <c:v>78.149457492261575</c:v>
                </c:pt>
                <c:pt idx="32">
                  <c:v>78.649457492261575</c:v>
                </c:pt>
                <c:pt idx="33">
                  <c:v>80.956590400267473</c:v>
                </c:pt>
                <c:pt idx="34">
                  <c:v>81.456590400267473</c:v>
                </c:pt>
                <c:pt idx="35">
                  <c:v>86.264219144720784</c:v>
                </c:pt>
                <c:pt idx="36">
                  <c:v>86.75960249449848</c:v>
                </c:pt>
                <c:pt idx="37">
                  <c:v>86.764219144720784</c:v>
                </c:pt>
                <c:pt idx="38">
                  <c:v>87.25960249449848</c:v>
                </c:pt>
                <c:pt idx="39">
                  <c:v>97.868777463517674</c:v>
                </c:pt>
                <c:pt idx="40">
                  <c:v>98.368777463517674</c:v>
                </c:pt>
                <c:pt idx="41">
                  <c:v>98.5</c:v>
                </c:pt>
                <c:pt idx="42">
                  <c:v>99.878597570058233</c:v>
                </c:pt>
                <c:pt idx="43">
                  <c:v>100.37859757005823</c:v>
                </c:pt>
                <c:pt idx="44">
                  <c:v>100.74829298185065</c:v>
                </c:pt>
                <c:pt idx="45">
                  <c:v>101.24829298185065</c:v>
                </c:pt>
                <c:pt idx="46">
                  <c:v>108.02587794261167</c:v>
                </c:pt>
                <c:pt idx="47">
                  <c:v>108.52587794261167</c:v>
                </c:pt>
                <c:pt idx="48">
                  <c:v>111.41194545945017</c:v>
                </c:pt>
                <c:pt idx="49">
                  <c:v>111.91194545945017</c:v>
                </c:pt>
                <c:pt idx="50">
                  <c:v>114.01893182409145</c:v>
                </c:pt>
                <c:pt idx="51">
                  <c:v>116.24384020171458</c:v>
                </c:pt>
                <c:pt idx="52">
                  <c:v>116.74384020171458</c:v>
                </c:pt>
                <c:pt idx="53">
                  <c:v>120.9200937208561</c:v>
                </c:pt>
                <c:pt idx="54">
                  <c:v>121.4200937208561</c:v>
                </c:pt>
                <c:pt idx="55">
                  <c:v>121.55688986357389</c:v>
                </c:pt>
                <c:pt idx="56">
                  <c:v>122.05688986357389</c:v>
                </c:pt>
                <c:pt idx="57">
                  <c:v>129.46326711340205</c:v>
                </c:pt>
                <c:pt idx="58">
                  <c:v>129.96326711340205</c:v>
                </c:pt>
                <c:pt idx="59">
                  <c:v>130.62614563639346</c:v>
                </c:pt>
                <c:pt idx="60">
                  <c:v>131.12614563639346</c:v>
                </c:pt>
                <c:pt idx="61">
                  <c:v>139.60512719722396</c:v>
                </c:pt>
                <c:pt idx="62">
                  <c:v>140.10512719722396</c:v>
                </c:pt>
                <c:pt idx="63">
                  <c:v>143.18928307053255</c:v>
                </c:pt>
                <c:pt idx="64">
                  <c:v>143.18929537980341</c:v>
                </c:pt>
                <c:pt idx="65">
                  <c:v>143.18930934994873</c:v>
                </c:pt>
                <c:pt idx="66">
                  <c:v>143.18930934994873</c:v>
                </c:pt>
                <c:pt idx="67">
                  <c:v>143.18930934994873</c:v>
                </c:pt>
                <c:pt idx="68">
                  <c:v>143.18931468209047</c:v>
                </c:pt>
                <c:pt idx="69">
                  <c:v>143.18931468209047</c:v>
                </c:pt>
                <c:pt idx="70">
                  <c:v>143.18934434845926</c:v>
                </c:pt>
                <c:pt idx="71">
                  <c:v>143.18934434845926</c:v>
                </c:pt>
                <c:pt idx="72">
                  <c:v>143.18934434845926</c:v>
                </c:pt>
                <c:pt idx="73">
                  <c:v>143.68929237745343</c:v>
                </c:pt>
                <c:pt idx="74">
                  <c:v>143.68929237745343</c:v>
                </c:pt>
                <c:pt idx="75">
                  <c:v>143.68929537980341</c:v>
                </c:pt>
                <c:pt idx="76">
                  <c:v>143.68929537980341</c:v>
                </c:pt>
                <c:pt idx="77">
                  <c:v>143.68930934994873</c:v>
                </c:pt>
                <c:pt idx="78">
                  <c:v>143.68931468209047</c:v>
                </c:pt>
                <c:pt idx="79">
                  <c:v>143.68931468209047</c:v>
                </c:pt>
                <c:pt idx="80">
                  <c:v>143.68934434845926</c:v>
                </c:pt>
                <c:pt idx="81">
                  <c:v>155.80000000000001</c:v>
                </c:pt>
                <c:pt idx="82">
                  <c:v>155.88465502829905</c:v>
                </c:pt>
                <c:pt idx="83">
                  <c:v>155.88465502829905</c:v>
                </c:pt>
                <c:pt idx="84">
                  <c:v>155.88465502829905</c:v>
                </c:pt>
                <c:pt idx="85">
                  <c:v>155.88465502829905</c:v>
                </c:pt>
                <c:pt idx="86">
                  <c:v>155.88465502829905</c:v>
                </c:pt>
                <c:pt idx="87">
                  <c:v>155.88465502829905</c:v>
                </c:pt>
                <c:pt idx="88">
                  <c:v>155.88465502829905</c:v>
                </c:pt>
                <c:pt idx="89">
                  <c:v>155.88465502829905</c:v>
                </c:pt>
                <c:pt idx="90">
                  <c:v>156.38465502829905</c:v>
                </c:pt>
                <c:pt idx="91">
                  <c:v>156.38465502829905</c:v>
                </c:pt>
                <c:pt idx="92">
                  <c:v>156.38465502829905</c:v>
                </c:pt>
                <c:pt idx="93">
                  <c:v>157.54003587869414</c:v>
                </c:pt>
                <c:pt idx="94">
                  <c:v>158.04003587869414</c:v>
                </c:pt>
                <c:pt idx="95">
                  <c:v>161.20704595427802</c:v>
                </c:pt>
                <c:pt idx="96">
                  <c:v>161.70704595427802</c:v>
                </c:pt>
                <c:pt idx="97">
                  <c:v>166.5</c:v>
                </c:pt>
                <c:pt idx="98">
                  <c:v>168.8</c:v>
                </c:pt>
                <c:pt idx="99">
                  <c:v>179.85281634832825</c:v>
                </c:pt>
                <c:pt idx="100">
                  <c:v>180.35281634832825</c:v>
                </c:pt>
                <c:pt idx="101">
                  <c:v>183.75442628352357</c:v>
                </c:pt>
                <c:pt idx="102">
                  <c:v>184.25442628352357</c:v>
                </c:pt>
                <c:pt idx="103">
                  <c:v>186.45421480334343</c:v>
                </c:pt>
                <c:pt idx="104">
                  <c:v>186.45421480334343</c:v>
                </c:pt>
                <c:pt idx="105">
                  <c:v>189.9487122574468</c:v>
                </c:pt>
                <c:pt idx="106">
                  <c:v>189.9487122574468</c:v>
                </c:pt>
                <c:pt idx="107">
                  <c:v>189.9487122574468</c:v>
                </c:pt>
                <c:pt idx="108">
                  <c:v>190.4487122574468</c:v>
                </c:pt>
                <c:pt idx="109">
                  <c:v>193.8</c:v>
                </c:pt>
                <c:pt idx="110">
                  <c:v>197.80780127995723</c:v>
                </c:pt>
                <c:pt idx="111">
                  <c:v>198.30780127995723</c:v>
                </c:pt>
                <c:pt idx="112">
                  <c:v>200.74241782175326</c:v>
                </c:pt>
                <c:pt idx="113">
                  <c:v>200.81460242406646</c:v>
                </c:pt>
                <c:pt idx="114">
                  <c:v>201.24241782175326</c:v>
                </c:pt>
                <c:pt idx="115">
                  <c:v>201.31460242406646</c:v>
                </c:pt>
                <c:pt idx="116">
                  <c:v>201.86957049171011</c:v>
                </c:pt>
                <c:pt idx="117">
                  <c:v>202.17635614694535</c:v>
                </c:pt>
                <c:pt idx="118">
                  <c:v>202.36957049171011</c:v>
                </c:pt>
                <c:pt idx="119">
                  <c:v>202.67635614694535</c:v>
                </c:pt>
                <c:pt idx="120">
                  <c:v>203.46421462921219</c:v>
                </c:pt>
                <c:pt idx="121">
                  <c:v>203.96421462921219</c:v>
                </c:pt>
                <c:pt idx="122">
                  <c:v>208.45039537718395</c:v>
                </c:pt>
                <c:pt idx="123">
                  <c:v>208.95039537718395</c:v>
                </c:pt>
                <c:pt idx="124">
                  <c:v>220.8</c:v>
                </c:pt>
                <c:pt idx="125">
                  <c:v>224.37042118936171</c:v>
                </c:pt>
                <c:pt idx="126">
                  <c:v>224.37042118936171</c:v>
                </c:pt>
                <c:pt idx="127">
                  <c:v>224.37042118936171</c:v>
                </c:pt>
                <c:pt idx="128">
                  <c:v>224.87042118936171</c:v>
                </c:pt>
                <c:pt idx="129">
                  <c:v>233.56820545049183</c:v>
                </c:pt>
                <c:pt idx="130">
                  <c:v>234.06820545049183</c:v>
                </c:pt>
                <c:pt idx="131">
                  <c:v>235.5115857842444</c:v>
                </c:pt>
                <c:pt idx="132">
                  <c:v>236.0115857842444</c:v>
                </c:pt>
                <c:pt idx="133">
                  <c:v>239.25819596790302</c:v>
                </c:pt>
                <c:pt idx="134">
                  <c:v>239.40850666834763</c:v>
                </c:pt>
                <c:pt idx="135">
                  <c:v>239.75819596790302</c:v>
                </c:pt>
                <c:pt idx="136">
                  <c:v>239.90850666834763</c:v>
                </c:pt>
                <c:pt idx="137">
                  <c:v>248.2</c:v>
                </c:pt>
                <c:pt idx="138">
                  <c:v>250.51444159272469</c:v>
                </c:pt>
                <c:pt idx="139">
                  <c:v>250.55</c:v>
                </c:pt>
                <c:pt idx="140">
                  <c:v>250.55</c:v>
                </c:pt>
                <c:pt idx="141">
                  <c:v>250.8</c:v>
                </c:pt>
                <c:pt idx="142">
                  <c:v>251.01444159272469</c:v>
                </c:pt>
                <c:pt idx="143">
                  <c:v>251.11895581134095</c:v>
                </c:pt>
                <c:pt idx="144">
                  <c:v>251.61895581134095</c:v>
                </c:pt>
                <c:pt idx="145">
                  <c:v>253.9</c:v>
                </c:pt>
                <c:pt idx="146">
                  <c:v>258.18999209114753</c:v>
                </c:pt>
                <c:pt idx="147">
                  <c:v>258.68999209114753</c:v>
                </c:pt>
                <c:pt idx="148">
                  <c:v>259.29185801212083</c:v>
                </c:pt>
                <c:pt idx="149">
                  <c:v>259.39942002027828</c:v>
                </c:pt>
                <c:pt idx="150">
                  <c:v>259.79185801212083</c:v>
                </c:pt>
                <c:pt idx="151">
                  <c:v>259.89942002027828</c:v>
                </c:pt>
                <c:pt idx="152">
                  <c:v>266.64611772895864</c:v>
                </c:pt>
                <c:pt idx="153">
                  <c:v>267.14611772895864</c:v>
                </c:pt>
                <c:pt idx="154">
                  <c:v>271.08922386950826</c:v>
                </c:pt>
                <c:pt idx="155">
                  <c:v>271.58922386950826</c:v>
                </c:pt>
                <c:pt idx="156">
                  <c:v>271.77189400046962</c:v>
                </c:pt>
                <c:pt idx="157">
                  <c:v>272.27189400046962</c:v>
                </c:pt>
                <c:pt idx="158">
                  <c:v>274.6973570599385</c:v>
                </c:pt>
                <c:pt idx="159">
                  <c:v>275.05425153803282</c:v>
                </c:pt>
                <c:pt idx="160">
                  <c:v>275.1973570599385</c:v>
                </c:pt>
                <c:pt idx="161">
                  <c:v>275.55425153803282</c:v>
                </c:pt>
                <c:pt idx="162">
                  <c:v>276.40205242688523</c:v>
                </c:pt>
                <c:pt idx="163">
                  <c:v>276.90205242688523</c:v>
                </c:pt>
                <c:pt idx="164">
                  <c:v>278.59889215335238</c:v>
                </c:pt>
                <c:pt idx="165">
                  <c:v>279.09889215335238</c:v>
                </c:pt>
                <c:pt idx="166">
                  <c:v>282.89999999999998</c:v>
                </c:pt>
                <c:pt idx="167">
                  <c:v>283.23931383737704</c:v>
                </c:pt>
                <c:pt idx="168">
                  <c:v>283.73931383737704</c:v>
                </c:pt>
                <c:pt idx="169">
                  <c:v>287.13175453461776</c:v>
                </c:pt>
                <c:pt idx="170">
                  <c:v>287.27963923038516</c:v>
                </c:pt>
                <c:pt idx="171">
                  <c:v>287.63175453461776</c:v>
                </c:pt>
                <c:pt idx="172">
                  <c:v>287.77963923038516</c:v>
                </c:pt>
                <c:pt idx="173">
                  <c:v>288.8</c:v>
                </c:pt>
                <c:pt idx="174">
                  <c:v>298.8</c:v>
                </c:pt>
                <c:pt idx="175">
                  <c:v>299.5</c:v>
                </c:pt>
                <c:pt idx="176">
                  <c:v>307.45496199421228</c:v>
                </c:pt>
                <c:pt idx="177">
                  <c:v>307.95496199421228</c:v>
                </c:pt>
                <c:pt idx="178">
                  <c:v>320.50935494536077</c:v>
                </c:pt>
                <c:pt idx="179">
                  <c:v>321.00935494536077</c:v>
                </c:pt>
                <c:pt idx="180">
                  <c:v>329.78948302636655</c:v>
                </c:pt>
                <c:pt idx="181">
                  <c:v>330.28948302636655</c:v>
                </c:pt>
                <c:pt idx="182">
                  <c:v>330.85611319415978</c:v>
                </c:pt>
                <c:pt idx="183">
                  <c:v>331.35611319415978</c:v>
                </c:pt>
                <c:pt idx="184">
                  <c:v>342.22031315620541</c:v>
                </c:pt>
                <c:pt idx="185">
                  <c:v>342.72031315620541</c:v>
                </c:pt>
                <c:pt idx="186">
                  <c:v>358.82892599829228</c:v>
                </c:pt>
                <c:pt idx="187">
                  <c:v>359.32892599829228</c:v>
                </c:pt>
                <c:pt idx="188">
                  <c:v>363.80828575928729</c:v>
                </c:pt>
                <c:pt idx="189">
                  <c:v>364.30828575928729</c:v>
                </c:pt>
                <c:pt idx="190">
                  <c:v>370.19797529862177</c:v>
                </c:pt>
                <c:pt idx="191">
                  <c:v>370.69797529862177</c:v>
                </c:pt>
                <c:pt idx="192">
                  <c:v>398.5</c:v>
                </c:pt>
                <c:pt idx="193">
                  <c:v>406.21131329770458</c:v>
                </c:pt>
                <c:pt idx="194">
                  <c:v>406.71131329770458</c:v>
                </c:pt>
                <c:pt idx="195">
                  <c:v>420.69366143928573</c:v>
                </c:pt>
                <c:pt idx="196">
                  <c:v>421.19366143928573</c:v>
                </c:pt>
                <c:pt idx="197">
                  <c:v>472.36446700954679</c:v>
                </c:pt>
                <c:pt idx="198">
                  <c:v>472.86446700954679</c:v>
                </c:pt>
                <c:pt idx="199">
                  <c:v>500.46501301563291</c:v>
                </c:pt>
                <c:pt idx="200">
                  <c:v>500.96501301563291</c:v>
                </c:pt>
                <c:pt idx="201">
                  <c:v>547.23272188896101</c:v>
                </c:pt>
                <c:pt idx="202">
                  <c:v>547.73272188896101</c:v>
                </c:pt>
                <c:pt idx="203">
                  <c:v>556.9</c:v>
                </c:pt>
                <c:pt idx="204">
                  <c:v>577.59900298073387</c:v>
                </c:pt>
                <c:pt idx="205">
                  <c:v>578.09900298073387</c:v>
                </c:pt>
                <c:pt idx="206">
                  <c:v>650.20000000000005</c:v>
                </c:pt>
                <c:pt idx="207">
                  <c:v>658.8</c:v>
                </c:pt>
                <c:pt idx="208">
                  <c:v>778.17937174403664</c:v>
                </c:pt>
                <c:pt idx="209">
                  <c:v>778.67937174403664</c:v>
                </c:pt>
                <c:pt idx="210">
                  <c:v>782.5</c:v>
                </c:pt>
                <c:pt idx="211">
                  <c:v>972.8</c:v>
                </c:pt>
                <c:pt idx="212">
                  <c:v>1038.5906108643369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8C2-4A06-B9A0-85D1B0EBA6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14579328"/>
        <c:axId val="614570144"/>
      </c:lineChart>
      <c:catAx>
        <c:axId val="6145793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/>
                  <a:t>DoE configurations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majorTickMark val="out"/>
        <c:minorTickMark val="none"/>
        <c:tickLblPos val="none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14570144"/>
        <c:crosses val="autoZero"/>
        <c:auto val="1"/>
        <c:lblAlgn val="ctr"/>
        <c:lblOffset val="100"/>
        <c:tickMarkSkip val="10"/>
        <c:noMultiLvlLbl val="0"/>
      </c:catAx>
      <c:valAx>
        <c:axId val="614570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>
                    <a:solidFill>
                      <a:schemeClr val="tx1"/>
                    </a:solidFill>
                  </a:rPr>
                  <a:t>NAPEL's Prediction Speedup over Ramulator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614579328"/>
        <c:crosses val="autoZero"/>
        <c:crossBetween val="between"/>
        <c:majorUnit val="200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CH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31057029358723"/>
          <c:y val="6.8262301587301594E-2"/>
          <c:w val="0.83813072503136432"/>
          <c:h val="0.583217129629629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'[resutlsDump (1).xlsx]Figure 7'!$B$4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 w="19050">
              <a:solidFill>
                <a:schemeClr val="accent1">
                  <a:lumMod val="75000"/>
                </a:schemeClr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-7.8395061728396501E-3"/>
                  <c:y val="5.42735042735037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1C2-4612-8C35-43A9D0110848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'[resutlsDump (1).xlsx]Figure 7'!$C$3:$N$3</c:f>
              <c:strCache>
                <c:ptCount val="12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</c:strCache>
            </c:strRef>
          </c:cat>
          <c:val>
            <c:numRef>
              <c:f>'[resutlsDump (1).xlsx]Figure 7'!$C$4:$N$4</c:f>
              <c:numCache>
                <c:formatCode>General</c:formatCode>
                <c:ptCount val="12"/>
                <c:pt idx="0">
                  <c:v>1.2824787959999999</c:v>
                </c:pt>
                <c:pt idx="1">
                  <c:v>4.5336214379999999</c:v>
                </c:pt>
                <c:pt idx="2">
                  <c:v>5.1643590670000004</c:v>
                </c:pt>
                <c:pt idx="3">
                  <c:v>4.985116369</c:v>
                </c:pt>
                <c:pt idx="4">
                  <c:v>0.61146216249999996</c:v>
                </c:pt>
                <c:pt idx="5">
                  <c:v>0.2095012788</c:v>
                </c:pt>
                <c:pt idx="6">
                  <c:v>2.502260138</c:v>
                </c:pt>
                <c:pt idx="7">
                  <c:v>2.193285779</c:v>
                </c:pt>
                <c:pt idx="8">
                  <c:v>0.66968865509999997</c:v>
                </c:pt>
                <c:pt idx="9">
                  <c:v>0.16452383549999999</c:v>
                </c:pt>
                <c:pt idx="10">
                  <c:v>8.3060398999999993E-2</c:v>
                </c:pt>
                <c:pt idx="11">
                  <c:v>2.903909906E-2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C2-4612-8C35-43A9D0110848}"/>
            </c:ext>
          </c:extLst>
        </c:ser>
        <c:ser>
          <c:idx val="1"/>
          <c:order val="1"/>
          <c:tx>
            <c:strRef>
              <c:f>'[resutlsDump (1).xlsx]Figure 7'!$B$5</c:f>
              <c:strCache>
                <c:ptCount val="1"/>
                <c:pt idx="0">
                  <c:v>NAPEL</c:v>
                </c:pt>
              </c:strCache>
            </c:strRef>
          </c:tx>
          <c:spPr>
            <a:solidFill>
              <a:srgbClr val="002060"/>
            </a:solidFill>
            <a:ln w="19050">
              <a:solidFill>
                <a:srgbClr val="002060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3.9197530864197531E-3"/>
                  <c:y val="-3.93482905982906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C2-4612-8C35-43A9D0110848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'[resutlsDump (1).xlsx]Figure 7'!$C$3:$N$3</c:f>
              <c:strCache>
                <c:ptCount val="12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</c:strCache>
            </c:strRef>
          </c:cat>
          <c:val>
            <c:numRef>
              <c:f>'[resutlsDump (1).xlsx]Figure 7'!$C$5:$N$5</c:f>
              <c:numCache>
                <c:formatCode>General</c:formatCode>
                <c:ptCount val="12"/>
                <c:pt idx="0">
                  <c:v>1.515361704</c:v>
                </c:pt>
                <c:pt idx="1">
                  <c:v>4.5900794149999999</c:v>
                </c:pt>
                <c:pt idx="2">
                  <c:v>3.8068399429999999</c:v>
                </c:pt>
                <c:pt idx="3">
                  <c:v>4.5216475000000003</c:v>
                </c:pt>
                <c:pt idx="4">
                  <c:v>0.4865540156</c:v>
                </c:pt>
                <c:pt idx="5">
                  <c:v>0.24708684480000001</c:v>
                </c:pt>
                <c:pt idx="6">
                  <c:v>2.0589310950000002</c:v>
                </c:pt>
                <c:pt idx="7">
                  <c:v>1.704817934</c:v>
                </c:pt>
                <c:pt idx="8">
                  <c:v>0.6338771326</c:v>
                </c:pt>
                <c:pt idx="9">
                  <c:v>0.17110278910000001</c:v>
                </c:pt>
                <c:pt idx="10">
                  <c:v>9.1905854029999998E-2</c:v>
                </c:pt>
                <c:pt idx="11">
                  <c:v>2.4410183719999999E-2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1C2-4612-8C35-43A9D01108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82725103"/>
        <c:axId val="182726783"/>
      </c:barChart>
      <c:catAx>
        <c:axId val="1827251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82726783"/>
        <c:crosses val="autoZero"/>
        <c:auto val="1"/>
        <c:lblAlgn val="ctr"/>
        <c:lblOffset val="100"/>
        <c:noMultiLvlLbl val="0"/>
      </c:catAx>
      <c:valAx>
        <c:axId val="1827267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/>
                  <a:t>EDP Reduction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82725103"/>
        <c:crosses val="autoZero"/>
        <c:crossBetween val="between"/>
        <c:majorUnit val="1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53939401790555896"/>
          <c:y val="0.12203900408125684"/>
          <c:w val="0.4045772152600845"/>
          <c:h val="0.17455158075411828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0545470010693101E-2"/>
          <c:y val="3.14606343462739E-2"/>
          <c:w val="0.93247922134733097"/>
          <c:h val="0.692252934046290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Cache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1">
                  <c:v>0.27612920499999999</c:v>
                </c:pt>
                <c:pt idx="5">
                  <c:v>0.22974204500000001</c:v>
                </c:pt>
                <c:pt idx="9">
                  <c:v>0.21380359500000001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86-49C4-8FF6-25B7313699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HMC Link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1">
                  <c:v>0.50415019900000002</c:v>
                </c:pt>
                <c:pt idx="5">
                  <c:v>0.51296859699999997</c:v>
                </c:pt>
                <c:pt idx="9">
                  <c:v>0.513968325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86-49C4-8FF6-25B7313699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DRAM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Sheet1!$D$2:$D$14</c:f>
              <c:numCache>
                <c:formatCode>General</c:formatCode>
                <c:ptCount val="13"/>
                <c:pt idx="1">
                  <c:v>0.21457203699999999</c:v>
                </c:pt>
                <c:pt idx="5">
                  <c:v>0.25452649100000002</c:v>
                </c:pt>
                <c:pt idx="9">
                  <c:v>0.26887156600000001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86-49C4-8FF6-25B7313699C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Host-side PCU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Sheet1!$E$2:$E$14</c:f>
              <c:numCache>
                <c:formatCode>General</c:formatCode>
                <c:ptCount val="13"/>
                <c:pt idx="1">
                  <c:v>4.3662429999999997E-3</c:v>
                </c:pt>
                <c:pt idx="5">
                  <c:v>3.6966659999999999E-3</c:v>
                </c:pt>
                <c:pt idx="9">
                  <c:v>3.0358239999999999E-3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986-49C4-8FF6-25B7313699C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Memory-side PCU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Sheet1!$F$2:$F$14</c:f>
              <c:numCache>
                <c:formatCode>General</c:formatCode>
                <c:ptCount val="13"/>
                <c:pt idx="1">
                  <c:v>0</c:v>
                </c:pt>
                <c:pt idx="5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86-49C4-8FF6-25B7313699C2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PMU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Sheet1!$G$2:$G$14</c:f>
              <c:numCache>
                <c:formatCode>0.00E+00</c:formatCode>
                <c:ptCount val="13"/>
                <c:pt idx="1">
                  <c:v>7.7323400000000006E-5</c:v>
                </c:pt>
                <c:pt idx="5">
                  <c:v>6.4146000000000006E-5</c:v>
                </c:pt>
                <c:pt idx="9">
                  <c:v>5.4225399999999998E-5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986-49C4-8FF6-25B7313699C2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계열 7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Sheet1!$H$2:$H$14</c:f>
              <c:numCache>
                <c:formatCode>General</c:formatCode>
                <c:ptCount val="13"/>
                <c:pt idx="2">
                  <c:v>0.29322203600000002</c:v>
                </c:pt>
                <c:pt idx="6">
                  <c:v>0.18896870700000001</c:v>
                </c:pt>
                <c:pt idx="10">
                  <c:v>0.141068164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986-49C4-8FF6-25B7313699C2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계열 8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Sheet1!$I$2:$I$14</c:f>
              <c:numCache>
                <c:formatCode>General</c:formatCode>
                <c:ptCount val="13"/>
                <c:pt idx="2">
                  <c:v>0.68427908800000004</c:v>
                </c:pt>
                <c:pt idx="6">
                  <c:v>0.483400051</c:v>
                </c:pt>
                <c:pt idx="10">
                  <c:v>0.36147355799999997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986-49C4-8FF6-25B7313699C2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계열 9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Sheet1!$J$2:$J$14</c:f>
              <c:numCache>
                <c:formatCode>General</c:formatCode>
                <c:ptCount val="13"/>
                <c:pt idx="2">
                  <c:v>0.46390881499999997</c:v>
                </c:pt>
                <c:pt idx="6">
                  <c:v>0.35056454799999998</c:v>
                </c:pt>
                <c:pt idx="10">
                  <c:v>0.262036822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86-49C4-8FF6-25B7313699C2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계열 10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Sheet1!$K$2:$K$14</c:f>
              <c:numCache>
                <c:formatCode>General</c:formatCode>
                <c:ptCount val="13"/>
                <c:pt idx="2">
                  <c:v>0</c:v>
                </c:pt>
                <c:pt idx="6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986-49C4-8FF6-25B7313699C2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계열 11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Sheet1!$L$2:$L$14</c:f>
              <c:numCache>
                <c:formatCode>General</c:formatCode>
                <c:ptCount val="13"/>
                <c:pt idx="2">
                  <c:v>1.5794799000000002E-2</c:v>
                </c:pt>
                <c:pt idx="6">
                  <c:v>1.1518435E-2</c:v>
                </c:pt>
                <c:pt idx="10">
                  <c:v>8.5371160000000008E-3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986-49C4-8FF6-25B7313699C2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계열 12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Sheet1!$M$2:$M$14</c:f>
              <c:numCache>
                <c:formatCode>General</c:formatCode>
                <c:ptCount val="13"/>
                <c:pt idx="2">
                  <c:v>5.3636500000000002E-3</c:v>
                </c:pt>
                <c:pt idx="6">
                  <c:v>3.6920759999999999E-3</c:v>
                </c:pt>
                <c:pt idx="10">
                  <c:v>2.7686310000000001E-3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986-49C4-8FF6-25B7313699C2}"/>
            </c:ext>
          </c:extLst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계열 13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Sheet1!$N$2:$N$14</c:f>
              <c:numCache>
                <c:formatCode>General</c:formatCode>
                <c:ptCount val="13"/>
                <c:pt idx="3">
                  <c:v>0.263845408</c:v>
                </c:pt>
                <c:pt idx="7">
                  <c:v>0.192789455</c:v>
                </c:pt>
                <c:pt idx="11">
                  <c:v>0.14311433600000001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986-49C4-8FF6-25B7313699C2}"/>
            </c:ext>
          </c:extLst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계열 14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Sheet1!$O$2:$O$14</c:f>
              <c:numCache>
                <c:formatCode>General</c:formatCode>
                <c:ptCount val="13"/>
                <c:pt idx="3">
                  <c:v>0.48251685900000002</c:v>
                </c:pt>
                <c:pt idx="7">
                  <c:v>0.44254321400000002</c:v>
                </c:pt>
                <c:pt idx="11">
                  <c:v>0.35122196100000003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986-49C4-8FF6-25B7313699C2}"/>
            </c:ext>
          </c:extLst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계열 15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Sheet1!$P$2:$P$14</c:f>
              <c:numCache>
                <c:formatCode>General</c:formatCode>
                <c:ptCount val="13"/>
                <c:pt idx="3">
                  <c:v>0.216678076</c:v>
                </c:pt>
                <c:pt idx="7">
                  <c:v>0.24752395599999999</c:v>
                </c:pt>
                <c:pt idx="11">
                  <c:v>0.228971745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986-49C4-8FF6-25B7313699C2}"/>
            </c:ext>
          </c:extLst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계열 16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Sheet1!$Q$2:$Q$14</c:f>
              <c:numCache>
                <c:formatCode>General</c:formatCode>
                <c:ptCount val="13"/>
                <c:pt idx="3">
                  <c:v>4.1151160000000003E-3</c:v>
                </c:pt>
                <c:pt idx="7">
                  <c:v>1.678272E-3</c:v>
                </c:pt>
                <c:pt idx="11">
                  <c:v>1.018992E-3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5986-49C4-8FF6-25B7313699C2}"/>
            </c:ext>
          </c:extLst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계열 17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Sheet1!$R$2:$R$14</c:f>
              <c:numCache>
                <c:formatCode>General</c:formatCode>
                <c:ptCount val="13"/>
                <c:pt idx="3">
                  <c:v>0</c:v>
                </c:pt>
                <c:pt idx="7">
                  <c:v>1.0239438E-2</c:v>
                </c:pt>
                <c:pt idx="11">
                  <c:v>8.1679019999999995E-3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986-49C4-8FF6-25B7313699C2}"/>
            </c:ext>
          </c:extLst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계열 18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Sheet1!$S$2:$S$14</c:f>
              <c:numCache>
                <c:formatCode>General</c:formatCode>
                <c:ptCount val="13"/>
                <c:pt idx="3" formatCode="0.00E+00">
                  <c:v>5.4225399999999998E-5</c:v>
                </c:pt>
                <c:pt idx="7">
                  <c:v>3.7522609999999998E-3</c:v>
                </c:pt>
                <c:pt idx="11">
                  <c:v>2.9163380000000001E-3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5986-49C4-8FF6-25B731369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100"/>
        <c:axId val="-1357842224"/>
        <c:axId val="-1357198336"/>
      </c:barChart>
      <c:catAx>
        <c:axId val="-1357842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1357198336"/>
        <c:crosses val="autoZero"/>
        <c:auto val="1"/>
        <c:lblAlgn val="ctr"/>
        <c:lblOffset val="100"/>
        <c:noMultiLvlLbl val="0"/>
      </c:catAx>
      <c:valAx>
        <c:axId val="-1357198336"/>
        <c:scaling>
          <c:orientation val="minMax"/>
          <c:max val="1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1357842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6"/>
        <c:delete val="1"/>
      </c:legendEntry>
      <c:layout>
        <c:manualLayout>
          <c:xMode val="edge"/>
          <c:yMode val="edge"/>
          <c:x val="7.2957616409059997E-2"/>
          <c:y val="0.85591370098003206"/>
          <c:w val="0.87260316418781003"/>
          <c:h val="0.1287459331421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</a:defRPr>
      </a:pPr>
      <a:endParaRPr lang="en-CH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79906571106901"/>
          <c:y val="0.26977200213861202"/>
          <c:w val="0.83828160666549001"/>
          <c:h val="0.495461750253069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Microbenchmark!$C$2</c:f>
              <c:strCache>
                <c:ptCount val="1"/>
                <c:pt idx="0">
                  <c:v>Baseline + extra 128KB L2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Microbenchmark!$C$66:$E$66</c:f>
              <c:strCache>
                <c:ptCount val="3"/>
                <c:pt idx="0">
                  <c:v>Linked List</c:v>
                </c:pt>
                <c:pt idx="1">
                  <c:v>Hash Table</c:v>
                </c:pt>
                <c:pt idx="2">
                  <c:v>B-Tree</c:v>
                </c:pt>
              </c:strCache>
            </c:strRef>
          </c:cat>
          <c:val>
            <c:numRef>
              <c:f>(Microbenchmark!$C$54,Microbenchmark!$M$54,Microbenchmark!$W$54)</c:f>
              <c:numCache>
                <c:formatCode>0.00</c:formatCode>
                <c:ptCount val="3"/>
                <c:pt idx="0">
                  <c:v>1.0260990788926001</c:v>
                </c:pt>
                <c:pt idx="1">
                  <c:v>1.013470365634118</c:v>
                </c:pt>
                <c:pt idx="2">
                  <c:v>1.020497762526934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38-4E3A-B67F-B0A3BB4DB826}"/>
            </c:ext>
          </c:extLst>
        </c:ser>
        <c:ser>
          <c:idx val="1"/>
          <c:order val="1"/>
          <c:tx>
            <c:v>IMPICA</c:v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val>
            <c:numRef>
              <c:f>(Microbenchmark!$D$54,Microbenchmark!$N$54,Microbenchmark!$X$54)</c:f>
              <c:numCache>
                <c:formatCode>0.00</c:formatCode>
                <c:ptCount val="3"/>
                <c:pt idx="0">
                  <c:v>1.9236373028717879</c:v>
                </c:pt>
                <c:pt idx="1">
                  <c:v>1.286480109722536</c:v>
                </c:pt>
                <c:pt idx="2">
                  <c:v>1.184777107794305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38-4E3A-B67F-B0A3BB4DB8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066367216"/>
        <c:axId val="2071526784"/>
      </c:barChart>
      <c:catAx>
        <c:axId val="206636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2071526784"/>
        <c:crosses val="autoZero"/>
        <c:auto val="1"/>
        <c:lblAlgn val="ctr"/>
        <c:lblOffset val="100"/>
        <c:noMultiLvlLbl val="0"/>
      </c:catAx>
      <c:valAx>
        <c:axId val="20715267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 b="1" dirty="0">
                    <a:latin typeface="+mn-lt"/>
                  </a:rPr>
                  <a:t>Speedup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2066367216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C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ysClr val="windowText" lastClr="00000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en-CH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'With Area and Parallelism'!$A$60</c:f>
              <c:strCache>
                <c:ptCount val="1"/>
                <c:pt idx="0">
                  <c:v>Throughput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('With Area and Parallelism'!$F$1,'With Area and Parallelism'!$G$1,'With Area and Parallelism'!$C$1)</c:f>
              <c:strCache>
                <c:ptCount val="3"/>
                <c:pt idx="0">
                  <c:v>Baseline + extra 128KB L2</c:v>
                </c:pt>
                <c:pt idx="1">
                  <c:v>Baseline + extra 1MB L2</c:v>
                </c:pt>
                <c:pt idx="2">
                  <c:v>IMPICA</c:v>
                </c:pt>
              </c:strCache>
            </c:strRef>
          </c:cat>
          <c:val>
            <c:numRef>
              <c:f>('With Area and Parallelism'!$F$60,'With Area and Parallelism'!$G$60,'With Area and Parallelism'!$C$60)</c:f>
              <c:numCache>
                <c:formatCode>0.00</c:formatCode>
                <c:ptCount val="3"/>
                <c:pt idx="0">
                  <c:v>1.010139461413017</c:v>
                </c:pt>
                <c:pt idx="1">
                  <c:v>1.054008351845648</c:v>
                </c:pt>
                <c:pt idx="2">
                  <c:v>1.16007533475401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9A-4545-9C0B-E6A8C6CA57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071425936"/>
        <c:axId val="2090099088"/>
      </c:barChart>
      <c:catAx>
        <c:axId val="207142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2090099088"/>
        <c:crosses val="autoZero"/>
        <c:auto val="1"/>
        <c:lblAlgn val="ctr"/>
        <c:lblOffset val="100"/>
        <c:noMultiLvlLbl val="0"/>
      </c:catAx>
      <c:valAx>
        <c:axId val="2090099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400"/>
                  <a:t>Database Throughput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0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2071425936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ysClr val="windowText" lastClr="000000"/>
          </a:solidFill>
          <a:latin typeface="+mn-lt"/>
          <a:cs typeface="Times New Roman" panose="02020603050405020304" pitchFamily="18" charset="0"/>
        </a:defRPr>
      </a:pPr>
      <a:endParaRPr lang="en-CH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040168586676"/>
          <c:y val="0.13917588259329"/>
          <c:w val="0.73493513641588504"/>
          <c:h val="0.479098642087376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'With Area and Parallelism'!$A$61</c:f>
              <c:strCache>
                <c:ptCount val="1"/>
                <c:pt idx="0">
                  <c:v>Latency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('With Area and Parallelism'!$F$1,'With Area and Parallelism'!$G$1,'With Area and Parallelism'!$C$1)</c:f>
              <c:strCache>
                <c:ptCount val="3"/>
                <c:pt idx="0">
                  <c:v>Baseline + extra 128KB L2</c:v>
                </c:pt>
                <c:pt idx="1">
                  <c:v>Baseline + extra 1MB L2</c:v>
                </c:pt>
                <c:pt idx="2">
                  <c:v>IMPICA</c:v>
                </c:pt>
              </c:strCache>
            </c:strRef>
          </c:cat>
          <c:val>
            <c:numRef>
              <c:f>('With Area and Parallelism'!$F$61,'With Area and Parallelism'!$G$61,'With Area and Parallelism'!$C$61)</c:f>
              <c:numCache>
                <c:formatCode>0.00</c:formatCode>
                <c:ptCount val="3"/>
                <c:pt idx="0">
                  <c:v>1.000974229983324</c:v>
                </c:pt>
                <c:pt idx="1">
                  <c:v>0.95911381026965203</c:v>
                </c:pt>
                <c:pt idx="2">
                  <c:v>0.86934240836474497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B7-44E2-A518-1B00C80810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071318048"/>
        <c:axId val="2071322576"/>
      </c:barChart>
      <c:catAx>
        <c:axId val="207131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2071322576"/>
        <c:crosses val="autoZero"/>
        <c:auto val="1"/>
        <c:lblAlgn val="ctr"/>
        <c:lblOffset val="100"/>
        <c:noMultiLvlLbl val="0"/>
      </c:catAx>
      <c:valAx>
        <c:axId val="207132257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400"/>
                  <a:t>Database Latency</a:t>
                </a:r>
              </a:p>
            </c:rich>
          </c:tx>
          <c:layout>
            <c:manualLayout>
              <c:xMode val="edge"/>
              <c:yMode val="edge"/>
              <c:x val="1.26229871553651E-2"/>
              <c:y val="0.1416703664402720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0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2071318048"/>
        <c:crosses val="autoZero"/>
        <c:crossBetween val="between"/>
        <c:majorUnit val="0.0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ysClr val="windowText" lastClr="000000"/>
          </a:solidFill>
          <a:latin typeface="+mn-lt"/>
          <a:cs typeface="Times New Roman" panose="02020603050405020304" pitchFamily="18" charset="0"/>
        </a:defRPr>
      </a:pPr>
      <a:endParaRPr lang="en-CH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165237817568901"/>
          <c:y val="0.19457731122738001"/>
          <c:w val="0.80475943021663798"/>
          <c:h val="0.536656241416034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Energy!$G$1</c:f>
              <c:strCache>
                <c:ptCount val="1"/>
                <c:pt idx="0">
                  <c:v>Baseline + extra 128KB L2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invertIfNegative val="0"/>
          <c:cat>
            <c:strRef>
              <c:f>Microbenchmark!$C$66:$F$66</c:f>
              <c:strCache>
                <c:ptCount val="4"/>
                <c:pt idx="0">
                  <c:v>Linked List</c:v>
                </c:pt>
                <c:pt idx="1">
                  <c:v>Hash Table</c:v>
                </c:pt>
                <c:pt idx="2">
                  <c:v>B-Tree</c:v>
                </c:pt>
                <c:pt idx="3">
                  <c:v>DBx1000</c:v>
                </c:pt>
              </c:strCache>
            </c:strRef>
          </c:cat>
          <c:val>
            <c:numRef>
              <c:f>(Energy!$C$19,Energy!$G$19,Energy!$K$19,Energy!$O$19)</c:f>
              <c:numCache>
                <c:formatCode>0.00</c:formatCode>
                <c:ptCount val="4"/>
                <c:pt idx="0">
                  <c:v>0.970873786407767</c:v>
                </c:pt>
                <c:pt idx="1">
                  <c:v>0.99077484540262895</c:v>
                </c:pt>
                <c:pt idx="2">
                  <c:v>0.98072404317177098</c:v>
                </c:pt>
                <c:pt idx="3">
                  <c:v>0.97309859154929601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94-491D-9B45-1088F6785741}"/>
            </c:ext>
          </c:extLst>
        </c:ser>
        <c:ser>
          <c:idx val="1"/>
          <c:order val="1"/>
          <c:tx>
            <c:v>IMPICA</c:v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strRef>
              <c:f>Microbenchmark!$C$66:$F$66</c:f>
              <c:strCache>
                <c:ptCount val="4"/>
                <c:pt idx="0">
                  <c:v>Linked List</c:v>
                </c:pt>
                <c:pt idx="1">
                  <c:v>Hash Table</c:v>
                </c:pt>
                <c:pt idx="2">
                  <c:v>B-Tree</c:v>
                </c:pt>
                <c:pt idx="3">
                  <c:v>DBx1000</c:v>
                </c:pt>
              </c:strCache>
            </c:strRef>
          </c:cat>
          <c:val>
            <c:numRef>
              <c:f>(Energy!$D$19,Energy!$H$19,Energy!$L$19,Energy!$P$19)</c:f>
              <c:numCache>
                <c:formatCode>0.00</c:formatCode>
                <c:ptCount val="4"/>
                <c:pt idx="0">
                  <c:v>0.59474275870123805</c:v>
                </c:pt>
                <c:pt idx="1">
                  <c:v>0.77144482366325395</c:v>
                </c:pt>
                <c:pt idx="2">
                  <c:v>0.90116245711072596</c:v>
                </c:pt>
                <c:pt idx="3">
                  <c:v>0.94365463615023504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94-491D-9B45-1088F67857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089405808"/>
        <c:axId val="2089410336"/>
      </c:barChart>
      <c:catAx>
        <c:axId val="208940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2089410336"/>
        <c:crosses val="autoZero"/>
        <c:auto val="1"/>
        <c:lblAlgn val="ctr"/>
        <c:lblOffset val="100"/>
        <c:noMultiLvlLbl val="0"/>
      </c:catAx>
      <c:valAx>
        <c:axId val="2089410336"/>
        <c:scaling>
          <c:orientation val="minMax"/>
          <c:max val="1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2800"/>
                  <a:t>Normalized Energy </a:t>
                </a:r>
              </a:p>
            </c:rich>
          </c:tx>
          <c:layout>
            <c:manualLayout>
              <c:xMode val="edge"/>
              <c:yMode val="edge"/>
              <c:x val="3.0346951135851801E-5"/>
              <c:y val="0.1542259648099540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2089405808"/>
        <c:crosses val="autoZero"/>
        <c:crossBetween val="between"/>
        <c:majorUnit val="0.5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7.41321555568763E-2"/>
          <c:y val="3.9173833873654001E-2"/>
          <c:w val="0.85673759776653002"/>
          <c:h val="0.14469351239812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CH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ysClr val="windowText" lastClr="000000"/>
          </a:solidFill>
          <a:latin typeface="+mn-lt"/>
          <a:cs typeface="Times New Roman" panose="02020603050405020304" pitchFamily="18" charset="0"/>
        </a:defRPr>
      </a:pPr>
      <a:endParaRPr lang="en-CH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98582621639579"/>
          <c:y val="6.8262301587301594E-2"/>
          <c:w val="0.78990947882899354"/>
          <c:h val="0.647658974358974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'[Results_Power9.xlsx]Figure 5'!$B$12</c:f>
              <c:strCache>
                <c:ptCount val="1"/>
                <c:pt idx="0">
                  <c:v>Decision tree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-7.8395061728396501E-3"/>
                  <c:y val="5.42735042735037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9ED-46F7-A84F-6D95D18F714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5'!$C$12:$O$12</c:f>
              <c:numCache>
                <c:formatCode>General</c:formatCode>
                <c:ptCount val="13"/>
                <c:pt idx="0">
                  <c:v>18</c:v>
                </c:pt>
                <c:pt idx="1">
                  <c:v>49</c:v>
                </c:pt>
                <c:pt idx="2">
                  <c:v>64.400000000000006</c:v>
                </c:pt>
                <c:pt idx="3">
                  <c:v>17.5</c:v>
                </c:pt>
                <c:pt idx="4">
                  <c:v>27</c:v>
                </c:pt>
                <c:pt idx="5">
                  <c:v>54.5</c:v>
                </c:pt>
                <c:pt idx="6">
                  <c:v>45</c:v>
                </c:pt>
                <c:pt idx="7">
                  <c:v>79</c:v>
                </c:pt>
                <c:pt idx="8">
                  <c:v>19.5</c:v>
                </c:pt>
                <c:pt idx="9">
                  <c:v>89</c:v>
                </c:pt>
                <c:pt idx="10">
                  <c:v>12</c:v>
                </c:pt>
                <c:pt idx="11">
                  <c:v>10</c:v>
                </c:pt>
                <c:pt idx="12">
                  <c:v>40.408333333333303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ED-46F7-A84F-6D95D18F714F}"/>
            </c:ext>
          </c:extLst>
        </c:ser>
        <c:ser>
          <c:idx val="1"/>
          <c:order val="1"/>
          <c:tx>
            <c:strRef>
              <c:f>'[Results_Power9.xlsx]Figure 5'!$B$13</c:f>
              <c:strCache>
                <c:ptCount val="1"/>
                <c:pt idx="0">
                  <c:v>ANN</c:v>
                </c:pt>
              </c:strCache>
            </c:strRef>
          </c:tx>
          <c:spPr>
            <a:pattFill prst="smGrid">
              <a:fgClr>
                <a:srgbClr val="C00000"/>
              </a:fgClr>
              <a:bgClr>
                <a:schemeClr val="bg1"/>
              </a:bgClr>
            </a:pattFill>
            <a:ln w="19050">
              <a:solidFill>
                <a:srgbClr val="C00000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3.9197530864197531E-3"/>
                  <c:y val="-7.1912393162393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9ED-46F7-A84F-6D95D18F714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5'!$C$13:$O$13</c:f>
              <c:numCache>
                <c:formatCode>General</c:formatCode>
                <c:ptCount val="13"/>
                <c:pt idx="0">
                  <c:v>19</c:v>
                </c:pt>
                <c:pt idx="1">
                  <c:v>22</c:v>
                </c:pt>
                <c:pt idx="2">
                  <c:v>24</c:v>
                </c:pt>
                <c:pt idx="3">
                  <c:v>13.52</c:v>
                </c:pt>
                <c:pt idx="4">
                  <c:v>15.5</c:v>
                </c:pt>
                <c:pt idx="5">
                  <c:v>27.15</c:v>
                </c:pt>
                <c:pt idx="6">
                  <c:v>15.47</c:v>
                </c:pt>
                <c:pt idx="7">
                  <c:v>26</c:v>
                </c:pt>
                <c:pt idx="8">
                  <c:v>6</c:v>
                </c:pt>
                <c:pt idx="9">
                  <c:v>15.2</c:v>
                </c:pt>
                <c:pt idx="10">
                  <c:v>6.18</c:v>
                </c:pt>
                <c:pt idx="11">
                  <c:v>6.05</c:v>
                </c:pt>
                <c:pt idx="12">
                  <c:v>16.3391666666666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9ED-46F7-A84F-6D95D18F714F}"/>
            </c:ext>
          </c:extLst>
        </c:ser>
        <c:ser>
          <c:idx val="2"/>
          <c:order val="2"/>
          <c:tx>
            <c:strRef>
              <c:f>'[Results_Power9.xlsx]Figure 5'!$B$14</c:f>
              <c:strCache>
                <c:ptCount val="1"/>
                <c:pt idx="0">
                  <c:v>NAPEL</c:v>
                </c:pt>
              </c:strCache>
            </c:strRef>
          </c:tx>
          <c:spPr>
            <a:solidFill>
              <a:srgbClr val="002060"/>
            </a:solidFill>
            <a:ln w="9525">
              <a:solidFill>
                <a:srgbClr val="002060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3.9197530864197531E-3"/>
                  <c:y val="3.05290598290598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9ED-46F7-A84F-6D95D18F714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5'!$C$14:$O$14</c:f>
              <c:numCache>
                <c:formatCode>General</c:formatCode>
                <c:ptCount val="13"/>
                <c:pt idx="0">
                  <c:v>10.1</c:v>
                </c:pt>
                <c:pt idx="1">
                  <c:v>15</c:v>
                </c:pt>
                <c:pt idx="2">
                  <c:v>17</c:v>
                </c:pt>
                <c:pt idx="3">
                  <c:v>5</c:v>
                </c:pt>
                <c:pt idx="4">
                  <c:v>17</c:v>
                </c:pt>
                <c:pt idx="5">
                  <c:v>12</c:v>
                </c:pt>
                <c:pt idx="6">
                  <c:v>15</c:v>
                </c:pt>
                <c:pt idx="7">
                  <c:v>14.5</c:v>
                </c:pt>
                <c:pt idx="8">
                  <c:v>12</c:v>
                </c:pt>
                <c:pt idx="9">
                  <c:v>8.1</c:v>
                </c:pt>
                <c:pt idx="10">
                  <c:v>3.62</c:v>
                </c:pt>
                <c:pt idx="11">
                  <c:v>10.1</c:v>
                </c:pt>
                <c:pt idx="12">
                  <c:v>11.6183333333333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9ED-46F7-A84F-6D95D18F71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82725103"/>
        <c:axId val="182726783"/>
      </c:barChart>
      <c:catAx>
        <c:axId val="1827251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82726783"/>
        <c:crosses val="autoZero"/>
        <c:auto val="1"/>
        <c:lblAlgn val="ctr"/>
        <c:lblOffset val="100"/>
        <c:noMultiLvlLbl val="0"/>
      </c:catAx>
      <c:valAx>
        <c:axId val="1827267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="1"/>
                  <a:t>Mean Relative Error</a:t>
                </a:r>
                <a:r>
                  <a:rPr lang="en-US" sz="2000" b="1" baseline="0"/>
                  <a:t> (%)</a:t>
                </a:r>
                <a:endParaRPr lang="en-US" sz="2000" b="1"/>
              </a:p>
            </c:rich>
          </c:tx>
          <c:layout>
            <c:manualLayout>
              <c:xMode val="edge"/>
              <c:yMode val="edge"/>
              <c:x val="1.4952447058579767E-2"/>
              <c:y val="9.866897237555151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82725103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701246890266257"/>
          <c:y val="6.8262301587301594E-2"/>
          <c:w val="0.7958818298836926"/>
          <c:h val="0.647658974358974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'[Results_Power9.xlsx]Figure 5'!$B$6</c:f>
              <c:strCache>
                <c:ptCount val="1"/>
                <c:pt idx="0">
                  <c:v>Decision tree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-7.8395061728396501E-3"/>
                  <c:y val="5.42735042735037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1D-4B2D-BC6B-A5B144A71A5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5'!$C$6:$O$6</c:f>
              <c:numCache>
                <c:formatCode>General</c:formatCode>
                <c:ptCount val="13"/>
                <c:pt idx="0">
                  <c:v>16.5</c:v>
                </c:pt>
                <c:pt idx="1">
                  <c:v>60</c:v>
                </c:pt>
                <c:pt idx="2">
                  <c:v>37.65</c:v>
                </c:pt>
                <c:pt idx="3">
                  <c:v>10.92</c:v>
                </c:pt>
                <c:pt idx="4">
                  <c:v>32.5</c:v>
                </c:pt>
                <c:pt idx="5">
                  <c:v>41</c:v>
                </c:pt>
                <c:pt idx="6">
                  <c:v>19.2</c:v>
                </c:pt>
                <c:pt idx="7">
                  <c:v>14.74</c:v>
                </c:pt>
                <c:pt idx="8">
                  <c:v>23.16</c:v>
                </c:pt>
                <c:pt idx="9">
                  <c:v>32</c:v>
                </c:pt>
                <c:pt idx="10">
                  <c:v>25</c:v>
                </c:pt>
                <c:pt idx="11">
                  <c:v>13.14</c:v>
                </c:pt>
                <c:pt idx="12">
                  <c:v>27.150833333333299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1D-4B2D-BC6B-A5B144A71A5F}"/>
            </c:ext>
          </c:extLst>
        </c:ser>
        <c:ser>
          <c:idx val="1"/>
          <c:order val="1"/>
          <c:tx>
            <c:strRef>
              <c:f>'[Results_Power9.xlsx]Figure 5'!$B$7</c:f>
              <c:strCache>
                <c:ptCount val="1"/>
                <c:pt idx="0">
                  <c:v>ANN</c:v>
                </c:pt>
              </c:strCache>
            </c:strRef>
          </c:tx>
          <c:spPr>
            <a:pattFill prst="smGrid">
              <a:fgClr>
                <a:srgbClr val="C00000"/>
              </a:fgClr>
              <a:bgClr>
                <a:schemeClr val="bg1"/>
              </a:bgClr>
            </a:pattFill>
            <a:ln w="19050">
              <a:solidFill>
                <a:srgbClr val="C00000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3.9197530864197531E-3"/>
                  <c:y val="-3.93482905982906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1D-4B2D-BC6B-A5B144A71A5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5'!$C$7:$O$7</c:f>
              <c:numCache>
                <c:formatCode>General</c:formatCode>
                <c:ptCount val="13"/>
                <c:pt idx="0">
                  <c:v>13.44</c:v>
                </c:pt>
                <c:pt idx="1">
                  <c:v>26</c:v>
                </c:pt>
                <c:pt idx="2">
                  <c:v>21</c:v>
                </c:pt>
                <c:pt idx="3">
                  <c:v>12</c:v>
                </c:pt>
                <c:pt idx="4">
                  <c:v>11.29</c:v>
                </c:pt>
                <c:pt idx="5">
                  <c:v>19.78</c:v>
                </c:pt>
                <c:pt idx="6">
                  <c:v>9.9700000000000006</c:v>
                </c:pt>
                <c:pt idx="7">
                  <c:v>8.83</c:v>
                </c:pt>
                <c:pt idx="8">
                  <c:v>10.050000000000001</c:v>
                </c:pt>
                <c:pt idx="9">
                  <c:v>22.24</c:v>
                </c:pt>
                <c:pt idx="10">
                  <c:v>11.27</c:v>
                </c:pt>
                <c:pt idx="11">
                  <c:v>11</c:v>
                </c:pt>
                <c:pt idx="12">
                  <c:v>14.7391666666666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41D-4B2D-BC6B-A5B144A71A5F}"/>
            </c:ext>
          </c:extLst>
        </c:ser>
        <c:ser>
          <c:idx val="2"/>
          <c:order val="2"/>
          <c:tx>
            <c:strRef>
              <c:f>'[Results_Power9.xlsx]Figure 5'!$B$8</c:f>
              <c:strCache>
                <c:ptCount val="1"/>
                <c:pt idx="0">
                  <c:v>NAPEL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rgbClr val="002060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1.959876543209733E-3"/>
                  <c:y val="8.81944444444444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41D-4B2D-BC6B-A5B144A71A5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5'!$C$8:$O$8</c:f>
              <c:numCache>
                <c:formatCode>General</c:formatCode>
                <c:ptCount val="13"/>
                <c:pt idx="0">
                  <c:v>5.86</c:v>
                </c:pt>
                <c:pt idx="1">
                  <c:v>19</c:v>
                </c:pt>
                <c:pt idx="2">
                  <c:v>14</c:v>
                </c:pt>
                <c:pt idx="3">
                  <c:v>5</c:v>
                </c:pt>
                <c:pt idx="4">
                  <c:v>9.2799999999999994</c:v>
                </c:pt>
                <c:pt idx="5">
                  <c:v>6.6</c:v>
                </c:pt>
                <c:pt idx="6">
                  <c:v>5.68</c:v>
                </c:pt>
                <c:pt idx="7">
                  <c:v>12.36</c:v>
                </c:pt>
                <c:pt idx="8">
                  <c:v>5.67</c:v>
                </c:pt>
                <c:pt idx="9">
                  <c:v>4.63</c:v>
                </c:pt>
                <c:pt idx="10">
                  <c:v>6.23</c:v>
                </c:pt>
                <c:pt idx="11">
                  <c:v>8.0500000000000007</c:v>
                </c:pt>
                <c:pt idx="12">
                  <c:v>8.5299999999999994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41D-4B2D-BC6B-A5B144A71A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82725103"/>
        <c:axId val="182726783"/>
      </c:barChart>
      <c:catAx>
        <c:axId val="1827251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82726783"/>
        <c:crosses val="autoZero"/>
        <c:auto val="1"/>
        <c:lblAlgn val="ctr"/>
        <c:lblOffset val="100"/>
        <c:noMultiLvlLbl val="0"/>
      </c:catAx>
      <c:valAx>
        <c:axId val="1827267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="1" dirty="0"/>
                  <a:t>Mean Relative Error</a:t>
                </a:r>
                <a:r>
                  <a:rPr lang="en-US" sz="2000" b="1" baseline="0" dirty="0"/>
                  <a:t> (%)</a:t>
                </a:r>
                <a:endParaRPr lang="en-US" sz="2000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82725103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54470255423099367"/>
          <c:y val="0"/>
          <c:w val="0.35063327828330054"/>
          <c:h val="0.19203271213083595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98582621639579"/>
          <c:y val="6.8262301587301594E-2"/>
          <c:w val="0.78990947882899354"/>
          <c:h val="0.647658974358974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'[Results_Power9.xlsx]Figure 5'!$B$12</c:f>
              <c:strCache>
                <c:ptCount val="1"/>
                <c:pt idx="0">
                  <c:v>Decision tree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-7.8395061728396501E-3"/>
                  <c:y val="5.42735042735037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9ED-46F7-A84F-6D95D18F714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5'!$C$12:$O$12</c:f>
              <c:numCache>
                <c:formatCode>General</c:formatCode>
                <c:ptCount val="13"/>
                <c:pt idx="0">
                  <c:v>18</c:v>
                </c:pt>
                <c:pt idx="1">
                  <c:v>49</c:v>
                </c:pt>
                <c:pt idx="2">
                  <c:v>64.400000000000006</c:v>
                </c:pt>
                <c:pt idx="3">
                  <c:v>17.5</c:v>
                </c:pt>
                <c:pt idx="4">
                  <c:v>27</c:v>
                </c:pt>
                <c:pt idx="5">
                  <c:v>54.5</c:v>
                </c:pt>
                <c:pt idx="6">
                  <c:v>45</c:v>
                </c:pt>
                <c:pt idx="7">
                  <c:v>79</c:v>
                </c:pt>
                <c:pt idx="8">
                  <c:v>19.5</c:v>
                </c:pt>
                <c:pt idx="9">
                  <c:v>89</c:v>
                </c:pt>
                <c:pt idx="10">
                  <c:v>12</c:v>
                </c:pt>
                <c:pt idx="11">
                  <c:v>10</c:v>
                </c:pt>
                <c:pt idx="12">
                  <c:v>40.408333333333303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ED-46F7-A84F-6D95D18F714F}"/>
            </c:ext>
          </c:extLst>
        </c:ser>
        <c:ser>
          <c:idx val="1"/>
          <c:order val="1"/>
          <c:tx>
            <c:strRef>
              <c:f>'[Results_Power9.xlsx]Figure 5'!$B$13</c:f>
              <c:strCache>
                <c:ptCount val="1"/>
                <c:pt idx="0">
                  <c:v>ANN</c:v>
                </c:pt>
              </c:strCache>
            </c:strRef>
          </c:tx>
          <c:spPr>
            <a:pattFill prst="smGrid">
              <a:fgClr>
                <a:srgbClr val="C00000"/>
              </a:fgClr>
              <a:bgClr>
                <a:schemeClr val="bg1"/>
              </a:bgClr>
            </a:pattFill>
            <a:ln w="19050">
              <a:solidFill>
                <a:srgbClr val="C00000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3.9197530864197531E-3"/>
                  <c:y val="-7.1912393162393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9ED-46F7-A84F-6D95D18F714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5'!$C$13:$O$13</c:f>
              <c:numCache>
                <c:formatCode>General</c:formatCode>
                <c:ptCount val="13"/>
                <c:pt idx="0">
                  <c:v>19</c:v>
                </c:pt>
                <c:pt idx="1">
                  <c:v>22</c:v>
                </c:pt>
                <c:pt idx="2">
                  <c:v>24</c:v>
                </c:pt>
                <c:pt idx="3">
                  <c:v>13.52</c:v>
                </c:pt>
                <c:pt idx="4">
                  <c:v>15.5</c:v>
                </c:pt>
                <c:pt idx="5">
                  <c:v>27.15</c:v>
                </c:pt>
                <c:pt idx="6">
                  <c:v>15.47</c:v>
                </c:pt>
                <c:pt idx="7">
                  <c:v>26</c:v>
                </c:pt>
                <c:pt idx="8">
                  <c:v>6</c:v>
                </c:pt>
                <c:pt idx="9">
                  <c:v>15.2</c:v>
                </c:pt>
                <c:pt idx="10">
                  <c:v>6.18</c:v>
                </c:pt>
                <c:pt idx="11">
                  <c:v>6.05</c:v>
                </c:pt>
                <c:pt idx="12">
                  <c:v>16.3391666666666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9ED-46F7-A84F-6D95D18F714F}"/>
            </c:ext>
          </c:extLst>
        </c:ser>
        <c:ser>
          <c:idx val="2"/>
          <c:order val="2"/>
          <c:tx>
            <c:strRef>
              <c:f>'[Results_Power9.xlsx]Figure 5'!$B$14</c:f>
              <c:strCache>
                <c:ptCount val="1"/>
                <c:pt idx="0">
                  <c:v>NAPEL</c:v>
                </c:pt>
              </c:strCache>
            </c:strRef>
          </c:tx>
          <c:spPr>
            <a:solidFill>
              <a:srgbClr val="002060"/>
            </a:solidFill>
            <a:ln w="9525">
              <a:solidFill>
                <a:srgbClr val="002060"/>
              </a:solidFill>
            </a:ln>
            <a:effectLst/>
          </c:spPr>
          <c:invertIfNegative val="0"/>
          <c:dLbls>
            <c:dLbl>
              <c:idx val="12"/>
              <c:layout>
                <c:manualLayout>
                  <c:x val="3.9197530864197531E-3"/>
                  <c:y val="3.05290598290598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9ED-46F7-A84F-6D95D18F714F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'[Results_Power9.xlsx]Figure 5'!$C$5:$O$5</c:f>
              <c:strCache>
                <c:ptCount val="13"/>
                <c:pt idx="0">
                  <c:v>atax</c:v>
                </c:pt>
                <c:pt idx="1">
                  <c:v>bfs</c:v>
                </c:pt>
                <c:pt idx="2">
                  <c:v>bp</c:v>
                </c:pt>
                <c:pt idx="3">
                  <c:v>chol</c:v>
                </c:pt>
                <c:pt idx="4">
                  <c:v>gemv</c:v>
                </c:pt>
                <c:pt idx="5">
                  <c:v>gesu</c:v>
                </c:pt>
                <c:pt idx="6">
                  <c:v>gram</c:v>
                </c:pt>
                <c:pt idx="7">
                  <c:v>kme</c:v>
                </c:pt>
                <c:pt idx="8">
                  <c:v>lu</c:v>
                </c:pt>
                <c:pt idx="9">
                  <c:v>mvt</c:v>
                </c:pt>
                <c:pt idx="10">
                  <c:v>syrk</c:v>
                </c:pt>
                <c:pt idx="11">
                  <c:v>trmm</c:v>
                </c:pt>
                <c:pt idx="12">
                  <c:v>gmean</c:v>
                </c:pt>
              </c:strCache>
            </c:strRef>
          </c:cat>
          <c:val>
            <c:numRef>
              <c:f>'[Results_Power9.xlsx]Figure 5'!$C$14:$O$14</c:f>
              <c:numCache>
                <c:formatCode>General</c:formatCode>
                <c:ptCount val="13"/>
                <c:pt idx="0">
                  <c:v>10.1</c:v>
                </c:pt>
                <c:pt idx="1">
                  <c:v>15</c:v>
                </c:pt>
                <c:pt idx="2">
                  <c:v>17</c:v>
                </c:pt>
                <c:pt idx="3">
                  <c:v>5</c:v>
                </c:pt>
                <c:pt idx="4">
                  <c:v>17</c:v>
                </c:pt>
                <c:pt idx="5">
                  <c:v>12</c:v>
                </c:pt>
                <c:pt idx="6">
                  <c:v>15</c:v>
                </c:pt>
                <c:pt idx="7">
                  <c:v>14.5</c:v>
                </c:pt>
                <c:pt idx="8">
                  <c:v>12</c:v>
                </c:pt>
                <c:pt idx="9">
                  <c:v>8.1</c:v>
                </c:pt>
                <c:pt idx="10">
                  <c:v>3.62</c:v>
                </c:pt>
                <c:pt idx="11">
                  <c:v>10.1</c:v>
                </c:pt>
                <c:pt idx="12">
                  <c:v>11.6183333333333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9ED-46F7-A84F-6D95D18F71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82725103"/>
        <c:axId val="182726783"/>
      </c:barChart>
      <c:catAx>
        <c:axId val="18272510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82726783"/>
        <c:crosses val="autoZero"/>
        <c:auto val="1"/>
        <c:lblAlgn val="ctr"/>
        <c:lblOffset val="100"/>
        <c:noMultiLvlLbl val="0"/>
      </c:catAx>
      <c:valAx>
        <c:axId val="1827267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b="1"/>
                  <a:t>Mean Relative Error</a:t>
                </a:r>
                <a:r>
                  <a:rPr lang="en-US" sz="2000" b="1" baseline="0"/>
                  <a:t> (%)</a:t>
                </a:r>
                <a:endParaRPr lang="en-US" sz="2000" b="1"/>
              </a:p>
            </c:rich>
          </c:tx>
          <c:layout>
            <c:manualLayout>
              <c:xMode val="edge"/>
              <c:yMode val="edge"/>
              <c:x val="1.4952447058579767E-2"/>
              <c:y val="9.866897237555151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82725103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0.13578</cdr:x>
      <cdr:y>0.51426</cdr:y>
    </cdr:from>
    <cdr:to>
      <cdr:x>0.97222</cdr:x>
      <cdr:y>0.51426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8C367A38-5685-1C44-AD06-CE5DD4FE75F3}"/>
            </a:ext>
          </a:extLst>
        </cdr:cNvPr>
        <cdr:cNvCxnSpPr/>
      </cdr:nvCxnSpPr>
      <cdr:spPr>
        <a:xfrm xmlns:a="http://schemas.openxmlformats.org/drawingml/2006/main">
          <a:off x="999192" y="1632275"/>
          <a:ext cx="6155498" cy="0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rgbClr val="FF0000"/>
          </a:solidFill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0.16709</cdr:x>
      <cdr:y>0.19567</cdr:y>
    </cdr:from>
    <cdr:to>
      <cdr:x>1</cdr:x>
      <cdr:y>0.19567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BE262782-F0C9-8E46-AC09-30CB0B530CD5}"/>
            </a:ext>
          </a:extLst>
        </cdr:cNvPr>
        <cdr:cNvCxnSpPr/>
      </cdr:nvCxnSpPr>
      <cdr:spPr>
        <a:xfrm xmlns:a="http://schemas.openxmlformats.org/drawingml/2006/main">
          <a:off x="1248220" y="863636"/>
          <a:ext cx="6222128" cy="0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rgbClr val="FF0000"/>
          </a:solidFill>
          <a:prstDash val="dash"/>
        </a:ln>
        <a:effectLst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90A749D-BC43-2545-A2E1-31AC30F50B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CDF7D6-E17E-7C4E-9348-C528BEC303C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4FF3C-6753-BE49-9571-ADA8D853B24B}" type="datetime1">
              <a:rPr lang="en-US" smtClean="0"/>
              <a:t>1/28/23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FD8DD6-1727-5547-BDA8-01DBAE437D0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45C1D7-54BD-7142-B6F1-7552F04399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15F4E-25CB-C945-86FD-C7EDD3033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7403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0C907-EBAB-EF41-9C66-871257E86D06}" type="datetime1">
              <a:rPr lang="en-US" smtClean="0"/>
              <a:t>1/28/23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BD74-A3FE-8D41-A5F8-7391B7541C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86824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 this work,</a:t>
            </a:r>
            <a:r>
              <a:rPr lang="en-US" baseline="0" dirty="0"/>
              <a:t> We extensively study existing NDA coherence mechanisms and make three key observations: </a:t>
            </a:r>
          </a:p>
          <a:p>
            <a:r>
              <a:rPr lang="en-US" baseline="0" dirty="0"/>
              <a:t>First, these mechanisms eliminate a significant portion of NDA’s benefits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they generate a large amount of off-chip coherence traffic,</a:t>
            </a:r>
            <a:b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Second, </a:t>
            </a:r>
            <a:r>
              <a:rPr lang="mr-IN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</a:t>
            </a:r>
            <a:b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Finally, we find that a significant portion of off-chip traffic can be eliminated if the coherence mechanism has insight into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which memory accesses actually require a coherence operation (what part of the shared data is actually accessed)</a:t>
            </a:r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CB66F2-E617-4D22-9699-A8F2E158CB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5314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Based on these observations, we find that an optimistic approach to coherence can address the challenges of NDA coherence. </a:t>
            </a:r>
            <a:b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b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find that  an optimistic execution model for NDA enables us to gain insight into the memory accesses before any coherence permissions are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checked, and as a result, enforce coherence with only the necessary data movement/coherence requests.</a:t>
            </a:r>
            <a:endParaRPr lang="en-US" baseline="0" dirty="0"/>
          </a:p>
          <a:p>
            <a:endParaRPr lang="en-US" baseline="0" dirty="0"/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propose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 new coherence mechanism that optimistically executes code on an NDA to gather information on memory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accesses. Optimistic execution enables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identify and avoid performing unnecessary coherence requests</a:t>
            </a:r>
            <a:endParaRPr lang="en-US" baseline="0" dirty="0"/>
          </a:p>
          <a:p>
            <a:endParaRPr lang="en-US" dirty="0"/>
          </a:p>
          <a:p>
            <a:r>
              <a:rPr lang="en-US" dirty="0"/>
              <a:t>Our evaluation shows that </a:t>
            </a:r>
            <a:r>
              <a:rPr lang="en-US" dirty="0" err="1"/>
              <a:t>CoNDA</a:t>
            </a:r>
            <a:r>
              <a:rPr lang="en-US" dirty="0"/>
              <a:t> consistency</a:t>
            </a:r>
            <a:r>
              <a:rPr lang="en-US" baseline="0" dirty="0"/>
              <a:t> retain the benefit of NDA across all of the workloads and </a:t>
            </a:r>
            <a:r>
              <a:rPr lang="mr-IN" baseline="0" dirty="0"/>
              <a:t>…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CB66F2-E617-4D22-9699-A8F2E158CB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6110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So, based on the execution model I just explained, </a:t>
            </a:r>
            <a:r>
              <a:rPr lang="en-US" baseline="0" dirty="0"/>
              <a:t>we propose a coherence mechanism, which uses that execution model to avoid unnecessary coherence traffic. </a:t>
            </a:r>
          </a:p>
          <a:p>
            <a:endParaRPr lang="en-US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Basically, in </a:t>
            </a:r>
            <a:r>
              <a:rPr lang="en-US" baseline="0" dirty="0" err="1"/>
              <a:t>Conda</a:t>
            </a:r>
            <a:r>
              <a:rPr lang="en-US" baseline="0" dirty="0"/>
              <a:t>, CPU offload the kernel to NDA. NDA starts executing in optimistic mode.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During optimistic execution</a:t>
            </a:r>
          </a:p>
          <a:p>
            <a:r>
              <a:rPr lang="en-US" baseline="0" dirty="0"/>
              <a:t> 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efficiently tracks the addresses of all NDA reads, NDA writes, and CPU write using compressed signatures. When optimistic mode is done, NDA send these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signaturs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CPU and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use these signatures to resolve coherence violations. 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detects any coherence violation (1) the NDA invalidates all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updates; (2) the CPU resolves the coherence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requests, performing only the necessary coherence operations (including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any cache line updates); and (3) the NDA re-executes the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uncommitted portion of the kernel. 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Otherwise,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performs the necessary coherence operations, clears the uncommitted flag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all data updates in the NDA L1 cache, and resumes optimistic execution if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NDA kernel is not finished.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CB66F2-E617-4D22-9699-A8F2E158CB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1927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So, based on the execution model I just explained, </a:t>
            </a:r>
            <a:r>
              <a:rPr lang="en-US" baseline="0" dirty="0"/>
              <a:t>we propose a coherence mechanism, which uses that execution model to avoid unnecessary coherence traffic. </a:t>
            </a:r>
          </a:p>
          <a:p>
            <a:endParaRPr lang="en-US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Basically, in </a:t>
            </a:r>
            <a:r>
              <a:rPr lang="en-US" baseline="0" dirty="0" err="1"/>
              <a:t>Conda</a:t>
            </a:r>
            <a:r>
              <a:rPr lang="en-US" baseline="0" dirty="0"/>
              <a:t>, CPU offload the kernel to NDA. NDA starts executing in optimistic mode.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During optimistic execution</a:t>
            </a:r>
          </a:p>
          <a:p>
            <a:r>
              <a:rPr lang="en-US" baseline="0" dirty="0"/>
              <a:t> 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efficiently tracks the addresses of all NDA reads, NDA writes, and CPU write using compressed signatures. When optimistic mode is done, NDA send these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signaturs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CPU and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use these signatures to resolve coherence violations. 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detects any coherence violation (1) the NDA invalidates all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updates; (2) the CPU resolves the coherence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requests, performing only the necessary coherence operations (including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any cache line updates); and (3) the NDA re-executes the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uncommitted portion of the kernel. 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Otherwise,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CoNDA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performs the necessary coherence operations, clears the uncommitted flag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all data updates in the NDA L1 cache, and resumes optimistic execution if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NDA kernel is not finished.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CB66F2-E617-4D22-9699-A8F2E158CB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82896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R" dirty="0">
              <a:latin typeface="Nunito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65241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60317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R" sz="1400" dirty="0">
              <a:latin typeface="Nunito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4108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B" sz="1200" b="0" i="0" u="none" strike="noStrike" kern="1200" dirty="0">
              <a:solidFill>
                <a:schemeClr val="tx1"/>
              </a:solidFill>
              <a:effectLst/>
              <a:latin typeface="Nunito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0765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GB" sz="1200" b="0" i="0" u="none" strike="noStrike" kern="1200" dirty="0">
              <a:solidFill>
                <a:schemeClr val="tx1"/>
              </a:solidFill>
              <a:effectLst/>
              <a:latin typeface="Nunito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50537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9177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09437-7086-8D43-B75A-27CE5E6EC5C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4163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Tx/>
              <a:buChar char="-"/>
            </a:pPr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59695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Tx/>
              <a:buChar char="-"/>
            </a:pPr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5546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74428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81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52001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B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82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3872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B" sz="1200" b="0" i="0" u="none" strike="noStrike" kern="1200" dirty="0">
              <a:solidFill>
                <a:schemeClr val="tx1"/>
              </a:solidFill>
              <a:effectLst/>
              <a:latin typeface="Nunito" pitchFamily="2" charset="77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9833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GR" dirty="0">
              <a:latin typeface="Nunito" pitchFamily="2" charset="77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FE170B-F3DD-2444-9313-30B484567F70}" type="slidenum">
              <a:rPr kumimoji="0" lang="en-G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G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2654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070261-DDF3-4A25-A57F-F361917ECC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330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070261-DDF3-4A25-A57F-F361917ECC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74668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070261-DDF3-4A25-A57F-F361917ECC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9117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* The operating voltage is 1.25V:</a:t>
            </a:r>
            <a:b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</a:b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- Lowered from 1.35V of the normal GDDR6, for bank parallel operation.</a:t>
            </a:r>
            <a:endParaRPr lang="en-US" b="0" dirty="0"/>
          </a:p>
          <a:p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* 16Gb/s is reached at 1.25V in DL operation.</a:t>
            </a:r>
            <a:endParaRPr lang="en-US" b="0" dirty="0"/>
          </a:p>
          <a:p>
            <a:endParaRPr lang="en-US" b="0" dirty="0"/>
          </a:p>
          <a:p>
            <a:r>
              <a:rPr lang="en-US" b="0" dirty="0"/>
              <a:t>Flat-lid package for lower thermal resistance.</a:t>
            </a:r>
          </a:p>
          <a:p>
            <a:endParaRPr lang="en-US" b="0" dirty="0"/>
          </a:p>
          <a:p>
            <a:r>
              <a:rPr lang="en-US" b="0" dirty="0"/>
              <a:t>Tested in a prototype system with an FPGA (connected to host CPU via PCIe).</a:t>
            </a: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01419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070261-DDF3-4A25-A57F-F361917ECC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01727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070261-DDF3-4A25-A57F-F361917ECC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56543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7F79D3-8C36-4CB5-B03B-F440DA7B7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9963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key idea is to reduce DRAM read access latency below the reliable datasheet specifications using software-only system calls in order to exploit the resulting error patterns as unique identifiers. </a:t>
            </a:r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[CLICK]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We</a:t>
            </a:r>
            <a:r>
              <a:rPr lang="en-US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find that the probability that a cell will result in a latency failure due to a reduced-</a:t>
            </a:r>
            <a:r>
              <a:rPr lang="en-US" sz="1200" b="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tRCD</a:t>
            </a:r>
            <a:r>
              <a:rPr lang="en-US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access, is inherently related to random process variation from manufacturing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[CLICK]</a:t>
            </a:r>
            <a:r>
              <a:rPr lang="en-US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This knowledge enables us to provide a repeatable and unique device signature with these patterns of latency failures.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[CLICK]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Here is a cartoon showing the manufacturing variation across a region of DRAM. When accessed with a reduced timing parameter,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[CLICK]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cells have a high percentage chance of failing, while others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[CLICK]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 a low percentage chance of failing. </a:t>
            </a:r>
          </a:p>
          <a:p>
            <a:endParaRPr lang="en-US" dirty="0"/>
          </a:p>
          <a:p>
            <a:r>
              <a:rPr lang="en-US" dirty="0"/>
              <a:t>The</a:t>
            </a:r>
            <a:r>
              <a:rPr lang="en-US" baseline="0" dirty="0"/>
              <a:t> Key Idea is to generate a PUF response using the locations of cells that have a high percentage chance of failing with a </a:t>
            </a:r>
            <a:r>
              <a:rPr lang="en-US" baseline="0" dirty="0" err="1"/>
              <a:t>tRCD</a:t>
            </a:r>
            <a:r>
              <a:rPr lang="en-US" baseline="0" dirty="0"/>
              <a:t> value reduced below manufacturer-recommended values.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98665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key idea is to reduce DRAM read access latency below the reliable datasheet specification values using software-only system calls in order to exploit the resulting error patterns as true random numbers</a:t>
            </a:r>
            <a:endParaRPr lang="en-US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[CLICK]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We</a:t>
            </a:r>
            <a:r>
              <a:rPr lang="en-US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find that the probability that a cell will result in a latency failure due to a reduced-</a:t>
            </a:r>
            <a:r>
              <a:rPr lang="en-US" sz="1200" b="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tRCD</a:t>
            </a:r>
            <a:r>
              <a:rPr lang="en-US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access, is inherently related to random process variation from manufacturing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[CLICK]</a:t>
            </a:r>
            <a:r>
              <a:rPr lang="en-US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This knowledge enables us to provide random values by observing DRAM cells’ latency failure probabilities.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[CLICK]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Here is a cartoon showing the manufacturing variation across a region of DRAM. When accessed with a reduced timing parameter,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[CLICK]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cells have a high percentage chance of failing, while others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[CLICK]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 a low percentage chance of failing.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9866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02817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0744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86034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888171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4172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02087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685840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63817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955868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Our methodology has three steps.</a:t>
            </a:r>
          </a:p>
          <a:p>
            <a:endParaRPr lang="en-US" dirty="0"/>
          </a:p>
          <a:p>
            <a:r>
              <a:rPr lang="en-US" dirty="0"/>
              <a:t>[CLICK] It takes as input an application’s source code and its input datasets. </a:t>
            </a:r>
          </a:p>
          <a:p>
            <a:endParaRPr lang="en-US" dirty="0"/>
          </a:p>
          <a:p>
            <a:r>
              <a:rPr lang="en-US" dirty="0"/>
              <a:t>[CLICK] In Step 1, we use a hardware profiling tool to identify memory-bound functions across many applications. This step allows for a quick first-level identification of many applications that suffer from memory bottlenecks and functions that cause these bottlenecks.</a:t>
            </a:r>
          </a:p>
          <a:p>
            <a:endParaRPr lang="en-US" dirty="0"/>
          </a:p>
          <a:p>
            <a:r>
              <a:rPr lang="en-US" dirty="0"/>
              <a:t>[CLICK] We utilize a new simulator, called DAMOV-SIM to collect key metrics and execute performance analysis of the functions identified in Step 1.</a:t>
            </a:r>
          </a:p>
          <a:p>
            <a:endParaRPr lang="en-US" dirty="0"/>
          </a:p>
          <a:p>
            <a:r>
              <a:rPr lang="en-US" dirty="0"/>
              <a:t>[CLICK] In Step 2, we use the architecture-independent profiling tool to collect metrics that provide insights about the memory access behavior of the memory-bottlenecked functions. </a:t>
            </a:r>
          </a:p>
          <a:p>
            <a:endParaRPr lang="en-US" dirty="0"/>
          </a:p>
          <a:p>
            <a:r>
              <a:rPr lang="en-US" dirty="0"/>
              <a:t>[CLICK] In Step 3, we collect architecture-dependent metrics and analyze the performance and energy of each function in an application when each of our three candidate data movement mitigation mechanisms is applied to the system. </a:t>
            </a:r>
          </a:p>
          <a:p>
            <a:endParaRPr lang="en-US" dirty="0"/>
          </a:p>
          <a:p>
            <a:r>
              <a:rPr lang="en-US" dirty="0"/>
              <a:t>[CLICK] By combining the data obtained from all three steps, we can systematically classify the leading causes of data movement bottlenecks in an application or function into different bottleneck classes</a:t>
            </a:r>
          </a:p>
          <a:p>
            <a:endParaRPr lang="en-US" dirty="0"/>
          </a:p>
          <a:p>
            <a:r>
              <a:rPr lang="en-US" dirty="0"/>
              <a:t>[NEXT]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32110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660863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79427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610026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419515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286288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763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757112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20097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20224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94939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16963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099541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964357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81752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182566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634926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3532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SIMDRAM is an end-to-end framework that provides the user with</a:t>
            </a:r>
          </a:p>
          <a:p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ability to implement an arbitrary operation in DRAM</a:t>
            </a:r>
          </a:p>
          <a:p>
            <a:endParaRPr lang="en-US" dirty="0"/>
          </a:p>
          <a:p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framework</a:t>
            </a:r>
            <a:r>
              <a:rPr lang="en-US" dirty="0"/>
              <a:t> is composed of three main steps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which are illustrated in this picture. </a:t>
            </a:r>
            <a:endParaRPr lang="en-US" dirty="0"/>
          </a:p>
          <a:p>
            <a:endParaRPr lang="en-US" dirty="0"/>
          </a:p>
          <a:p>
            <a:r>
              <a:rPr lang="en-US" dirty="0"/>
              <a:t>[CLICK] It takes as user input input the AND/OR/NOT representation of a desired operation.</a:t>
            </a:r>
          </a:p>
          <a:p>
            <a:endParaRPr lang="en-US" dirty="0"/>
          </a:p>
          <a:p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[CLICK] Step 1 builds an efficient MAJ/NOT representation of a given desired operation from its AND/OR/NOT-based implementation. Specifically, this step takes as input a desired</a:t>
            </a:r>
          </a:p>
          <a:p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operation and uses logic optimization to minimize the number of logic primitives (and, therefore, the computation latency) required to perform the operation. </a:t>
            </a:r>
          </a:p>
          <a:p>
            <a:endParaRPr lang="en-US" dirty="0"/>
          </a:p>
          <a:p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[CLICK]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second step allocates DRAM rows to the operation’s inputs and outputs and generates the required sequence of DRAM commands to execute the desired operation. </a:t>
            </a:r>
            <a:endParaRPr lang="en-US" dirty="0"/>
          </a:p>
          <a:p>
            <a:endParaRPr lang="en-US" dirty="0"/>
          </a:p>
          <a:p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[CLICK] This step’s output is a </a:t>
            </a:r>
            <a:r>
              <a:rPr lang="el-G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Program, i.e., the optimized sequence of DRAM commands that is stored in main memory and will be used to execute the operation at runtime. The </a:t>
            </a:r>
            <a:r>
              <a:rPr lang="en-C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uProgram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[CLICK] is stored in main memory and will be used to execute the operation at runtime</a:t>
            </a:r>
          </a:p>
          <a:p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[CLICK] and a new SIMDRAM instruction called </a:t>
            </a:r>
            <a:r>
              <a:rPr lang="en-C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bbop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created as an interface to the </a:t>
            </a:r>
            <a:r>
              <a:rPr lang="en-C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uProgram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then added to the CPU ISA</a:t>
            </a:r>
          </a:p>
          <a:p>
            <a:endParaRPr lang="en-US" dirty="0"/>
          </a:p>
          <a:p>
            <a:r>
              <a:rPr lang="en-US" dirty="0"/>
              <a:t>[CLICK] The third step 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executes the </a:t>
            </a:r>
            <a:r>
              <a:rPr lang="el-G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 to perform the operation. SIMDRAM uses a control unit in the memory controller that transparently issues the sequence of commands to DRAM, as dictated by the </a:t>
            </a:r>
            <a:r>
              <a:rPr lang="el-G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Program. Once the </a:t>
            </a:r>
            <a:r>
              <a:rPr lang="el-G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μ</a:t>
            </a:r>
            <a:r>
              <a:rPr lang="en-C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 is complete, the result of the operation is held in DRAM.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[NEXT]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5E676A0-33B1-4B4B-B1AA-B0B917FCAA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05B30F-BA6C-9149-B255-56E54729187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035412-A6B9-CB43-9480-5F06A4E85463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1/28/23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F98DC5-8B83-4147-8F81-E9BF1BEB60D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2717AFDC-B6E7-B246-8635-069AA5EEDEB6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997988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832283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Hello</a:t>
            </a:r>
            <a:r>
              <a:rPr lang="en-US" baseline="0" dirty="0"/>
              <a:t>, my name is </a:t>
            </a:r>
            <a:r>
              <a:rPr lang="en-US" baseline="0" dirty="0" err="1"/>
              <a:t>Jeremie</a:t>
            </a:r>
            <a:r>
              <a:rPr lang="en-US" baseline="0" dirty="0"/>
              <a:t> Kim and I will be presenting Genome Read In-Memory Filter which will also be referred to as GRIM-Filter for short.</a:t>
            </a:r>
          </a:p>
          <a:p>
            <a:r>
              <a:rPr lang="en-US" b="1" i="1" u="sng" baseline="0" dirty="0"/>
              <a:t>[CLICK]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886909-2889-F945-800E-20D12DE739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635200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169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93678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Discuss manual vs automatic programming 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00C907-EBAB-EF41-9C66-871257E86D06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1/28/23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15BD74-A3FE-8D41-A5F8-7391B7541C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3248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Specialized accelerators</a:t>
            </a:r>
            <a:r>
              <a:rPr lang="en-US" baseline="0" dirty="0"/>
              <a:t> are now every where, and they are widely used to improve the performance and energy efficiency of computing systems. </a:t>
            </a:r>
            <a:br>
              <a:rPr lang="en-US" baseline="0" dirty="0"/>
            </a:br>
            <a:endParaRPr lang="en-US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At</a:t>
            </a:r>
            <a:r>
              <a:rPr lang="en-US" baseline="0" dirty="0"/>
              <a:t> the same time, </a:t>
            </a:r>
            <a:r>
              <a:rPr lang="en-US" dirty="0"/>
              <a:t>recent advancement in 3D-stacked technology enabled near</a:t>
            </a:r>
            <a:r>
              <a:rPr lang="en-US" baseline="0" dirty="0"/>
              <a:t> data </a:t>
            </a:r>
            <a:r>
              <a:rPr lang="en-US" baseline="0" dirty="0" err="1"/>
              <a:t>acceleartors</a:t>
            </a:r>
            <a:r>
              <a:rPr lang="en-US" baseline="0" dirty="0"/>
              <a:t>. These accelerators can further boost the benefits of specialized accelerator by moving computation close to data and getting rid of data movement.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CB66F2-E617-4D22-9699-A8F2E158CB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117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However, one of the major system challenges for adopting near data </a:t>
            </a:r>
            <a:r>
              <a:rPr lang="en-US" baseline="0" dirty="0" err="1"/>
              <a:t>accelartors</a:t>
            </a:r>
            <a:r>
              <a:rPr lang="en-US" baseline="0" dirty="0"/>
              <a:t> into computing system is coherence. </a:t>
            </a:r>
            <a:r>
              <a:rPr lang="en-US" baseline="0" dirty="0" err="1"/>
              <a:t>Maintainig</a:t>
            </a:r>
            <a:r>
              <a:rPr lang="en-US" baseline="0" dirty="0"/>
              <a:t> coherence between NDAs and CPUs is very challenging because of two reasons: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First, the cost of off-chip communication between NDAs and CPUs is very high. Second, NDA applications typically have poor locality, and generate a large amount of off-chip data movement which leads to a large number of coherence misses. Because of these challenges, it is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Impractical use traditional coherence protocols for coherence, because  that leads to a large amount of off-chip coherence messages, which can eliminate a significant portion of NDA benefits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CB66F2-E617-4D22-9699-A8F2E158CB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6891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8.jpeg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933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3661942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4DFF4F-ED49-E545-9049-57D68EB3BF4A}"/>
              </a:ext>
            </a:extLst>
          </p:cNvPr>
          <p:cNvSpPr/>
          <p:nvPr userDrawn="1"/>
        </p:nvSpPr>
        <p:spPr>
          <a:xfrm>
            <a:off x="0" y="0"/>
            <a:ext cx="9144000" cy="4379053"/>
          </a:xfrm>
          <a:prstGeom prst="rect">
            <a:avLst/>
          </a:prstGeom>
          <a:solidFill>
            <a:srgbClr val="A5A5A5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H" sz="1351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9311" y="2839453"/>
            <a:ext cx="6858000" cy="1539600"/>
          </a:xfrm>
        </p:spPr>
        <p:txBody>
          <a:bodyPr>
            <a:normAutofit/>
          </a:bodyPr>
          <a:lstStyle>
            <a:lvl1pPr marL="0" indent="0" algn="ctr">
              <a:buNone/>
              <a:defRPr sz="3200" b="1" i="0" baseline="0"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sz="32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Click to edit Master subtitle style</a:t>
            </a:r>
            <a:endParaRPr lang="en-US" dirty="0"/>
          </a:p>
        </p:txBody>
      </p:sp>
      <p:pic>
        <p:nvPicPr>
          <p:cNvPr id="12" name="Picture 2" descr="http://www.euroc-project.eu/fileadmin/imgEuroc/eurocConsortiumLogos/ethLogo.png">
            <a:extLst>
              <a:ext uri="{FF2B5EF4-FFF2-40B4-BE49-F238E27FC236}">
                <a16:creationId xmlns:a16="http://schemas.microsoft.com/office/drawing/2014/main" id="{8CF7D528-60B9-7C4D-8128-F52BA3A7A4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6" y="6030665"/>
            <a:ext cx="2397512" cy="49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EC1F6D-190B-B448-B175-2B9886767C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489" y="5887318"/>
            <a:ext cx="2640412" cy="607663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C2DCD12-E0A7-964E-8C01-30F57AE18A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0667"/>
            <a:ext cx="9144000" cy="26193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1">
                <a:latin typeface="Segoe UI Symbol" panose="020B0502040204020203" pitchFamily="34" charset="0"/>
                <a:ea typeface="Segoe UI Symbol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3003475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D2D3B90-BDF0-9E4D-963A-CE3F0519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1" y="132335"/>
            <a:ext cx="8894602" cy="606084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Candara" panose="020E0502030303020204" pitchFamily="34" charset="0"/>
                <a:ea typeface="Geneva" panose="020B050303040404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EB6F8F-19D9-7A4A-967C-A1B0DB235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1pPr>
            <a:lvl2pPr marL="685766" indent="-228589">
              <a:buFont typeface="Cambria" panose="02040503050406030204" pitchFamily="18" charset="0"/>
              <a:buChar char="-"/>
              <a:defRPr sz="24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2pPr>
            <a:lvl3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3pPr>
            <a:lvl4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4pPr>
            <a:lvl5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B30CEA-A32F-0B4F-94FF-2F238104D6CE}"/>
              </a:ext>
            </a:extLst>
          </p:cNvPr>
          <p:cNvSpPr txBox="1">
            <a:spLocks/>
          </p:cNvSpPr>
          <p:nvPr userDrawn="1"/>
        </p:nvSpPr>
        <p:spPr>
          <a:xfrm>
            <a:off x="7977054" y="647648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z="20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‹#›</a:t>
            </a:fld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Picture 14" descr="safari.png">
            <a:extLst>
              <a:ext uri="{FF2B5EF4-FFF2-40B4-BE49-F238E27FC236}">
                <a16:creationId xmlns:a16="http://schemas.microsoft.com/office/drawing/2014/main" id="{DCA7EB8C-F307-874D-B152-028FC5CC7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525283"/>
            <a:ext cx="1080120" cy="312523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CD1133-1492-4A44-93C1-B89EF4FD41F6}"/>
              </a:ext>
            </a:extLst>
          </p:cNvPr>
          <p:cNvCxnSpPr>
            <a:cxnSpLocks/>
          </p:cNvCxnSpPr>
          <p:nvPr userDrawn="1"/>
        </p:nvCxnSpPr>
        <p:spPr>
          <a:xfrm>
            <a:off x="117027" y="831499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E97BD3-6BDD-8949-ACFE-8F75374CA53C}"/>
              </a:ext>
            </a:extLst>
          </p:cNvPr>
          <p:cNvCxnSpPr>
            <a:cxnSpLocks/>
          </p:cNvCxnSpPr>
          <p:nvPr userDrawn="1"/>
        </p:nvCxnSpPr>
        <p:spPr>
          <a:xfrm>
            <a:off x="117027" y="6482153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95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819678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91" y="73723"/>
            <a:ext cx="8987622" cy="740193"/>
          </a:xfrm>
          <a:prstGeom prst="rect">
            <a:avLst/>
          </a:prstGeom>
        </p:spPr>
        <p:txBody>
          <a:bodyPr/>
          <a:lstStyle>
            <a:lvl1pPr>
              <a:defRPr sz="4000" b="1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91" y="911224"/>
            <a:ext cx="8987622" cy="531875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mbria" panose="02040503050406030204" pitchFamily="18" charset="0"/>
              </a:defRPr>
            </a:lvl1pPr>
            <a:lvl2pPr marL="685800" indent="-228600">
              <a:buFont typeface="Cambria" panose="02040503050406030204" pitchFamily="18" charset="0"/>
              <a:buChar char="-"/>
              <a:defRPr sz="2400">
                <a:latin typeface="Cambria" panose="02040503050406030204" pitchFamily="18" charset="0"/>
              </a:defRPr>
            </a:lvl2pPr>
            <a:lvl3pPr>
              <a:defRPr sz="2000">
                <a:latin typeface="Cambria" panose="02040503050406030204" pitchFamily="18" charset="0"/>
              </a:defRPr>
            </a:lvl3pPr>
            <a:lvl4pPr>
              <a:defRPr sz="2000">
                <a:latin typeface="Cambria" panose="02040503050406030204" pitchFamily="18" charset="0"/>
              </a:defRPr>
            </a:lvl4pPr>
            <a:lvl5pPr>
              <a:defRPr sz="2000"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413144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8138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80550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91" y="73723"/>
            <a:ext cx="8987622" cy="740193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91" y="911224"/>
            <a:ext cx="8987622" cy="531875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Cambria" panose="02040503050406030204" pitchFamily="18" charset="0"/>
              </a:defRPr>
            </a:lvl1pPr>
            <a:lvl2pPr marL="685800" indent="-228600">
              <a:buFont typeface="Cambria" panose="02040503050406030204" pitchFamily="18" charset="0"/>
              <a:buChar char="-"/>
              <a:defRPr sz="2800">
                <a:latin typeface="Cambria" panose="02040503050406030204" pitchFamily="18" charset="0"/>
              </a:defRPr>
            </a:lvl2pPr>
            <a:lvl3pPr>
              <a:defRPr sz="2400">
                <a:latin typeface="Cambria" panose="02040503050406030204" pitchFamily="18" charset="0"/>
              </a:defRPr>
            </a:lvl3pPr>
            <a:lvl4pPr>
              <a:defRPr sz="2400">
                <a:latin typeface="Cambria" panose="02040503050406030204" pitchFamily="18" charset="0"/>
              </a:defRPr>
            </a:lvl4pPr>
            <a:lvl5pPr>
              <a:defRPr sz="2400"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924800" y="6355715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413144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4066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319963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91" y="73723"/>
            <a:ext cx="8987622" cy="740193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91" y="911224"/>
            <a:ext cx="8987622" cy="531875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Cambria" panose="02040503050406030204" pitchFamily="18" charset="0"/>
              </a:defRPr>
            </a:lvl1pPr>
            <a:lvl2pPr marL="685800" indent="-228600">
              <a:buFont typeface="Cambria" panose="02040503050406030204" pitchFamily="18" charset="0"/>
              <a:buChar char="-"/>
              <a:defRPr sz="2800">
                <a:latin typeface="Cambria" panose="02040503050406030204" pitchFamily="18" charset="0"/>
              </a:defRPr>
            </a:lvl2pPr>
            <a:lvl3pPr>
              <a:defRPr sz="2400">
                <a:latin typeface="Cambria" panose="02040503050406030204" pitchFamily="18" charset="0"/>
              </a:defRPr>
            </a:lvl3pPr>
            <a:lvl4pPr>
              <a:defRPr sz="2400">
                <a:latin typeface="Cambria" panose="02040503050406030204" pitchFamily="18" charset="0"/>
              </a:defRPr>
            </a:lvl4pPr>
            <a:lvl5pPr>
              <a:defRPr sz="2400"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924800" y="6355715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413144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3649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010907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38B7E-9D90-9B48-A8F0-5C08F12D5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370062"/>
            <a:ext cx="9144000" cy="1325563"/>
          </a:xfrm>
          <a:prstGeom prst="rect">
            <a:avLst/>
          </a:prstGeom>
        </p:spPr>
        <p:txBody>
          <a:bodyPr/>
          <a:lstStyle>
            <a:lvl1pPr>
              <a:defRPr sz="6600" b="1" i="1" baseline="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T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217C05B-AE6B-CA40-92B3-312C96F8E5F4}"/>
              </a:ext>
            </a:extLst>
          </p:cNvPr>
          <p:cNvSpPr/>
          <p:nvPr userDrawn="1"/>
        </p:nvSpPr>
        <p:spPr>
          <a:xfrm>
            <a:off x="0" y="4697080"/>
            <a:ext cx="9144000" cy="1437501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744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686598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B6FA48C-FC23-4C73-AC9B-B702C151A810}"/>
              </a:ext>
            </a:extLst>
          </p:cNvPr>
          <p:cNvSpPr/>
          <p:nvPr userDrawn="1"/>
        </p:nvSpPr>
        <p:spPr>
          <a:xfrm>
            <a:off x="0" y="0"/>
            <a:ext cx="9144000" cy="860412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91" y="11100"/>
            <a:ext cx="8987621" cy="761258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spcAft>
                <a:spcPts val="600"/>
              </a:spcAft>
              <a:defRPr sz="4400" b="1" baseline="0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91" y="975034"/>
            <a:ext cx="8987622" cy="543504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Cambria" panose="02040503050406030204" pitchFamily="18" charset="0"/>
              </a:defRPr>
            </a:lvl1pPr>
            <a:lvl2pPr marL="685800" indent="-228600">
              <a:buFont typeface="Cambria" panose="02040503050406030204" pitchFamily="18" charset="0"/>
              <a:buChar char="-"/>
              <a:defRPr sz="2800">
                <a:latin typeface="Cambria" panose="02040503050406030204" pitchFamily="18" charset="0"/>
              </a:defRPr>
            </a:lvl2pPr>
            <a:lvl3pPr>
              <a:defRPr sz="2400">
                <a:latin typeface="Cambria" panose="02040503050406030204" pitchFamily="18" charset="0"/>
              </a:defRPr>
            </a:lvl3pPr>
            <a:lvl4pPr>
              <a:defRPr sz="2400">
                <a:latin typeface="Cambria" panose="02040503050406030204" pitchFamily="18" charset="0"/>
              </a:defRPr>
            </a:lvl4pPr>
            <a:lvl5pPr>
              <a:defRPr sz="2400"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924800" y="6471465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1" y="6524699"/>
            <a:ext cx="977147" cy="282728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22204A7A-FB0E-A441-B9F5-28F279051F9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21" y="6449551"/>
            <a:ext cx="1867175" cy="38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88180C1-8B68-AC4C-94FA-42ACC1C193E9}"/>
              </a:ext>
            </a:extLst>
          </p:cNvPr>
          <p:cNvSpPr/>
          <p:nvPr userDrawn="1"/>
        </p:nvSpPr>
        <p:spPr>
          <a:xfrm>
            <a:off x="1073731" y="6449551"/>
            <a:ext cx="779781" cy="343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111B3916-F58F-6644-9FA8-ED642158E89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05"/>
          <a:stretch/>
        </p:blipFill>
        <p:spPr bwMode="auto">
          <a:xfrm>
            <a:off x="1263518" y="6510185"/>
            <a:ext cx="589994" cy="30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61808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897414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14327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4417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702568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335951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221079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017797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479765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69927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5799146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448347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863918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482442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983612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5528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534736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141739"/>
      </p:ext>
    </p:extLst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764125"/>
      </p:ext>
    </p:extLst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999547"/>
      </p:ext>
    </p:extLst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89467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6986288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518687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778818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729237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937275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68358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81300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FD989BB-6B22-6F4F-A2DB-495D1361DBE3}"/>
              </a:ext>
            </a:extLst>
          </p:cNvPr>
          <p:cNvSpPr/>
          <p:nvPr userDrawn="1"/>
        </p:nvSpPr>
        <p:spPr>
          <a:xfrm>
            <a:off x="0" y="-23584"/>
            <a:ext cx="9144000" cy="685800"/>
          </a:xfrm>
          <a:prstGeom prst="rect">
            <a:avLst/>
          </a:prstGeom>
          <a:solidFill>
            <a:srgbClr val="45A1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91" y="73723"/>
            <a:ext cx="8987622" cy="740193"/>
          </a:xfrm>
          <a:prstGeom prst="rect">
            <a:avLst/>
          </a:prstGeom>
        </p:spPr>
        <p:txBody>
          <a:bodyPr/>
          <a:lstStyle>
            <a:lvl1pPr algn="l">
              <a:defRPr sz="36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91" y="813916"/>
            <a:ext cx="8987622" cy="5416061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mbria" panose="02040503050406030204" pitchFamily="18" charset="0"/>
              </a:defRPr>
            </a:lvl1pPr>
            <a:lvl2pPr marL="685800" indent="-228600">
              <a:buFont typeface="Cambria" panose="02040503050406030204" pitchFamily="18" charset="0"/>
              <a:buChar char="-"/>
              <a:defRPr sz="2400">
                <a:latin typeface="Cambria" panose="02040503050406030204" pitchFamily="18" charset="0"/>
              </a:defRPr>
            </a:lvl2pPr>
            <a:lvl3pPr>
              <a:defRPr sz="2000">
                <a:latin typeface="Cambria" panose="02040503050406030204" pitchFamily="18" charset="0"/>
              </a:defRPr>
            </a:lvl3pPr>
            <a:lvl4pPr>
              <a:defRPr sz="2000">
                <a:latin typeface="Cambria" panose="02040503050406030204" pitchFamily="18" charset="0"/>
              </a:defRPr>
            </a:lvl4pPr>
            <a:lvl5pPr>
              <a:defRPr sz="2000"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413144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6815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D55E5-B32B-4F74-A6C1-BD86227D21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046030-B5FC-47C1-9A50-587538454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271A1-6155-42A8-B341-F4E9768C2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8FBC5-BAD9-4C71-B652-32F5A50944A8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D8E9FB-6109-469D-98AF-9FD9E26E4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8E12C7-9630-4D64-AA9F-3D2136AED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1215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02345-B885-4CE4-A7A9-BEBC44E9A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389" y="86649"/>
            <a:ext cx="8787592" cy="1325563"/>
          </a:xfrm>
        </p:spPr>
        <p:txBody>
          <a:bodyPr/>
          <a:lstStyle>
            <a:lvl1pPr>
              <a:defRPr b="1">
                <a:solidFill>
                  <a:srgbClr val="264478"/>
                </a:solidFill>
                <a:latin typeface="Garamond" panose="020204040303010108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772DA-5081-48F1-81DB-6E5E34A0C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89" y="1512916"/>
            <a:ext cx="8787592" cy="5345083"/>
          </a:xfrm>
        </p:spPr>
        <p:txBody>
          <a:bodyPr/>
          <a:lstStyle>
            <a:lvl1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AB7E1-A7A2-4C39-A9E3-2D1E248D6B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93507"/>
            <a:ext cx="2057400" cy="365125"/>
          </a:xfrm>
        </p:spPr>
        <p:txBody>
          <a:bodyPr/>
          <a:lstStyle/>
          <a:p>
            <a:fld id="{A1789EBF-3A54-40B4-A563-F9B19FBDE0DA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C47C3-9BBD-4A34-8536-E1F897482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93507"/>
            <a:ext cx="30861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8B55B-C111-48E8-AF65-ECEDE511E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</a:lstStyle>
          <a:p>
            <a:fld id="{C3B5F978-99DD-4B09-979A-AB31C135CA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09129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E31F5-F9D4-436F-9D28-BEA55F634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BCF3E9-F0FA-4F25-9933-CE221D480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12824-23C1-474E-9D7E-D5D61F928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45DE9-B26E-4148-95D4-AB94C6EC52D9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A4B7F-AD55-4B55-A693-5E24BF1B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63661-C7E6-4C44-B7C3-ACB4A646E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84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2056932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9A5FB-1039-4A5B-809F-502056FD4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CE11E0-23C1-46B0-AC26-3FC0F062FB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D544AB-F356-497F-9D0C-4BD98DF7B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7FC193-B5F7-4A87-B2AA-D96A86C48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1B74B-FFEB-44B7-9436-8268236AB34A}" type="datetime1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8E2396-276C-4A96-B67D-3B5FFD643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1843F0-96AF-4418-964C-33BBA535A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68702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5BAFE-8DC6-4CC6-A2AF-02CD39DAE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0515D-B43D-46F6-A33F-CF857E48F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ED834E-0BA2-4CD4-B173-B41E47530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13C59-FEE6-4D42-8A2F-AE010BFDE6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4DFE4A-9B5B-43F4-BB8D-DC7E2A9AD4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4F3540-2081-4A40-84E0-A25797890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07CC5-756B-4DF1-AD1A-625F916AAA93}" type="datetime1">
              <a:rPr lang="en-US" smtClean="0"/>
              <a:t>1/28/23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DF1A9B-BAE9-4804-8DA7-DF286D1AB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A135DB-12B0-40E5-A531-02E87D2FF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15183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9F53A-5F56-43E7-BBA1-E0873BCE4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43535-A96C-4179-8E0C-84E24136B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6A348-9A16-403A-9A3E-9215FD49EBC0}" type="datetime1">
              <a:rPr lang="en-US" smtClean="0"/>
              <a:t>1/28/23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A0327C-D84B-4C0F-A608-775B9F29C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273282-6D02-4EEC-9314-929839307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13053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C2127B-FDBC-4761-86B3-2F6CE21CF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8BDE-0630-427F-B2CA-1FD96F63AD7F}" type="datetime1">
              <a:rPr lang="en-US" smtClean="0"/>
              <a:t>1/28/23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3FB697-0E5E-48E6-BFD5-D72518A1A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0AA3E0-D09D-4A11-BC86-24F77E513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5467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044A5-DD73-486D-A37C-8A0571CB6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F4E805-BB75-4C4D-9D4A-45965517B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5D4829-263C-46EF-BC73-02C804E9F0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8CF844-3E5D-416F-8C24-24607AFFE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6E5D6-851B-45BC-A925-7B4E79668A8F}" type="datetime1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256F0E-ADE5-4D11-802C-0DFE31C9D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234A0A-1BC0-477C-86E3-4FADD3659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4584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91EA3-C5F5-40A2-96F6-80AA77557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A9E2F6-2C00-47C1-8FF5-1552AB0F5D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B356D6-C7F6-4C4E-B5FF-B875F6B11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0B9D7E-4CC8-4EBF-A153-E372194DA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34712-E746-47FD-9772-BB667BA206C0}" type="datetime1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A82A02-098F-4942-9B9D-4ED5E32A3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B8DF9-685B-4458-86D1-6CCA9A2A5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65156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736DE-EBEE-4359-B24C-722EFF55F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A627EB-9F96-4EA7-A054-75AE0A18CD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F8C3D-A8A0-4D32-AA1F-9EACD855C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DCB57-08B3-462C-8EAF-424650996A05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915388-6200-43F5-94B6-69BC0BABF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0CEEF-2877-4617-BA26-ADF79D27E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02816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012DAE-C698-427A-9381-4FFF89E100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720FC8-AA1D-45C8-A249-671EE213F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FC71B-A47B-4E99-AC7F-4C7B2890E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BC8F4-2E62-4C4B-A321-E6F78435AD1B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BF2B56-7D26-4C25-8845-23FE10631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192AA-9A69-4D3A-8645-3E774BF2D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8346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cs typeface="ＭＳ Ｐゴシック" charset="0"/>
              </a:defRPr>
            </a:lvl1pPr>
          </a:lstStyle>
          <a:p>
            <a:pPr>
              <a:defRPr/>
            </a:pPr>
            <a:fld id="{2B0615E8-B7BA-A94F-8CD8-59ABAB50F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898230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8E574D81-B5DE-384D-B24B-566C679AE6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97757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latin typeface="Trebuchet MS" panose="020B0603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latin typeface="Trebuchet MS" panose="020B0603020202020204" pitchFamily="34" charset="0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5681836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F718DBD-A8C3-BF41-B930-E6F09B914F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740912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79E6F74A-33AD-9C44-A652-5BC058E44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078969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FE313B9-34D2-9B4F-924F-705E340D7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148228"/>
      </p:ext>
    </p:extLst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272681F7-101F-CD48-BD26-A7C1DB38DD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336143"/>
      </p:ext>
    </p:extLst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4DA22FE8-1BF1-7945-858E-9EDF18117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191440"/>
      </p:ext>
    </p:extLst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EDECFB72-9437-4E43-B6E9-A86EC5F847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067058"/>
      </p:ext>
    </p:extLst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9F1BB03A-AA9C-3441-BB02-8D748B0FE7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163246"/>
      </p:ext>
    </p:extLst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F09218E9-1586-4840-9706-4250AB692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26453"/>
      </p:ext>
    </p:extLst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0C7C5289-DED0-BF4F-8007-4B3A361AC9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906924"/>
      </p:ext>
    </p:extLst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ＭＳ Ｐゴシック" charset="0"/>
              </a:defRPr>
            </a:lvl1pPr>
          </a:lstStyle>
          <a:p>
            <a:pPr>
              <a:defRPr/>
            </a:pPr>
            <a:fld id="{177E2285-5DCA-104D-A461-AF822D41B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89139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1564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89717"/>
      </p:ext>
    </p:extLst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870527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4756269"/>
      </p:ext>
    </p:extLst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2926982"/>
      </p:ext>
    </p:extLst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3508051"/>
      </p:ext>
    </p:extLst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288226"/>
      </p:ext>
    </p:extLst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027439"/>
      </p:ext>
    </p:extLst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684308"/>
      </p:ext>
    </p:extLst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7415217"/>
      </p:ext>
    </p:extLst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7160261"/>
      </p:ext>
    </p:extLst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975718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3103E0A-1103-4E2A-80B9-427ECF501675}"/>
              </a:ext>
            </a:extLst>
          </p:cNvPr>
          <p:cNvSpPr/>
          <p:nvPr userDrawn="1"/>
        </p:nvSpPr>
        <p:spPr>
          <a:xfrm>
            <a:off x="0" y="-1"/>
            <a:ext cx="9144000" cy="82576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latin typeface="Trebuchet MS" panose="020B0603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88" y="78848"/>
            <a:ext cx="8815517" cy="753812"/>
          </a:xfrm>
        </p:spPr>
        <p:txBody>
          <a:bodyPr>
            <a:normAutofit/>
          </a:bodyPr>
          <a:lstStyle>
            <a:lvl1pPr>
              <a:defRPr sz="4600" b="1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88" y="1021492"/>
            <a:ext cx="8815517" cy="5368993"/>
          </a:xfrm>
        </p:spPr>
        <p:txBody>
          <a:bodyPr>
            <a:normAutofit/>
          </a:bodyPr>
          <a:lstStyle>
            <a:lvl1pPr>
              <a:defRPr sz="2800">
                <a:latin typeface="Trebuchet MS" panose="020B0603020202020204" pitchFamily="34" charset="0"/>
              </a:defRPr>
            </a:lvl1pPr>
            <a:lvl2pPr>
              <a:defRPr sz="24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600">
                <a:latin typeface="Trebuchet MS" panose="020B0603020202020204" pitchFamily="34" charset="0"/>
              </a:defRPr>
            </a:lvl4pPr>
            <a:lvl5pPr>
              <a:defRPr sz="16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1FE0A3EE-6483-4E65-823F-5E7E920D7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2664" y="6494338"/>
            <a:ext cx="1180720" cy="227148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E1FD7A5-C69D-412C-8DA5-5AA06BC4E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9353" y="6494338"/>
            <a:ext cx="643730" cy="280288"/>
          </a:xfrm>
          <a:prstGeom prst="rect">
            <a:avLst/>
          </a:prstGeom>
        </p:spPr>
        <p:txBody>
          <a:bodyPr/>
          <a:lstStyle>
            <a:lvl1pPr algn="ctr">
              <a:defRPr sz="1600" b="1">
                <a:latin typeface="Trebuchet MS" panose="020B0603020202020204" pitchFamily="34" charset="0"/>
              </a:defRPr>
            </a:lvl1pPr>
          </a:lstStyle>
          <a:p>
            <a:fld id="{C19D2B53-EDAE-4B41-B849-8916FA40BC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70041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4272119"/>
      </p:ext>
    </p:extLst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831283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F3A1B36-F75C-4B3A-8AC7-B38B97092F73}"/>
              </a:ext>
            </a:extLst>
          </p:cNvPr>
          <p:cNvSpPr/>
          <p:nvPr userDrawn="1"/>
        </p:nvSpPr>
        <p:spPr>
          <a:xfrm>
            <a:off x="0" y="-1"/>
            <a:ext cx="9144000" cy="89032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latin typeface="Trebuchet MS" panose="020B0603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77D2451-9D72-4A45-A1BA-585E5FC3C46D}"/>
              </a:ext>
            </a:extLst>
          </p:cNvPr>
          <p:cNvSpPr txBox="1">
            <a:spLocks/>
          </p:cNvSpPr>
          <p:nvPr userDrawn="1"/>
        </p:nvSpPr>
        <p:spPr>
          <a:xfrm>
            <a:off x="155488" y="70610"/>
            <a:ext cx="8815517" cy="75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7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Trebuchet MS" panose="020B0603020202020204" pitchFamily="34" charset="0"/>
                <a:ea typeface="Verdana" panose="020B0604030504040204" pitchFamily="34" charset="0"/>
                <a:cs typeface="Courier New" panose="02070309020205020404" pitchFamily="49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5CB8A4C-6108-4DBB-AB3B-F36B31AA79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2664" y="6462642"/>
            <a:ext cx="1345478" cy="258844"/>
          </a:xfrm>
          <a:prstGeom prst="rect">
            <a:avLst/>
          </a:prstGeom>
        </p:spPr>
      </p:pic>
      <p:sp>
        <p:nvSpPr>
          <p:cNvPr id="7" name="Slide Number Placeholder 7">
            <a:extLst>
              <a:ext uri="{FF2B5EF4-FFF2-40B4-BE49-F238E27FC236}">
                <a16:creationId xmlns:a16="http://schemas.microsoft.com/office/drawing/2014/main" id="{25E13529-B30F-4988-A788-9A2F9C01C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467768"/>
            <a:ext cx="2057400" cy="28028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Trebuchet MS" panose="020B0603020202020204" pitchFamily="34" charset="0"/>
              </a:defRPr>
            </a:lvl1pPr>
          </a:lstStyle>
          <a:p>
            <a:fld id="{C19D2B53-EDAE-4B41-B849-8916FA40BC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457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910755F8-9E4F-4AC1-934C-4503FD0A51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2664" y="6462642"/>
            <a:ext cx="1345478" cy="258844"/>
          </a:xfrm>
          <a:prstGeom prst="rect">
            <a:avLst/>
          </a:prstGeom>
        </p:spPr>
      </p:pic>
      <p:sp>
        <p:nvSpPr>
          <p:cNvPr id="4" name="Slide Number Placeholder 7">
            <a:extLst>
              <a:ext uri="{FF2B5EF4-FFF2-40B4-BE49-F238E27FC236}">
                <a16:creationId xmlns:a16="http://schemas.microsoft.com/office/drawing/2014/main" id="{D3FBD0FA-D9BB-45FA-A53B-03090A5B6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467768"/>
            <a:ext cx="2057400" cy="28028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Trebuchet MS" panose="020B0603020202020204" pitchFamily="34" charset="0"/>
              </a:defRPr>
            </a:lvl1pPr>
          </a:lstStyle>
          <a:p>
            <a:fld id="{C19D2B53-EDAE-4B41-B849-8916FA40BC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3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9447"/>
            <a:ext cx="8987622" cy="740193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chemeClr val="tx1"/>
                </a:solidFill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5991" y="911224"/>
            <a:ext cx="8987622" cy="531875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mbria" panose="02040503050406030204" pitchFamily="18" charset="0"/>
              </a:defRPr>
            </a:lvl1pPr>
            <a:lvl2pPr marL="685800" indent="-228600">
              <a:buFont typeface="Cambria" panose="02040503050406030204" pitchFamily="18" charset="0"/>
              <a:buChar char="-"/>
              <a:defRPr sz="2400">
                <a:latin typeface="Cambria" panose="02040503050406030204" pitchFamily="18" charset="0"/>
              </a:defRPr>
            </a:lvl2pPr>
            <a:lvl3pPr>
              <a:defRPr sz="2000">
                <a:latin typeface="Cambria" panose="02040503050406030204" pitchFamily="18" charset="0"/>
              </a:defRPr>
            </a:lvl3pPr>
            <a:lvl4pPr>
              <a:defRPr sz="2000">
                <a:latin typeface="Cambria" panose="02040503050406030204" pitchFamily="18" charset="0"/>
              </a:defRPr>
            </a:lvl4pPr>
            <a:lvl5pPr>
              <a:defRPr sz="2000"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413144"/>
            <a:ext cx="1080120" cy="312522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3B3008-E6BE-1848-B501-0927B6E70570}"/>
              </a:ext>
            </a:extLst>
          </p:cNvPr>
          <p:cNvSpPr txBox="1">
            <a:spLocks/>
          </p:cNvSpPr>
          <p:nvPr userDrawn="1"/>
        </p:nvSpPr>
        <p:spPr>
          <a:xfrm>
            <a:off x="7977054" y="6355715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‹#›</a:t>
            </a:fld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44890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708960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875238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39759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209538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2631092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7300645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859090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230518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508573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732443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0274925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516864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25427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418135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344544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767629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03266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935293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7521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92302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6237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1567659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380781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75464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6678B-5A7A-4B90-B104-08D81DE501A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22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23445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5">
                    <a:lumMod val="50000"/>
                  </a:schemeClr>
                </a:solidFill>
                <a:latin typeface="Gill Sans MT" panose="020B05020201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10491"/>
            <a:ext cx="7886700" cy="4966472"/>
          </a:xfrm>
        </p:spPr>
        <p:txBody>
          <a:bodyPr/>
          <a:lstStyle>
            <a:lvl1pPr>
              <a:defRPr>
                <a:latin typeface="Gill Sans MT" panose="020B0502020104020203" pitchFamily="34" charset="0"/>
              </a:defRPr>
            </a:lvl1pPr>
            <a:lvl2pPr>
              <a:defRPr>
                <a:latin typeface="Gill Sans MT" panose="020B0502020104020203" pitchFamily="34" charset="0"/>
              </a:defRPr>
            </a:lvl2pPr>
            <a:lvl3pPr>
              <a:defRPr>
                <a:latin typeface="Gill Sans MT" panose="020B0502020104020203" pitchFamily="34" charset="0"/>
              </a:defRPr>
            </a:lvl3pPr>
            <a:lvl4pPr>
              <a:defRPr>
                <a:latin typeface="Gill Sans MT" panose="020B0502020104020203" pitchFamily="34" charset="0"/>
              </a:defRPr>
            </a:lvl4pPr>
            <a:lvl5pPr>
              <a:defRPr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58419-6133-49E9-B2AC-5BC3AB74657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8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latin typeface="Gill Sans MT" panose="020B05020201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A1266-C3DB-42D6-86AE-14035E33A8B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3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0D769-23A8-4C3A-A7DA-3008081AC88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70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3600-220B-4590-B408-BA8ECB6E25B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41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EDA88-5A0B-4296-ADE5-A67D092B0EA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78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AAEB-00FA-49C4-903C-825242744E6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61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D5CC0-D307-42C4-8DD8-A1304BC2F6A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61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9760886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97031-1807-44C6-9E33-9D4219CB35E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64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70DDE-3A47-4319-8657-B02B4FE328D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29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01CC4-A03E-4285-8700-BD0558A54FB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4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 lIns="91440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920D214A-2AFC-4BE3-89FE-6518807E148F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2505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E9021861-6BD7-4EE9-A68B-37E75913A333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1013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CE294271-EC2C-4AA4-B1D8-6325DBCD6885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2509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C26C81D6-5C0A-4888-8AA2-94A703B72A86}" type="datetime1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4933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5C6A7242-E7F0-452E-9AAD-6A266A1C3304}" type="datetime1">
              <a:rPr lang="en-US" smtClean="0"/>
              <a:t>1/28/23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0329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E4A2E865-F686-4BA8-A1F8-7363E1251590}" type="datetime1">
              <a:rPr lang="en-US" smtClean="0"/>
              <a:t>1/28/23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7990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13858B6D-F0A8-4A5A-A21C-F2DDFAEE91CA}" type="datetime1">
              <a:rPr lang="en-US" smtClean="0"/>
              <a:t>1/28/23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429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6870312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4BE59F63-4AED-4D19-AEDC-2344A5DC207C}" type="datetime1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59957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CE2DF23D-22DE-41A0-9045-8939205C2A67}" type="datetime1">
              <a:rPr lang="en-US" smtClean="0"/>
              <a:t>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617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206B5BB5-C062-4C16-8C4E-0D7EE65EA5A7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0646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/>
          <a:lstStyle/>
          <a:p>
            <a:fld id="{93CCC17E-136C-4D5B-9C83-1E9F6F691804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115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7283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91" y="73723"/>
            <a:ext cx="8987622" cy="740193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91" y="911224"/>
            <a:ext cx="8987622" cy="5318753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Cambria" panose="02040503050406030204" pitchFamily="18" charset="0"/>
              </a:defRPr>
            </a:lvl1pPr>
            <a:lvl2pPr marL="685800" indent="-228600">
              <a:buFont typeface="Cambria" panose="02040503050406030204" pitchFamily="18" charset="0"/>
              <a:buChar char="-"/>
              <a:defRPr sz="2800">
                <a:latin typeface="Cambria" panose="02040503050406030204" pitchFamily="18" charset="0"/>
              </a:defRPr>
            </a:lvl2pPr>
            <a:lvl3pPr>
              <a:defRPr sz="2400">
                <a:latin typeface="Cambria" panose="02040503050406030204" pitchFamily="18" charset="0"/>
              </a:defRPr>
            </a:lvl3pPr>
            <a:lvl4pPr>
              <a:defRPr sz="2400">
                <a:latin typeface="Cambria" panose="02040503050406030204" pitchFamily="18" charset="0"/>
              </a:defRPr>
            </a:lvl4pPr>
            <a:lvl5pPr>
              <a:defRPr sz="2400">
                <a:latin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924800" y="6355715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413144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937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66C45-5116-0A45-A791-A6553C6E25ED}" type="datetime1">
              <a:rPr lang="en-US" smtClean="0"/>
              <a:t>1/28/23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0EDDB-3F8C-454D-B7AF-385D22F27965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8141386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497501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183652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579430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2572752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5597200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6798632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022050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3885873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5978714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8123572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2482476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2394437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 sz="135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350">
              <a:solidFill>
                <a:srgbClr val="000000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350">
              <a:solidFill>
                <a:srgbClr val="000000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altLang="zh-TW"/>
              <a:t>Click to edit Master title style</a:t>
            </a:r>
            <a:endParaRPr lang="en-US" alt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zh-TW"/>
              <a:t>Click to edit Master subtitle style</a:t>
            </a:r>
            <a:endParaRPr lang="en-US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900">
                <a:latin typeface="Garamond" pitchFamily="18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900"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636880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5240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0676956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20"/>
            <a:ext cx="7772400" cy="1362075"/>
          </a:xfrm>
        </p:spPr>
        <p:txBody>
          <a:bodyPr/>
          <a:lstStyle>
            <a:lvl1pPr algn="l">
              <a:defRPr sz="3000" b="1" cap="all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069472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255116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5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341912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74658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70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413903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altLang="zh-TW" noProof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489502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370877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en-US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05217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35827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545299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732893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694292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565470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2001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2547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53184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615245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306740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270748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97888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theme" Target="../theme/theme14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1.pn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Relationship Id="rId14" Type="http://schemas.openxmlformats.org/officeDocument/2006/relationships/image" Target="../media/image1.png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theme" Target="../theme/theme19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theme" Target="../theme/theme21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7.xml"/><Relationship Id="rId13" Type="http://schemas.openxmlformats.org/officeDocument/2006/relationships/theme" Target="../theme/theme22.xml"/><Relationship Id="rId3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6.xml"/><Relationship Id="rId12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60.xml"/><Relationship Id="rId6" Type="http://schemas.openxmlformats.org/officeDocument/2006/relationships/slideLayout" Target="../slideLayouts/slideLayout165.xml"/><Relationship Id="rId11" Type="http://schemas.openxmlformats.org/officeDocument/2006/relationships/slideLayout" Target="../slideLayouts/slideLayout170.xml"/><Relationship Id="rId5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163.xml"/><Relationship Id="rId9" Type="http://schemas.openxmlformats.org/officeDocument/2006/relationships/slideLayout" Target="../slideLayouts/slideLayout16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64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  <a:endParaRPr lang="en-US" altLang="en-US"/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altLang="en-US"/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900">
                <a:latin typeface="Garamond" pitchFamily="18" charset="0"/>
              </a:defRPr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aramond" pitchFamily="18" charset="0"/>
              </a:defRPr>
            </a:lvl1pPr>
          </a:lstStyle>
          <a:p>
            <a:fld id="{4CAE9295-42F8-0747-9AE1-33958E89C37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350">
              <a:solidFill>
                <a:srgbClr val="000000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350">
              <a:solidFill>
                <a:srgbClr val="000000"/>
              </a:solidFill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809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Garamond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Garamond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Garamond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Garamond" pitchFamily="18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Garamond" pitchFamily="18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Garamond" pitchFamily="18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Garamond" pitchFamily="18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Garamond" pitchFamily="18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502444" indent="-244079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1650">
          <a:solidFill>
            <a:schemeClr val="tx1"/>
          </a:solidFill>
          <a:latin typeface="+mn-lt"/>
        </a:defRPr>
      </a:lvl2pPr>
      <a:lvl3pPr marL="766763" indent="-263129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1500">
          <a:solidFill>
            <a:schemeClr val="tx1"/>
          </a:solidFill>
          <a:latin typeface="+mn-lt"/>
        </a:defRPr>
      </a:lvl3pPr>
      <a:lvl4pPr marL="1004888" indent="-236935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260872" indent="-254794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200">
          <a:solidFill>
            <a:schemeClr val="tx1"/>
          </a:solidFill>
          <a:latin typeface="+mn-lt"/>
        </a:defRPr>
      </a:lvl5pPr>
      <a:lvl6pPr marL="1603772" indent="-254794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200">
          <a:solidFill>
            <a:schemeClr val="tx1"/>
          </a:solidFill>
          <a:latin typeface="+mn-lt"/>
        </a:defRPr>
      </a:lvl6pPr>
      <a:lvl7pPr marL="1946672" indent="-254794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200">
          <a:solidFill>
            <a:schemeClr val="tx1"/>
          </a:solidFill>
          <a:latin typeface="+mn-lt"/>
        </a:defRPr>
      </a:lvl7pPr>
      <a:lvl8pPr marL="2289572" indent="-254794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200">
          <a:solidFill>
            <a:schemeClr val="tx1"/>
          </a:solidFill>
          <a:latin typeface="+mn-lt"/>
        </a:defRPr>
      </a:lvl8pPr>
      <a:lvl9pPr marL="2632472" indent="-254794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3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883CA-0B62-DB46-9CBE-B5DC6D4673F1}" type="datetimeFigureOut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9D53D-D438-2342-97DF-4908BDD5F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453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068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21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414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10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539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  <p:sldLayoutId id="214748381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3523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662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755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F2BD2F-934B-46CB-9729-ED32505A3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F6489E-215D-4CD1-81F0-2A86BF0A9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2A91E-5037-4571-899E-2F2858756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CFB36-A488-449C-9DFC-5B4B3D44ED6B}" type="datetime1">
              <a:rPr lang="en-US" smtClean="0"/>
              <a:t>1/28/23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F9431D-C731-4A08-888C-B43ED56B96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712C9-9ADF-4B61-A92F-90F544B9A0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5F978-99DD-4B09-979A-AB31C135CA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82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335F6-6954-3C40-A4A8-B5A9BB3542FD}" type="slidenum">
              <a:rPr lang="en-US">
                <a:ea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sp>
        <p:nvSpPr>
          <p:cNvPr id="14342" name="Line 1032"/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3" name="Line 1033"/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211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46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  <p:sldLayoutId id="2147483871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663" y="365126"/>
            <a:ext cx="8638674" cy="75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663" y="1335505"/>
            <a:ext cx="8638674" cy="4836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7777A21B-5E9D-45BB-84A5-530574EDE4F4}"/>
              </a:ext>
            </a:extLst>
          </p:cNvPr>
          <p:cNvSpPr/>
          <p:nvPr userDrawn="1"/>
        </p:nvSpPr>
        <p:spPr>
          <a:xfrm>
            <a:off x="8386618" y="5132173"/>
            <a:ext cx="757382" cy="172582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276597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204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6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30472-63BD-4F26-8322-E7B4933B0A1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1/28/23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219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36576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143000"/>
            <a:ext cx="88392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5200" y="6492883"/>
            <a:ext cx="1828800" cy="36512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/>
          <a:lstStyle>
            <a:lvl1pPr algn="r">
              <a:defRPr sz="2400" b="1">
                <a:solidFill>
                  <a:srgbClr val="0070C0"/>
                </a:solidFill>
              </a:defRPr>
            </a:lvl1pPr>
          </a:lstStyle>
          <a:p>
            <a:fld id="{BA2D8F13-174C-467F-9D40-7DDEF70CA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716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400" b="1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311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71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6dwV_RBjK2c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5.png"/><Relationship Id="rId4" Type="http://schemas.openxmlformats.org/officeDocument/2006/relationships/hyperlink" Target="https://youtu.be/myG-H_8oN8A" TargetMode="Externa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CMU-SAFARI/IMPICA" TargetMode="External"/><Relationship Id="rId1" Type="http://schemas.openxmlformats.org/officeDocument/2006/relationships/slideLayout" Target="../slideLayouts/slideLayout3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3.xml"/><Relationship Id="rId4" Type="http://schemas.openxmlformats.org/officeDocument/2006/relationships/chart" Target="../charts/chart5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4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cd-conf.com/" TargetMode="External"/><Relationship Id="rId2" Type="http://schemas.openxmlformats.org/officeDocument/2006/relationships/hyperlink" Target="https://users.ece.cmu.edu/~omutlu/pub/in-memory-pointer-chasing-accelerator_iccd16.pdf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06.png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VBI-virtual-block-interface_isca20-ARM-Research-Summit-poster.pptx" TargetMode="External"/><Relationship Id="rId13" Type="http://schemas.openxmlformats.org/officeDocument/2006/relationships/image" Target="../media/image114.png"/><Relationship Id="rId3" Type="http://schemas.openxmlformats.org/officeDocument/2006/relationships/hyperlink" Target="http://iscaconf.org/isca2020/" TargetMode="External"/><Relationship Id="rId7" Type="http://schemas.openxmlformats.org/officeDocument/2006/relationships/hyperlink" Target="https://people.inf.ethz.ch/omutlu/pub/VBI-virtual-block-interface_isca20-lightning-talk.pdf" TargetMode="External"/><Relationship Id="rId12" Type="http://schemas.openxmlformats.org/officeDocument/2006/relationships/hyperlink" Target="https://www.youtube.com/watch?v=PPR7YrBi7IQ" TargetMode="External"/><Relationship Id="rId2" Type="http://schemas.openxmlformats.org/officeDocument/2006/relationships/hyperlink" Target="https://people.inf.ethz.ch/omutlu/pub/VBI-virtual-block-interface_isca20.pdf" TargetMode="Externa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s://people.inf.ethz.ch/omutlu/pub/VBI-virtual-block-interface_isca20-lightning-talk.pptx" TargetMode="External"/><Relationship Id="rId11" Type="http://schemas.openxmlformats.org/officeDocument/2006/relationships/hyperlink" Target="https://youtu.be/04l-Zlaue0k" TargetMode="External"/><Relationship Id="rId5" Type="http://schemas.openxmlformats.org/officeDocument/2006/relationships/hyperlink" Target="https://people.inf.ethz.ch/omutlu/pub/VBI-virtual-block-interface_isca20-talk.pdf" TargetMode="External"/><Relationship Id="rId10" Type="http://schemas.openxmlformats.org/officeDocument/2006/relationships/hyperlink" Target="https://www.youtube.com/watch?v=7c6LgVrCwPo" TargetMode="External"/><Relationship Id="rId4" Type="http://schemas.openxmlformats.org/officeDocument/2006/relationships/hyperlink" Target="https://people.inf.ethz.ch/omutlu/pub/VBI-virtual-block-interface_isca20-talk.pptx" TargetMode="External"/><Relationship Id="rId9" Type="http://schemas.openxmlformats.org/officeDocument/2006/relationships/hyperlink" Target="https://people.inf.ethz.ch/omutlu/pub/VBI-virtual-block-interface_isca20-ARM-Research-Summit-poster.pdf" TargetMode="Externa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03.xml"/><Relationship Id="rId1" Type="http://schemas.openxmlformats.org/officeDocument/2006/relationships/tags" Target="../tags/tag15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hyperlink" Target="https://www.youtube.com/watch?v=2RhGMpY18zw&amp;list=PL5PHm2jkkXmi5CxxI7b3JCL1TWybTDtKq&amp;index=22" TargetMode="External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5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dram-latency-puf_hpca18_lightning-talk.pdf" TargetMode="External"/><Relationship Id="rId3" Type="http://schemas.openxmlformats.org/officeDocument/2006/relationships/hyperlink" Target="https://hpca2018.ece.ucsb.edu/" TargetMode="External"/><Relationship Id="rId7" Type="http://schemas.openxmlformats.org/officeDocument/2006/relationships/hyperlink" Target="https://people.inf.ethz.ch/omutlu/pub/dram-latency-puf_hpca18_lightning-talk.pptx" TargetMode="External"/><Relationship Id="rId2" Type="http://schemas.openxmlformats.org/officeDocument/2006/relationships/hyperlink" Target="https://people.inf.ethz.ch/omutlu/pub/dram-latency-puf_hpca18.pdf" TargetMode="External"/><Relationship Id="rId1" Type="http://schemas.openxmlformats.org/officeDocument/2006/relationships/slideLayout" Target="../slideLayouts/slideLayout68.xml"/><Relationship Id="rId6" Type="http://schemas.openxmlformats.org/officeDocument/2006/relationships/hyperlink" Target="https://people.inf.ethz.ch/omutlu/pub/dram-latency-puf_hpca18_talk.pdf" TargetMode="External"/><Relationship Id="rId5" Type="http://schemas.openxmlformats.org/officeDocument/2006/relationships/hyperlink" Target="https://people.inf.ethz.ch/omutlu/pub/dram-latency-puf_hpca18_talk.pptx" TargetMode="External"/><Relationship Id="rId10" Type="http://schemas.openxmlformats.org/officeDocument/2006/relationships/image" Target="../media/image116.png"/><Relationship Id="rId4" Type="http://schemas.openxmlformats.org/officeDocument/2006/relationships/hyperlink" Target="https://www.youtube.com/watch?v=Xw0laEEDmsM&amp;feature=youtu.be" TargetMode="External"/><Relationship Id="rId9" Type="http://schemas.openxmlformats.org/officeDocument/2006/relationships/hyperlink" Target="https://www.youtube.com/watch?v=7gqnrTZpjxE" TargetMode="Externa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7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hyperlink" Target="http://hpca2019.seas.gwu.edu/" TargetMode="External"/><Relationship Id="rId7" Type="http://schemas.openxmlformats.org/officeDocument/2006/relationships/hyperlink" Target="https://www.youtube.com/watch?v=Y3hPv1I5f8Y&amp;list=PL5Q2soXY2Zi-DyoI3HbqcdtUm9YWRR_z-&amp;index=16" TargetMode="External"/><Relationship Id="rId2" Type="http://schemas.openxmlformats.org/officeDocument/2006/relationships/hyperlink" Target="https://people.inf.ethz.ch/omutlu/pub/drange-dram-latency-based-true-random-number-generator_hpca19.pdf" TargetMode="External"/><Relationship Id="rId1" Type="http://schemas.openxmlformats.org/officeDocument/2006/relationships/slideLayout" Target="../slideLayouts/slideLayout112.xml"/><Relationship Id="rId6" Type="http://schemas.openxmlformats.org/officeDocument/2006/relationships/hyperlink" Target="https://www.youtube.com/watch?v=g_GtYdzIPK4&amp;list=PL5Q2soXY2Zi8_VVChACnON4sfh2bJ5IrD&amp;index=19" TargetMode="External"/><Relationship Id="rId5" Type="http://schemas.openxmlformats.org/officeDocument/2006/relationships/hyperlink" Target="https://people.inf.ethz.ch/omutlu/pub/drange-dram-latency-based-true-random-number-generator_hpca19-talk.pdf" TargetMode="External"/><Relationship Id="rId4" Type="http://schemas.openxmlformats.org/officeDocument/2006/relationships/hyperlink" Target="https://people.inf.ethz.ch/omutlu/pub/drange-dram-latency-based-true-random-number-generator_hpca19-talk.pptx" TargetMode="Externa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0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0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0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0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0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0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QtBrq0WVOmQ&amp;list=PL5Q2soXY2Zi8_VVChACnON4sfh2bJ5IrD&amp;index=132" TargetMode="External"/><Relationship Id="rId3" Type="http://schemas.openxmlformats.org/officeDocument/2006/relationships/hyperlink" Target="http://iscaconf.org/isca2021/" TargetMode="External"/><Relationship Id="rId7" Type="http://schemas.openxmlformats.org/officeDocument/2006/relationships/hyperlink" Target="https://people.inf.ethz.ch/omutlu/pub/QUAC-TRNG-DRAM_isca21-short-talk.pdf" TargetMode="External"/><Relationship Id="rId2" Type="http://schemas.openxmlformats.org/officeDocument/2006/relationships/hyperlink" Target="https://people.inf.ethz.ch/omutlu/pub/QUAC-TRNG-DRAM_isca21.pdf" TargetMode="External"/><Relationship Id="rId1" Type="http://schemas.openxmlformats.org/officeDocument/2006/relationships/slideLayout" Target="../slideLayouts/slideLayout124.xml"/><Relationship Id="rId6" Type="http://schemas.openxmlformats.org/officeDocument/2006/relationships/hyperlink" Target="https://people.inf.ethz.ch/omutlu/pub/QUAC-TRNG-DRAM_isca21-short-talk.pptx" TargetMode="External"/><Relationship Id="rId5" Type="http://schemas.openxmlformats.org/officeDocument/2006/relationships/hyperlink" Target="https://people.inf.ethz.ch/omutlu/pub/QUAC-TRNG-DRAM_isca21-talk.pdf" TargetMode="External"/><Relationship Id="rId10" Type="http://schemas.openxmlformats.org/officeDocument/2006/relationships/image" Target="../media/image118.png"/><Relationship Id="rId4" Type="http://schemas.openxmlformats.org/officeDocument/2006/relationships/hyperlink" Target="https://people.inf.ethz.ch/omutlu/pub/QUAC-TRNG-DRAM_isca21-talk.pptx" TargetMode="External"/><Relationship Id="rId9" Type="http://schemas.openxmlformats.org/officeDocument/2006/relationships/hyperlink" Target="https://www.youtube.com/watch?v=snvF3g3GfkI&amp;list=PL5Q2soXY2Zi_tOTAYm--dYByNPL7JhwR9&amp;index=6" TargetMode="Externa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MU-SAFARI/prim-benchmarks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1.xml"/><Relationship Id="rId4" Type="http://schemas.openxmlformats.org/officeDocument/2006/relationships/image" Target="../media/image119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hyperlink" Target="https://youtu.be/S1h1yw-94iw" TargetMode="External"/><Relationship Id="rId1" Type="http://schemas.openxmlformats.org/officeDocument/2006/relationships/slideLayout" Target="../slideLayouts/slideLayout3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5.03725.pdf" TargetMode="External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68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6.xml"/><Relationship Id="rId4" Type="http://schemas.microsoft.com/office/2007/relationships/hdphoto" Target="../media/hdphoto1.wdp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hyperlink" Target="https://arxiv.org/abs/2105.03725" TargetMode="External"/><Relationship Id="rId7" Type="http://schemas.openxmlformats.org/officeDocument/2006/relationships/hyperlink" Target="https://www.youtube.com/watch?v=HkMYuYMuZOg&amp;list=PL5Q2soXY2Zi8_VVChACnON4sfh2bJ5IrD&amp;index=161" TargetMode="External"/><Relationship Id="rId2" Type="http://schemas.openxmlformats.org/officeDocument/2006/relationships/hyperlink" Target="http://people.inf.ethz.ch/omutlu/pub/DAMOV-Bottleneck-Analysis-and-DataMovement-Benchmarks_arxiv21.pdf" TargetMode="External"/><Relationship Id="rId1" Type="http://schemas.openxmlformats.org/officeDocument/2006/relationships/slideLayout" Target="../slideLayouts/slideLayout68.xml"/><Relationship Id="rId6" Type="http://schemas.openxmlformats.org/officeDocument/2006/relationships/hyperlink" Target="https://www.youtube.com/watch?v=GWideVyo0nM&amp;list=PL5Q2soXY2Zi8_VVChACnON4sfh2bJ5IrD&amp;index=156" TargetMode="External"/><Relationship Id="rId5" Type="http://schemas.openxmlformats.org/officeDocument/2006/relationships/hyperlink" Target="https://github.com/CMU-SAFARI/DAMOV" TargetMode="External"/><Relationship Id="rId4" Type="http://schemas.openxmlformats.org/officeDocument/2006/relationships/hyperlink" Target="https://arxiv.org/pdf/2105.03725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hyperlink" Target="https://youtu.be/8OYGTIR07uA" TargetMode="External"/><Relationship Id="rId1" Type="http://schemas.openxmlformats.org/officeDocument/2006/relationships/slideLayout" Target="../slideLayouts/slideLayout68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MU-SAFARI/ramulator" TargetMode="External"/><Relationship Id="rId2" Type="http://schemas.openxmlformats.org/officeDocument/2006/relationships/hyperlink" Target="https://github.com/CMU-SAFARI/ramulator-pim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25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senix.org/conference/fast18" TargetMode="External"/><Relationship Id="rId7" Type="http://schemas.openxmlformats.org/officeDocument/2006/relationships/image" Target="../media/image126.png"/><Relationship Id="rId2" Type="http://schemas.openxmlformats.org/officeDocument/2006/relationships/hyperlink" Target="https://people.inf.ethz.ch/omutlu/pub/MQSim-SSD-simulation-framework_fast18.pdf" TargetMode="Externa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s://github.com/CMU-SAFARI/MQSim" TargetMode="External"/><Relationship Id="rId5" Type="http://schemas.openxmlformats.org/officeDocument/2006/relationships/hyperlink" Target="https://people.inf.ethz.ch/omutlu/pub/MQSim-SSD-simulation-framework_fast18-talk.pdf" TargetMode="External"/><Relationship Id="rId4" Type="http://schemas.openxmlformats.org/officeDocument/2006/relationships/hyperlink" Target="https://people.inf.ethz.ch/omutlu/pub/MQSim-SSD-simulation-framework_fast18-talk.pptx" TargetMode="Externa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7.xml"/><Relationship Id="rId5" Type="http://schemas.openxmlformats.org/officeDocument/2006/relationships/image" Target="../media/image128.jpeg"/><Relationship Id="rId4" Type="http://schemas.openxmlformats.org/officeDocument/2006/relationships/image" Target="../media/image73.pn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8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8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8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8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8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youtu.be/_CpWJGK9N04" TargetMode="External"/><Relationship Id="rId1" Type="http://schemas.openxmlformats.org/officeDocument/2006/relationships/slideLayout" Target="../slideLayouts/slideLayout3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8.xml"/><Relationship Id="rId4" Type="http://schemas.openxmlformats.org/officeDocument/2006/relationships/image" Target="../media/image133.tmp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8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8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8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tmp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8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8.xml"/><Relationship Id="rId4" Type="http://schemas.openxmlformats.org/officeDocument/2006/relationships/chart" Target="../charts/chart8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8.xml"/><Relationship Id="rId4" Type="http://schemas.openxmlformats.org/officeDocument/2006/relationships/chart" Target="../charts/chart10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8.xml"/><Relationship Id="rId4" Type="http://schemas.openxmlformats.org/officeDocument/2006/relationships/chart" Target="../charts/chart11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8.xml"/><Relationship Id="rId4" Type="http://schemas.openxmlformats.org/officeDocument/2006/relationships/chart" Target="../charts/chart1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1.xml"/><Relationship Id="rId4" Type="http://schemas.openxmlformats.org/officeDocument/2006/relationships/image" Target="../media/image21.emf"/></Relationships>
</file>

<file path=ppt/slides/_rels/slide150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CMU-SAFARI/ramulator-pim" TargetMode="External"/><Relationship Id="rId3" Type="http://schemas.openxmlformats.org/officeDocument/2006/relationships/hyperlink" Target="https://dac.com/" TargetMode="External"/><Relationship Id="rId7" Type="http://schemas.openxmlformats.org/officeDocument/2006/relationships/hyperlink" Target="https://people.inf.ethz.ch/omutlu/pub/NAPEL-near-memory-computing-performance-prediction-via-ML_dac19-poster.pdf" TargetMode="External"/><Relationship Id="rId2" Type="http://schemas.openxmlformats.org/officeDocument/2006/relationships/hyperlink" Target="https://people.inf.ethz.ch/omutlu/pub/NAPEL-near-memory-computing-performance-prediction-via-ML_dac19.pdf" TargetMode="Externa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s://people.inf.ethz.ch/omutlu/pub/NAPEL-near-memory-computing-performance-prediction-via-ML_dac19-poster.pptx" TargetMode="External"/><Relationship Id="rId5" Type="http://schemas.openxmlformats.org/officeDocument/2006/relationships/hyperlink" Target="https://people.inf.ethz.ch/omutlu/pub/NAPEL-near-memory-computing-performance-prediction-via-ML_dac19-talk.pdf" TargetMode="External"/><Relationship Id="rId4" Type="http://schemas.openxmlformats.org/officeDocument/2006/relationships/hyperlink" Target="https://people.inf.ethz.ch/omutlu/pub/NAPEL-near-memory-computing-performance-prediction-via-ML_dac19-talk.pptx" TargetMode="External"/><Relationship Id="rId9" Type="http://schemas.openxmlformats.org/officeDocument/2006/relationships/image" Target="../media/image139.png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hyperlink" Target="http://apbc2018.bio.keio.ac.jp/" TargetMode="External"/><Relationship Id="rId2" Type="http://schemas.openxmlformats.org/officeDocument/2006/relationships/hyperlink" Target="http://www.biomedcentral.com/bmcgenomics/" TargetMode="Externa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41.png"/><Relationship Id="rId4" Type="http://schemas.openxmlformats.org/officeDocument/2006/relationships/hyperlink" Target="https://arxiv.org/pdf/1711.01177.pdf" TargetMode="Externa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7" Type="http://schemas.openxmlformats.org/officeDocument/2006/relationships/image" Target="../media/image14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144.tiff"/><Relationship Id="rId5" Type="http://schemas.openxmlformats.org/officeDocument/2006/relationships/image" Target="../media/image143.tiff"/><Relationship Id="rId4" Type="http://schemas.openxmlformats.org/officeDocument/2006/relationships/image" Target="../media/image1.png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55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GenASM-approximate-string-matching-framework-for-genome-analysis_micro20-talk.pptx" TargetMode="External"/><Relationship Id="rId3" Type="http://schemas.openxmlformats.org/officeDocument/2006/relationships/hyperlink" Target="http://www.microarch.org/micro53/" TargetMode="External"/><Relationship Id="rId7" Type="http://schemas.openxmlformats.org/officeDocument/2006/relationships/hyperlink" Target="https://www.youtube.com/watch?v=srQVqPJFqjo" TargetMode="External"/><Relationship Id="rId2" Type="http://schemas.openxmlformats.org/officeDocument/2006/relationships/hyperlink" Target="https://people.inf.ethz.ch/omutlu/pub/GenASM-approximate-string-matching-framework-for-genome-analysis_micro20.pdf" TargetMode="Externa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people.inf.ethz.ch/omutlu/pub/GenASM-approximate-string-matching-framework-for-genome-analysis_micro20-lightning-talk.pdf" TargetMode="External"/><Relationship Id="rId5" Type="http://schemas.openxmlformats.org/officeDocument/2006/relationships/hyperlink" Target="https://people.inf.ethz.ch/omutlu/pub/GenASM-approximate-string-matching-framework-for-genome-analysis_micro20-lightning-talk.pptx" TargetMode="External"/><Relationship Id="rId10" Type="http://schemas.openxmlformats.org/officeDocument/2006/relationships/image" Target="../media/image146.png"/><Relationship Id="rId4" Type="http://schemas.openxmlformats.org/officeDocument/2006/relationships/hyperlink" Target="https://www.youtube.com/watch?v=nJs3RRnvk_k" TargetMode="External"/><Relationship Id="rId9" Type="http://schemas.openxmlformats.org/officeDocument/2006/relationships/hyperlink" Target="https://people.inf.ethz.ch/omutlu/pub/GenASM-approximate-string-matching-framework-for-genome-analysis_micro20-talk.pdf" TargetMode="Externa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7" Type="http://schemas.openxmlformats.org/officeDocument/2006/relationships/image" Target="../media/image148.jp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74.png"/><Relationship Id="rId5" Type="http://schemas.openxmlformats.org/officeDocument/2006/relationships/image" Target="../media/image1.png"/><Relationship Id="rId4" Type="http://schemas.openxmlformats.org/officeDocument/2006/relationships/image" Target="../media/image73.png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xMiuqUyjkk0" TargetMode="External"/><Relationship Id="rId3" Type="http://schemas.openxmlformats.org/officeDocument/2006/relationships/hyperlink" Target="https://www.fpl2020.org/" TargetMode="External"/><Relationship Id="rId7" Type="http://schemas.openxmlformats.org/officeDocument/2006/relationships/hyperlink" Target="https://people.inf.ethz.ch/omutlu/pub/NERO-near-memory-stencil-acceleration-for-weather_fpl20-lightning-talk.pdf" TargetMode="External"/><Relationship Id="rId2" Type="http://schemas.openxmlformats.org/officeDocument/2006/relationships/hyperlink" Target="https://people.inf.ethz.ch/omutlu/pub/NERO-near-memory-stencil-acceleration-for-weather_fpl20.pdf" TargetMode="External"/><Relationship Id="rId1" Type="http://schemas.openxmlformats.org/officeDocument/2006/relationships/slideLayout" Target="../slideLayouts/slideLayout90.xml"/><Relationship Id="rId6" Type="http://schemas.openxmlformats.org/officeDocument/2006/relationships/hyperlink" Target="https://people.inf.ethz.ch/omutlu/pub/NERO-near-memory-stencil-acceleration-for-weather_fpl20-lightning-talk.pptx" TargetMode="External"/><Relationship Id="rId5" Type="http://schemas.openxmlformats.org/officeDocument/2006/relationships/hyperlink" Target="https://people.inf.ethz.ch/omutlu/pub/NERO-near-memory-stencil-acceleration-for-weather_fpl20-talk.pdf" TargetMode="External"/><Relationship Id="rId4" Type="http://schemas.openxmlformats.org/officeDocument/2006/relationships/hyperlink" Target="https://people.inf.ethz.ch/omutlu/pub/NERO-near-memory-stencil-acceleration-for-weather_fpl20-talk.pptx" TargetMode="External"/><Relationship Id="rId9" Type="http://schemas.openxmlformats.org/officeDocument/2006/relationships/image" Target="../media/image149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cd-conf.com/" TargetMode="External"/><Relationship Id="rId2" Type="http://schemas.openxmlformats.org/officeDocument/2006/relationships/hyperlink" Target="https://people.inf.ethz.ch/omutlu/pub/NATSA_time-series-analysis-near-data_iccd20.pdf" TargetMode="Externa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151.png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hyperlink" Target="https://developer.nvidia.com/blog/nvidia-ampere-architecture-in-depth/" TargetMode="External"/><Relationship Id="rId1" Type="http://schemas.openxmlformats.org/officeDocument/2006/relationships/slideLayout" Target="../slideLayouts/slideLayout161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rojects.htm" TargetMode="External"/><Relationship Id="rId2" Type="http://schemas.openxmlformats.org/officeDocument/2006/relationships/hyperlink" Target="https://people.inf.ethz.ch/omutlu/pub/ModernPrimerOnPIM_springer-emerging-computing-bookchapter21.pdf" TargetMode="Externa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9.png"/><Relationship Id="rId4" Type="http://schemas.openxmlformats.org/officeDocument/2006/relationships/hyperlink" Target="https://arxiv.org/pdf/1903.03988.pdf" TargetMode="Externa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0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ub/ProcessingDataWhereItMakesSense_micpro19-invited.pdf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Relationship Id="rId5" Type="http://schemas.openxmlformats.org/officeDocument/2006/relationships/hyperlink" Target="https://arxiv.org/pdf/1903.03988.pdf" TargetMode="External"/><Relationship Id="rId4" Type="http://schemas.openxmlformats.org/officeDocument/2006/relationships/hyperlink" Target="https://doi.org/10.1016/j.micpro.2019.01.009" TargetMode="Externa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.ibm.com/journal/" TargetMode="External"/><Relationship Id="rId2" Type="http://schemas.openxmlformats.org/officeDocument/2006/relationships/hyperlink" Target="https://arxiv.org/pdf/1907.12947.pdf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2.png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6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1S9P5-i4EuI" TargetMode="External"/><Relationship Id="rId3" Type="http://schemas.openxmlformats.org/officeDocument/2006/relationships/hyperlink" Target="https://ieee-iedm.org/program/tutorials/" TargetMode="External"/><Relationship Id="rId7" Type="http://schemas.openxmlformats.org/officeDocument/2006/relationships/hyperlink" Target="https://www.youtube.com/watch?v=H3sEaINPBOE" TargetMode="External"/><Relationship Id="rId12" Type="http://schemas.openxmlformats.org/officeDocument/2006/relationships/hyperlink" Target="https://www.youtube.com/onurmutlulectures" TargetMode="External"/><Relationship Id="rId2" Type="http://schemas.openxmlformats.org/officeDocument/2006/relationships/hyperlink" Target="https://people.inf.ethz.ch/omutlu/pub/onur-IEDM-Tutorial-MemoryCentricComputingSystems-December-12-2020-FINAL.pptx" TargetMode="Externa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s://people.inf.ethz.ch/omutlu/pub/onur-IEDM-Tutorial-ExecutiveSummary-MemoryCentricComputingSystems-December-12-2020-FINAL.pdf" TargetMode="External"/><Relationship Id="rId11" Type="http://schemas.openxmlformats.org/officeDocument/2006/relationships/hyperlink" Target="https://people.inf.ethz.ch/omutlu/pub/ModernPrimerOnPIM_springer-emerging-computing-bookchapter21.pdf" TargetMode="External"/><Relationship Id="rId5" Type="http://schemas.openxmlformats.org/officeDocument/2006/relationships/hyperlink" Target="https://people.inf.ethz.ch/omutlu/pub/onur-IEDM-Tutorial-ExecutiveSummary-MemoryCentricComputingSystems-December-12-2020-FINAL.pptx" TargetMode="External"/><Relationship Id="rId10" Type="http://schemas.openxmlformats.org/officeDocument/2006/relationships/hyperlink" Target="https://people.inf.ethz.ch/omutlu/pub/intelligent-architectures-for-intelligent-machines_keynote-paper_VLSI20.pdf" TargetMode="External"/><Relationship Id="rId4" Type="http://schemas.openxmlformats.org/officeDocument/2006/relationships/hyperlink" Target="https://people.inf.ethz.ch/omutlu/pub/onur-IEDM-Tutorial-MemoryCentricComputingSystems-December-12-2020-FINAL.pdf" TargetMode="External"/><Relationship Id="rId9" Type="http://schemas.openxmlformats.org/officeDocument/2006/relationships/hyperlink" Target="https://ieee-iedm.org/wp-content/uploads/2020/11/Mutlu.pdf" TargetMode="Externa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32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youtu.be/NDL77Xdccbs?t=159" TargetMode="External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tiff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youtu.be/J_prUKfnv7Q" TargetMode="External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6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ampere-architecture-in-depth/" TargetMode="External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61.xml"/><Relationship Id="rId4" Type="http://schemas.openxmlformats.org/officeDocument/2006/relationships/image" Target="../media/image3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youtu.be/OZjKnn-DbwA" TargetMode="External"/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parallel.princeton.edu/papers/micro19-gao.pdf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https://people.inf.ethz.ch/omutlu/pub/softMC_hpca17.pdf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parallel.princeton.edu/papers/micro19-gao.pdf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4.sv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s://youtu.be/jWkdcdMAVrQ" TargetMode="External"/><Relationship Id="rId1" Type="http://schemas.openxmlformats.org/officeDocument/2006/relationships/slideLayout" Target="../slideLayouts/slideLayout14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arxiv.org/pdf/2111.00082.pdf" TargetMode="External"/><Relationship Id="rId1" Type="http://schemas.openxmlformats.org/officeDocument/2006/relationships/slideLayout" Target="../slideLayouts/slideLayout149.xml"/><Relationship Id="rId5" Type="http://schemas.openxmlformats.org/officeDocument/2006/relationships/hyperlink" Target="https://github.com/CMU-SAFARI/PiDRAM" TargetMode="External"/><Relationship Id="rId4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53.emf"/><Relationship Id="rId5" Type="http://schemas.openxmlformats.org/officeDocument/2006/relationships/image" Target="../media/image52.emf"/><Relationship Id="rId4" Type="http://schemas.openxmlformats.org/officeDocument/2006/relationships/image" Target="../media/image51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https://youtu.be/RaOIoOQ5EgE" TargetMode="External"/><Relationship Id="rId1" Type="http://schemas.openxmlformats.org/officeDocument/2006/relationships/slideLayout" Target="../slideLayouts/slideLayout3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0.png"/><Relationship Id="rId7" Type="http://schemas.openxmlformats.org/officeDocument/2006/relationships/image" Target="../media/image1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140.png"/><Relationship Id="rId4" Type="http://schemas.openxmlformats.org/officeDocument/2006/relationships/image" Target="../media/image1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rojects.htm" TargetMode="External"/><Relationship Id="rId2" Type="http://schemas.openxmlformats.org/officeDocument/2006/relationships/hyperlink" Target="https://people.inf.ethz.ch/omutlu/pub/ModernPrimerOnPIM_springer-emerging-computing-bookchapter21.pdf" TargetMode="Externa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9.png"/><Relationship Id="rId4" Type="http://schemas.openxmlformats.org/officeDocument/2006/relationships/hyperlink" Target="https://arxiv.org/pdf/1903.03988.pdf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hyperlink" Target="https://youtu.be/pmZoAAhvkRQ" TargetMode="External"/><Relationship Id="rId1" Type="http://schemas.openxmlformats.org/officeDocument/2006/relationships/slideLayout" Target="../slideLayouts/slideLayout3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3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3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e.cmu.edu/calcm/isca2015/" TargetMode="External"/><Relationship Id="rId2" Type="http://schemas.openxmlformats.org/officeDocument/2006/relationships/hyperlink" Target="http://users.ece.cmu.edu/~omutlu/pub/pim-enabled-instructons-for-low-overhead-pim_isca15.pdf" TargetMode="Externa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62.png"/><Relationship Id="rId5" Type="http://schemas.openxmlformats.org/officeDocument/2006/relationships/hyperlink" Target="http://users.ece.cmu.edu/~omutlu/pub/pim-enabled-instructons-for-low-overhead-pim_isca15-lightning-talk.pdf" TargetMode="External"/><Relationship Id="rId4" Type="http://schemas.openxmlformats.org/officeDocument/2006/relationships/hyperlink" Target="http://users.ece.cmu.edu/~omutlu/pub/pim-enabled-instructons-for-low-overhead-pim_isca15-talk.pd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hyperlink" Target="http://isca2016.eecs.umich.edu/" TargetMode="External"/><Relationship Id="rId7" Type="http://schemas.openxmlformats.org/officeDocument/2006/relationships/hyperlink" Target="https://users.ece.cmu.edu/~omutlu/pub/TOM-programmer-transparent-GPU-near-date-processing_kevinhsieh_isca16-lightning-talk.pdf" TargetMode="External"/><Relationship Id="rId2" Type="http://schemas.openxmlformats.org/officeDocument/2006/relationships/hyperlink" Target="https://users.ece.cmu.edu/~omutlu/pub/TOM-programmer-transparent-GPU-near-date-processing_isca16.pdf" TargetMode="Externa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s://users.ece.cmu.edu/~omutlu/pub/TOM-programmer-transparent-GPU-near-date-processing_kevinhsieh_isca16-lightning-talk.pptx" TargetMode="External"/><Relationship Id="rId5" Type="http://schemas.openxmlformats.org/officeDocument/2006/relationships/hyperlink" Target="https://users.ece.cmu.edu/~omutlu/pub/TOM-programmer-transparent-GPU-near-date-processing_kevinhsieh_isca16-talk.pdf" TargetMode="External"/><Relationship Id="rId4" Type="http://schemas.openxmlformats.org/officeDocument/2006/relationships/hyperlink" Target="https://users.ece.cmu.edu/~omutlu/pub/TOM-programmer-transparent-GPU-near-date-processing_kevinhsieh_isca16-talk.pptx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pactconf.org/" TargetMode="External"/><Relationship Id="rId2" Type="http://schemas.openxmlformats.org/officeDocument/2006/relationships/hyperlink" Target="https://users.ece.cmu.edu/~omutlu/pub/scheduling-for-GPU-processing-in-memory_pact16.pdf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hyperlink" Target="http://isca2016.eecs.umich.edu/" TargetMode="External"/><Relationship Id="rId7" Type="http://schemas.openxmlformats.org/officeDocument/2006/relationships/hyperlink" Target="https://users.ece.cmu.edu/~omutlu/pub/enhanced-memory-controller-for-dependent-loads_milad_isca16-lightning-talk.pdf" TargetMode="External"/><Relationship Id="rId2" Type="http://schemas.openxmlformats.org/officeDocument/2006/relationships/hyperlink" Target="https://users.ece.cmu.edu/~omutlu/pub/enhanced-memory-controller-for-dependent-loads_isca16.pdf" TargetMode="Externa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s://users.ece.cmu.edu/~omutlu/pub/enhanced-memory-controller-for-dependent-loads_milad_isca16-lightning-talk.pptx" TargetMode="External"/><Relationship Id="rId5" Type="http://schemas.openxmlformats.org/officeDocument/2006/relationships/hyperlink" Target="https://users.ece.cmu.edu/~omutlu/pub/enhanced-memory-controller-for-dependent-loads_milad_isca16-talk.pdf" TargetMode="External"/><Relationship Id="rId4" Type="http://schemas.openxmlformats.org/officeDocument/2006/relationships/hyperlink" Target="https://users.ece.cmu.edu/~omutlu/pub/enhanced-memory-controller-for-dependent-loads_milad_isca16-talk.pptx" TargetMode="External"/><Relationship Id="rId9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continuous-runahead-engine_micro16-poster.pdf" TargetMode="External"/><Relationship Id="rId3" Type="http://schemas.openxmlformats.org/officeDocument/2006/relationships/hyperlink" Target="http://www.microarch.org/micro49/" TargetMode="External"/><Relationship Id="rId7" Type="http://schemas.openxmlformats.org/officeDocument/2006/relationships/hyperlink" Target="https://people.inf.ethz.ch/omutlu/pub/continuous-runahead-engine_micro16-poster.pptx" TargetMode="External"/><Relationship Id="rId2" Type="http://schemas.openxmlformats.org/officeDocument/2006/relationships/hyperlink" Target="https://people.inf.ethz.ch/omutlu/pub/continuous-runahead-engine_micro16.pdf" TargetMode="Externa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s://people.inf.ethz.ch/omutlu/pub/continuous-runahead-engine_micro16-lightning-session-talk.pdf" TargetMode="External"/><Relationship Id="rId5" Type="http://schemas.openxmlformats.org/officeDocument/2006/relationships/hyperlink" Target="https://people.inf.ethz.ch/omutlu/pub/continuous-runahead-engine_micro16-talk.pdf" TargetMode="External"/><Relationship Id="rId4" Type="http://schemas.openxmlformats.org/officeDocument/2006/relationships/hyperlink" Target="https://people.inf.ethz.ch/omutlu/pub/continuous-runahead-engine_micro16-talk.pptx" TargetMode="External"/><Relationship Id="rId9" Type="http://schemas.openxmlformats.org/officeDocument/2006/relationships/image" Target="../media/image68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puter.org/web/cal" TargetMode="External"/><Relationship Id="rId2" Type="http://schemas.openxmlformats.org/officeDocument/2006/relationships/hyperlink" Target="https://users.ece.cmu.edu/~omutlu/pub/LazyPIM-coherence-for-processing-in-memory_ieee-cal16.pdf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ub/ProcessingDataWhereItMakesSense_micpro19-invited.pdf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2.xml"/><Relationship Id="rId5" Type="http://schemas.openxmlformats.org/officeDocument/2006/relationships/hyperlink" Target="https://arxiv.org/pdf/1903.03988.pdf" TargetMode="External"/><Relationship Id="rId4" Type="http://schemas.openxmlformats.org/officeDocument/2006/relationships/hyperlink" Target="https://doi.org/10.1016/j.micpro.2019.01.009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iscaconf.org/isca2019/" TargetMode="External"/><Relationship Id="rId2" Type="http://schemas.openxmlformats.org/officeDocument/2006/relationships/hyperlink" Target="https://people.inf.ethz.ch/omutlu/pub/CONDA-coherence-for-near-data-accelerators_isca19.pdf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7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6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iscaconf.org/isca2019/" TargetMode="External"/><Relationship Id="rId2" Type="http://schemas.openxmlformats.org/officeDocument/2006/relationships/hyperlink" Target="https://people.inf.ethz.ch/omutlu/pub/CONDA-coherence-for-near-data-accelerators_isca19.pdf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search.ibm.com/journal/" TargetMode="External"/><Relationship Id="rId2" Type="http://schemas.openxmlformats.org/officeDocument/2006/relationships/hyperlink" Target="https://arxiv.org/pdf/1907.12947.pdf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2DNDjQjNDTw" TargetMode="External"/><Relationship Id="rId3" Type="http://schemas.openxmlformats.org/officeDocument/2006/relationships/hyperlink" Target="https://www.hpca-conf.org/2021/" TargetMode="External"/><Relationship Id="rId7" Type="http://schemas.openxmlformats.org/officeDocument/2006/relationships/hyperlink" Target="https://people.inf.ethz.ch/omutlu/pub/SynCron-synchronization-for-near-data-processing-systems_hpca21-short-talk.pdf" TargetMode="External"/><Relationship Id="rId2" Type="http://schemas.openxmlformats.org/officeDocument/2006/relationships/hyperlink" Target="https://people.inf.ethz.ch/omutlu/pub/SynCron-synchronization-for-near-data-processing-systems_hpca21.pdf" TargetMode="Externa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s://people.inf.ethz.ch/omutlu/pub/SynCron-synchronization-for-near-data-processing-systems_hpca21-short-talk.pptx" TargetMode="External"/><Relationship Id="rId5" Type="http://schemas.openxmlformats.org/officeDocument/2006/relationships/hyperlink" Target="https://people.inf.ethz.ch/omutlu/pub/SynCron-synchronization-for-near-data-processing-systems_hpca21-talk.pdf" TargetMode="External"/><Relationship Id="rId10" Type="http://schemas.openxmlformats.org/officeDocument/2006/relationships/image" Target="../media/image80.tiff"/><Relationship Id="rId4" Type="http://schemas.openxmlformats.org/officeDocument/2006/relationships/hyperlink" Target="https://people.inf.ethz.ch/omutlu/pub/SynCron-synchronization-for-near-data-processing-systems_hpca21-talk.pptx" TargetMode="External"/><Relationship Id="rId9" Type="http://schemas.openxmlformats.org/officeDocument/2006/relationships/hyperlink" Target="https://www.youtube.com/watch?v=kGiN-YjeUUA" TargetMode="Externa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1.jpg"/><Relationship Id="rId7" Type="http://schemas.openxmlformats.org/officeDocument/2006/relationships/image" Target="../media/image8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3.svg"/><Relationship Id="rId5" Type="http://schemas.openxmlformats.org/officeDocument/2006/relationships/image" Target="../media/image83.png"/><Relationship Id="rId10" Type="http://schemas.openxmlformats.org/officeDocument/2006/relationships/image" Target="../media/image87.png"/><Relationship Id="rId4" Type="http://schemas.openxmlformats.org/officeDocument/2006/relationships/image" Target="../media/image82.png"/><Relationship Id="rId9" Type="http://schemas.openxmlformats.org/officeDocument/2006/relationships/image" Target="../media/image86.jp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5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91.jpeg"/><Relationship Id="rId11" Type="http://schemas.openxmlformats.org/officeDocument/2006/relationships/image" Target="../media/image96.jp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5.xml"/><Relationship Id="rId5" Type="http://schemas.openxmlformats.org/officeDocument/2006/relationships/image" Target="../media/image98.svg"/><Relationship Id="rId4" Type="http://schemas.openxmlformats.org/officeDocument/2006/relationships/image" Target="../media/image97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00.sv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00.sv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00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100.sv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5.xml"/><Relationship Id="rId5" Type="http://schemas.openxmlformats.org/officeDocument/2006/relationships/image" Target="../media/image103.svg"/><Relationship Id="rId4" Type="http://schemas.openxmlformats.org/officeDocument/2006/relationships/image" Target="../media/image102.sv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5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1.jpg"/><Relationship Id="rId7" Type="http://schemas.openxmlformats.org/officeDocument/2006/relationships/image" Target="../media/image84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3.svg"/><Relationship Id="rId5" Type="http://schemas.openxmlformats.org/officeDocument/2006/relationships/image" Target="../media/image83.png"/><Relationship Id="rId10" Type="http://schemas.openxmlformats.org/officeDocument/2006/relationships/image" Target="../media/image87.png"/><Relationship Id="rId4" Type="http://schemas.openxmlformats.org/officeDocument/2006/relationships/image" Target="../media/image82.png"/><Relationship Id="rId9" Type="http://schemas.openxmlformats.org/officeDocument/2006/relationships/image" Target="../media/image86.jp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2DNDjQjNDTw" TargetMode="External"/><Relationship Id="rId3" Type="http://schemas.openxmlformats.org/officeDocument/2006/relationships/hyperlink" Target="https://www.hpca-conf.org/2021/" TargetMode="External"/><Relationship Id="rId7" Type="http://schemas.openxmlformats.org/officeDocument/2006/relationships/hyperlink" Target="https://people.inf.ethz.ch/omutlu/pub/SynCron-synchronization-for-near-data-processing-systems_hpca21-short-talk.pdf" TargetMode="External"/><Relationship Id="rId2" Type="http://schemas.openxmlformats.org/officeDocument/2006/relationships/hyperlink" Target="https://people.inf.ethz.ch/omutlu/pub/SynCron-synchronization-for-near-data-processing-systems_hpca21.pdf" TargetMode="Externa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s://people.inf.ethz.ch/omutlu/pub/SynCron-synchronization-for-near-data-processing-systems_hpca21-short-talk.pptx" TargetMode="External"/><Relationship Id="rId5" Type="http://schemas.openxmlformats.org/officeDocument/2006/relationships/hyperlink" Target="https://people.inf.ethz.ch/omutlu/pub/SynCron-synchronization-for-near-data-processing-systems_hpca21-talk.pdf" TargetMode="External"/><Relationship Id="rId10" Type="http://schemas.openxmlformats.org/officeDocument/2006/relationships/image" Target="../media/image80.tiff"/><Relationship Id="rId4" Type="http://schemas.openxmlformats.org/officeDocument/2006/relationships/hyperlink" Target="https://people.inf.ethz.ch/omutlu/pub/SynCron-synchronization-for-near-data-processing-systems_hpca21-talk.pptx" TargetMode="External"/><Relationship Id="rId9" Type="http://schemas.openxmlformats.org/officeDocument/2006/relationships/hyperlink" Target="https://www.youtube.com/watch?v=kGiN-YjeUUA" TargetMode="Externa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hyperlink" Target="https://youtu.be/GHZkRHp_AG0" TargetMode="External"/><Relationship Id="rId1" Type="http://schemas.openxmlformats.org/officeDocument/2006/relationships/slideLayout" Target="../slideLayouts/slideLayout3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https://spaa.acm.org/" TargetMode="External"/><Relationship Id="rId2" Type="http://schemas.openxmlformats.org/officeDocument/2006/relationships/hyperlink" Target="https://people.inf.ethz.ch/omutlu/pub/concurrent-data-structures-for-PIM_spaa17.pdf" TargetMode="Externa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05.tiff"/><Relationship Id="rId5" Type="http://schemas.openxmlformats.org/officeDocument/2006/relationships/hyperlink" Target="https://people.inf.ethz.ch/omutlu/pub/concurrent-data-structures-for-PIM_spaa17-talk.pdf" TargetMode="External"/><Relationship Id="rId4" Type="http://schemas.openxmlformats.org/officeDocument/2006/relationships/hyperlink" Target="https://people.inf.ethz.ch/omutlu/pub/concurrent-data-structures-for-PIM_spaa17-talk.pptx" TargetMode="Externa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cd-conf.com/" TargetMode="External"/><Relationship Id="rId2" Type="http://schemas.openxmlformats.org/officeDocument/2006/relationships/hyperlink" Target="https://users.ece.cmu.edu/~omutlu/pub/in-memory-pointer-chasing-accelerator_iccd16.pdf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10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4.tiff"/><Relationship Id="rId4" Type="http://schemas.openxmlformats.org/officeDocument/2006/relationships/hyperlink" Target="https://www.upmem.com/video-upmem-presenting-its-true-processing-in-memory-solution-hot-chips-2019/" TargetMode="Externa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10.pn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.xml"/><Relationship Id="rId6" Type="http://schemas.openxmlformats.org/officeDocument/2006/relationships/image" Target="../media/image109.png"/><Relationship Id="rId5" Type="http://schemas.openxmlformats.org/officeDocument/2006/relationships/image" Target="../media/image108.jpeg"/><Relationship Id="rId4" Type="http://schemas.openxmlformats.org/officeDocument/2006/relationships/image" Target="../media/image10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3.xml"/><Relationship Id="rId5" Type="http://schemas.openxmlformats.org/officeDocument/2006/relationships/image" Target="../media/image112.tiff"/><Relationship Id="rId4" Type="http://schemas.openxmlformats.org/officeDocument/2006/relationships/image" Target="../media/image111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4.xml"/><Relationship Id="rId5" Type="http://schemas.openxmlformats.org/officeDocument/2006/relationships/image" Target="../media/image112.tiff"/><Relationship Id="rId4" Type="http://schemas.openxmlformats.org/officeDocument/2006/relationships/image" Target="../media/image111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9.xml"/><Relationship Id="rId4" Type="http://schemas.openxmlformats.org/officeDocument/2006/relationships/image" Target="../media/image113.tiff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7 February 2023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b="1" dirty="0">
                <a:solidFill>
                  <a:srgbClr val="C00000"/>
                </a:solidFill>
              </a:rPr>
            </a:br>
            <a:br>
              <a:rPr lang="en-US" sz="1200" b="1" dirty="0">
                <a:solidFill>
                  <a:srgbClr val="C00000"/>
                </a:solidFill>
              </a:rPr>
            </a:br>
            <a:r>
              <a:rPr lang="en-US" sz="4400" dirty="0"/>
              <a:t>How to Enable the Adoption of Processing-in-Memory?</a:t>
            </a:r>
            <a:endParaRPr lang="en-US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0BC12-78E4-E640-9EC2-E82468FE6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UPMEM PIM Architecture: Meetings 2 &amp; 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F6E48-FE84-0D47-BD67-DBB9F4C7211D}"/>
              </a:ext>
            </a:extLst>
          </p:cNvPr>
          <p:cNvSpPr txBox="1"/>
          <p:nvPr/>
        </p:nvSpPr>
        <p:spPr>
          <a:xfrm>
            <a:off x="3420883" y="6398570"/>
            <a:ext cx="2352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https://youtu.be/6dwV_RBjK2c</a:t>
            </a:r>
            <a:endParaRPr lang="en-US" sz="1200" dirty="0">
              <a:solidFill>
                <a:srgbClr val="0432FF"/>
              </a:solidFill>
            </a:endParaRPr>
          </a:p>
          <a:p>
            <a:r>
              <a:rPr lang="en-US" sz="1200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https://youtu.be/myG-H_8oN8A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D07B54-3943-5848-8B47-36A7864F4E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747" y="925753"/>
            <a:ext cx="7060506" cy="5390641"/>
          </a:xfrm>
          <a:prstGeom prst="rect">
            <a:avLst/>
          </a:prstGeom>
        </p:spPr>
      </p:pic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C23487A0-3547-2944-9AB3-764665400F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0408599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IMPICA Page Table: Mechanism</a:t>
            </a:r>
          </a:p>
        </p:txBody>
      </p:sp>
      <p:sp>
        <p:nvSpPr>
          <p:cNvPr id="5" name="Rectangle 4"/>
          <p:cNvSpPr/>
          <p:nvPr/>
        </p:nvSpPr>
        <p:spPr>
          <a:xfrm>
            <a:off x="224478" y="1223750"/>
            <a:ext cx="1789235" cy="47378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charset="0"/>
                <a:cs typeface="Times New Roman" charset="0"/>
              </a:rPr>
              <a:t>Bit [47:41]</a:t>
            </a:r>
          </a:p>
        </p:txBody>
      </p:sp>
      <p:sp>
        <p:nvSpPr>
          <p:cNvPr id="6" name="Rectangle 5"/>
          <p:cNvSpPr/>
          <p:nvPr/>
        </p:nvSpPr>
        <p:spPr>
          <a:xfrm>
            <a:off x="2013439" y="1223750"/>
            <a:ext cx="3199360" cy="47378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charset="0"/>
                <a:cs typeface="Times New Roman" charset="0"/>
              </a:rPr>
              <a:t>Bit [40:21]</a:t>
            </a:r>
          </a:p>
        </p:txBody>
      </p:sp>
      <p:sp>
        <p:nvSpPr>
          <p:cNvPr id="7" name="Rectangle 6"/>
          <p:cNvSpPr/>
          <p:nvPr/>
        </p:nvSpPr>
        <p:spPr>
          <a:xfrm>
            <a:off x="5212824" y="1223750"/>
            <a:ext cx="1789235" cy="47378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charset="0"/>
                <a:cs typeface="Times New Roman" charset="0"/>
              </a:rPr>
              <a:t>Bit [20:12]</a:t>
            </a:r>
          </a:p>
        </p:txBody>
      </p:sp>
      <p:sp>
        <p:nvSpPr>
          <p:cNvPr id="8" name="Rectangle 7"/>
          <p:cNvSpPr/>
          <p:nvPr/>
        </p:nvSpPr>
        <p:spPr>
          <a:xfrm>
            <a:off x="7002038" y="1223750"/>
            <a:ext cx="1789235" cy="47378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Times New Roman" charset="0"/>
                <a:cs typeface="Times New Roman" charset="0"/>
              </a:rPr>
              <a:t>Bit [11:0]</a:t>
            </a:r>
          </a:p>
        </p:txBody>
      </p:sp>
      <p:sp>
        <p:nvSpPr>
          <p:cNvPr id="9" name="Rectangle 8"/>
          <p:cNvSpPr/>
          <p:nvPr/>
        </p:nvSpPr>
        <p:spPr>
          <a:xfrm>
            <a:off x="951768" y="2463468"/>
            <a:ext cx="1290271" cy="4386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Times New Roman" charset="0"/>
              <a:cs typeface="Times New Roman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6679" y="2902082"/>
            <a:ext cx="18021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Region Table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565971" y="2902261"/>
            <a:ext cx="1290271" cy="19250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Times New Roman" charset="0"/>
              <a:cs typeface="Times New Roman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224640" y="4740126"/>
            <a:ext cx="20787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Flat Page Table (2MB)</a:t>
            </a:r>
          </a:p>
        </p:txBody>
      </p:sp>
      <p:cxnSp>
        <p:nvCxnSpPr>
          <p:cNvPr id="25" name="Elbow Connector 24"/>
          <p:cNvCxnSpPr>
            <a:endCxn id="9" idx="1"/>
          </p:cNvCxnSpPr>
          <p:nvPr/>
        </p:nvCxnSpPr>
        <p:spPr>
          <a:xfrm rot="16200000" flipH="1">
            <a:off x="291005" y="2022185"/>
            <a:ext cx="985237" cy="33630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6062432" y="4086613"/>
            <a:ext cx="1290271" cy="740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Times New Roman" charset="0"/>
              <a:cs typeface="Times New Roman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735482" y="4749434"/>
            <a:ext cx="21925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Small Page Table (4KB)</a:t>
            </a:r>
          </a:p>
        </p:txBody>
      </p:sp>
      <p:sp>
        <p:nvSpPr>
          <p:cNvPr id="29" name="Oval 28"/>
          <p:cNvSpPr/>
          <p:nvPr/>
        </p:nvSpPr>
        <p:spPr>
          <a:xfrm>
            <a:off x="2708075" y="2902082"/>
            <a:ext cx="461665" cy="46166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1" name="Elbow Connector 30"/>
          <p:cNvCxnSpPr>
            <a:stCxn id="9" idx="3"/>
            <a:endCxn id="29" idx="1"/>
          </p:cNvCxnSpPr>
          <p:nvPr/>
        </p:nvCxnSpPr>
        <p:spPr>
          <a:xfrm>
            <a:off x="2242038" y="2682776"/>
            <a:ext cx="533602" cy="28691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endCxn id="29" idx="7"/>
          </p:cNvCxnSpPr>
          <p:nvPr/>
        </p:nvCxnSpPr>
        <p:spPr>
          <a:xfrm rot="5400000">
            <a:off x="2466827" y="2332812"/>
            <a:ext cx="1272155" cy="1598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29" idx="4"/>
          </p:cNvCxnSpPr>
          <p:nvPr/>
        </p:nvCxnSpPr>
        <p:spPr>
          <a:xfrm rot="16200000" flipH="1">
            <a:off x="3105049" y="3197578"/>
            <a:ext cx="294475" cy="626833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5329714" y="3764448"/>
            <a:ext cx="461665" cy="46166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6" name="Elbow Connector 45"/>
          <p:cNvCxnSpPr>
            <a:endCxn id="43" idx="1"/>
          </p:cNvCxnSpPr>
          <p:nvPr/>
        </p:nvCxnSpPr>
        <p:spPr>
          <a:xfrm>
            <a:off x="4855968" y="3588927"/>
            <a:ext cx="541354" cy="242947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endCxn id="43" idx="7"/>
          </p:cNvCxnSpPr>
          <p:nvPr/>
        </p:nvCxnSpPr>
        <p:spPr>
          <a:xfrm rot="5400000">
            <a:off x="4656627" y="2764877"/>
            <a:ext cx="2134337" cy="23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43" idx="4"/>
            <a:endCxn id="27" idx="1"/>
          </p:cNvCxnSpPr>
          <p:nvPr/>
        </p:nvCxnSpPr>
        <p:spPr>
          <a:xfrm rot="16200000" flipH="1">
            <a:off x="5696067" y="4090591"/>
            <a:ext cx="230832" cy="50187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45274" y="819151"/>
            <a:ext cx="21967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Virtual Address</a:t>
            </a:r>
          </a:p>
        </p:txBody>
      </p:sp>
      <p:sp>
        <p:nvSpPr>
          <p:cNvPr id="56" name="Oval 55"/>
          <p:cNvSpPr/>
          <p:nvPr/>
        </p:nvSpPr>
        <p:spPr>
          <a:xfrm>
            <a:off x="7857764" y="4685545"/>
            <a:ext cx="461665" cy="46166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7" name="Elbow Connector 56"/>
          <p:cNvCxnSpPr>
            <a:stCxn id="27" idx="3"/>
            <a:endCxn id="56" idx="1"/>
          </p:cNvCxnSpPr>
          <p:nvPr/>
        </p:nvCxnSpPr>
        <p:spPr>
          <a:xfrm>
            <a:off x="7352712" y="4456945"/>
            <a:ext cx="572681" cy="296209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/>
          <p:nvPr/>
        </p:nvCxnSpPr>
        <p:spPr>
          <a:xfrm rot="5400000">
            <a:off x="6682710" y="3219186"/>
            <a:ext cx="3060396" cy="1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6415152" y="5630964"/>
            <a:ext cx="2728848" cy="7107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Physical Address</a:t>
            </a:r>
          </a:p>
        </p:txBody>
      </p:sp>
      <p:cxnSp>
        <p:nvCxnSpPr>
          <p:cNvPr id="81" name="Elbow Connector 80"/>
          <p:cNvCxnSpPr>
            <a:stCxn id="56" idx="4"/>
            <a:endCxn id="77" idx="0"/>
          </p:cNvCxnSpPr>
          <p:nvPr/>
        </p:nvCxnSpPr>
        <p:spPr>
          <a:xfrm rot="5400000">
            <a:off x="7692129" y="5234667"/>
            <a:ext cx="483937" cy="309021"/>
          </a:xfrm>
          <a:prstGeom prst="bentConnector3">
            <a:avLst>
              <a:gd name="adj1" fmla="val 50000"/>
            </a:avLst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ounded Rectangle 83"/>
          <p:cNvSpPr/>
          <p:nvPr/>
        </p:nvSpPr>
        <p:spPr>
          <a:xfrm>
            <a:off x="611171" y="2326365"/>
            <a:ext cx="1917650" cy="115179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Rounded Rectangle 84"/>
          <p:cNvSpPr/>
          <p:nvPr/>
        </p:nvSpPr>
        <p:spPr>
          <a:xfrm rot="21364223">
            <a:off x="267635" y="3641050"/>
            <a:ext cx="5358108" cy="14512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C31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Tiny region table is almost always in the cache</a:t>
            </a:r>
          </a:p>
        </p:txBody>
      </p:sp>
      <p:sp>
        <p:nvSpPr>
          <p:cNvPr id="86" name="Rounded Rectangle 85"/>
          <p:cNvSpPr/>
          <p:nvPr/>
        </p:nvSpPr>
        <p:spPr>
          <a:xfrm rot="21364223">
            <a:off x="1639002" y="1088930"/>
            <a:ext cx="5358108" cy="14512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C31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Flat page table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C31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saves one memory access</a:t>
            </a:r>
          </a:p>
        </p:txBody>
      </p:sp>
      <p:sp>
        <p:nvSpPr>
          <p:cNvPr id="87" name="Rounded Rectangle 86"/>
          <p:cNvSpPr/>
          <p:nvPr/>
        </p:nvSpPr>
        <p:spPr>
          <a:xfrm>
            <a:off x="3286611" y="2722591"/>
            <a:ext cx="1917650" cy="2993029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Slide Number Placeholder 3">
            <a:extLst>
              <a:ext uri="{FF2B5EF4-FFF2-40B4-BE49-F238E27FC236}">
                <a16:creationId xmlns:a16="http://schemas.microsoft.com/office/drawing/2014/main" id="{0CD899E0-5491-7F41-95E3-4D4577A48A03}"/>
              </a:ext>
            </a:extLst>
          </p:cNvPr>
          <p:cNvSpPr txBox="1">
            <a:spLocks/>
          </p:cNvSpPr>
          <p:nvPr/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100</a:t>
            </a:fld>
            <a:endParaRPr lang="en-US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  <a:ea typeface="ＭＳ Ｐゴシック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166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7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8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0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1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3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4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6" dur="indefinite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7" dur="indefinite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9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0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2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3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5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6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9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1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2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4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5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7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8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0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1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3" dur="indefinite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4" dur="indefinite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6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7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9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0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2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3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5" dur="indefinit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6" dur="indefinite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8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9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1" dur="indefinite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2" dur="indefinite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4" dur="indefinite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5" dur="indefinite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8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1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3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4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6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9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0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21" grpId="0"/>
      <p:bldP spid="21" grpId="1"/>
      <p:bldP spid="22" grpId="0" animBg="1"/>
      <p:bldP spid="22" grpId="1" animBg="1"/>
      <p:bldP spid="23" grpId="0"/>
      <p:bldP spid="23" grpId="1"/>
      <p:bldP spid="27" grpId="0" animBg="1"/>
      <p:bldP spid="27" grpId="1" animBg="1"/>
      <p:bldP spid="28" grpId="0"/>
      <p:bldP spid="28" grpId="1"/>
      <p:bldP spid="29" grpId="0" animBg="1"/>
      <p:bldP spid="29" grpId="1" animBg="1"/>
      <p:bldP spid="43" grpId="0" animBg="1"/>
      <p:bldP spid="43" grpId="1" animBg="1"/>
      <p:bldP spid="55" grpId="0"/>
      <p:bldP spid="56" grpId="0" animBg="1"/>
      <p:bldP spid="56" grpId="1" animBg="1"/>
      <p:bldP spid="77" grpId="0" animBg="1"/>
      <p:bldP spid="77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7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4400"/>
          </a:xfrm>
        </p:spPr>
        <p:txBody>
          <a:bodyPr anchor="ctr"/>
          <a:lstStyle/>
          <a:p>
            <a:r>
              <a:rPr lang="en-US" dirty="0"/>
              <a:t>Evaluation 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914400"/>
            <a:ext cx="8610599" cy="5643717"/>
          </a:xfrm>
        </p:spPr>
        <p:txBody>
          <a:bodyPr>
            <a:normAutofit/>
          </a:bodyPr>
          <a:lstStyle/>
          <a:p>
            <a:r>
              <a:rPr lang="en-US" dirty="0"/>
              <a:t>Simulator: </a:t>
            </a:r>
            <a:r>
              <a:rPr lang="en-US" dirty="0">
                <a:solidFill>
                  <a:srgbClr val="0070C0"/>
                </a:solidFill>
              </a:rPr>
              <a:t>gem5</a:t>
            </a:r>
          </a:p>
          <a:p>
            <a:r>
              <a:rPr lang="en-US" dirty="0"/>
              <a:t>System Configuration</a:t>
            </a:r>
          </a:p>
          <a:p>
            <a:pPr lvl="1"/>
            <a:r>
              <a:rPr lang="en-US" sz="2400" dirty="0"/>
              <a:t>CPU</a:t>
            </a:r>
          </a:p>
          <a:p>
            <a:pPr lvl="2"/>
            <a:r>
              <a:rPr lang="en-US" sz="2400" dirty="0">
                <a:solidFill>
                  <a:srgbClr val="0070C0"/>
                </a:solidFill>
              </a:rPr>
              <a:t>4 </a:t>
            </a:r>
            <a:r>
              <a:rPr lang="en-US" sz="2400" dirty="0" err="1">
                <a:solidFill>
                  <a:srgbClr val="0070C0"/>
                </a:solidFill>
              </a:rPr>
              <a:t>OoO</a:t>
            </a:r>
            <a:r>
              <a:rPr lang="en-US" sz="2400" dirty="0">
                <a:solidFill>
                  <a:srgbClr val="0070C0"/>
                </a:solidFill>
              </a:rPr>
              <a:t> cores</a:t>
            </a:r>
            <a:r>
              <a:rPr lang="en-US" sz="2400" dirty="0"/>
              <a:t>, 2GHz</a:t>
            </a:r>
          </a:p>
          <a:p>
            <a:pPr lvl="2"/>
            <a:r>
              <a:rPr lang="en-US" sz="2400" dirty="0"/>
              <a:t>Cache: 32KB L</a:t>
            </a:r>
            <a:r>
              <a:rPr lang="en-US" sz="2400" dirty="0">
                <a:latin typeface="+mn-lt"/>
              </a:rPr>
              <a:t>1</a:t>
            </a:r>
            <a:r>
              <a:rPr lang="en-US" sz="2400" dirty="0"/>
              <a:t>, </a:t>
            </a:r>
            <a:r>
              <a:rPr lang="en-US" sz="2400" dirty="0">
                <a:solidFill>
                  <a:prstClr val="black"/>
                </a:solidFill>
                <a:latin typeface="Calibri" panose="020F0502020204030204"/>
              </a:rPr>
              <a:t>1</a:t>
            </a:r>
            <a:r>
              <a:rPr lang="en-US" sz="2400" dirty="0"/>
              <a:t>MB L2</a:t>
            </a:r>
          </a:p>
          <a:p>
            <a:pPr lvl="1"/>
            <a:r>
              <a:rPr lang="en-US" sz="2400" dirty="0"/>
              <a:t>IMPICA</a:t>
            </a:r>
          </a:p>
          <a:p>
            <a:pPr lvl="2"/>
            <a:r>
              <a:rPr lang="en-US" sz="2400" dirty="0">
                <a:solidFill>
                  <a:srgbClr val="0070C0"/>
                </a:solidFill>
                <a:latin typeface="+mn-lt"/>
              </a:rPr>
              <a:t>1</a:t>
            </a:r>
            <a:r>
              <a:rPr lang="en-US" sz="2400" dirty="0">
                <a:solidFill>
                  <a:srgbClr val="0070C0"/>
                </a:solidFill>
              </a:rPr>
              <a:t> core</a:t>
            </a:r>
            <a:r>
              <a:rPr lang="en-US" sz="2400" dirty="0"/>
              <a:t>, 500MHz, 32KB Cache</a:t>
            </a:r>
          </a:p>
          <a:p>
            <a:pPr lvl="1"/>
            <a:r>
              <a:rPr lang="en-US" sz="2400" dirty="0"/>
              <a:t>Memory Bandwidth</a:t>
            </a:r>
          </a:p>
          <a:p>
            <a:pPr lvl="2"/>
            <a:r>
              <a:rPr lang="en-US" sz="2400" dirty="0">
                <a:latin typeface="+mn-lt"/>
              </a:rPr>
              <a:t>1</a:t>
            </a:r>
            <a:r>
              <a:rPr lang="en-US" sz="2400" dirty="0"/>
              <a:t>2.8 GB/s for CPU, 5</a:t>
            </a:r>
            <a:r>
              <a:rPr lang="en-US" sz="2400" dirty="0">
                <a:latin typeface="+mn-lt"/>
              </a:rPr>
              <a:t>1</a:t>
            </a:r>
            <a:r>
              <a:rPr lang="en-US" sz="2400" dirty="0"/>
              <a:t>.2 GB/s for IMPICA</a:t>
            </a:r>
          </a:p>
          <a:p>
            <a:r>
              <a:rPr lang="en-US" dirty="0"/>
              <a:t>Our simulator code is open source</a:t>
            </a:r>
          </a:p>
          <a:p>
            <a:pPr lvl="1"/>
            <a:r>
              <a:rPr lang="en-US" sz="2400" u="sng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https://github.com/CMU-SAFARI/IMPICA</a:t>
            </a:r>
            <a:r>
              <a:rPr lang="en-US" sz="2400" u="sng" dirty="0">
                <a:solidFill>
                  <a:srgbClr val="0432FF"/>
                </a:solidFill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101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16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759" y="119805"/>
            <a:ext cx="8594481" cy="723445"/>
          </a:xfrm>
        </p:spPr>
        <p:txBody>
          <a:bodyPr>
            <a:normAutofit/>
          </a:bodyPr>
          <a:lstStyle/>
          <a:p>
            <a:r>
              <a:rPr lang="en-US" dirty="0"/>
              <a:t>Result – </a:t>
            </a:r>
            <a:r>
              <a:rPr lang="en-US" dirty="0" err="1"/>
              <a:t>Microbenchmark</a:t>
            </a:r>
            <a:r>
              <a:rPr lang="en-US" dirty="0"/>
              <a:t> Performance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102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949569" y="1311683"/>
          <a:ext cx="7359162" cy="4358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75107" y="2098473"/>
            <a:ext cx="64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+mn-cs"/>
              </a:rPr>
              <a:t>1.9X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5889" y="2794831"/>
            <a:ext cx="64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+mn-cs"/>
              </a:rPr>
              <a:t>1.3X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60421" y="2924851"/>
            <a:ext cx="64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+mn-cs"/>
              </a:rPr>
              <a:t>1.2X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378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"/>
        </p:bldSub>
      </p:bldGraphic>
      <p:bldP spid="6" grpId="0"/>
      <p:bldP spid="7" grpId="0"/>
      <p:bldP spid="8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 – Database Performance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103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7617322"/>
              </p:ext>
            </p:extLst>
          </p:nvPr>
        </p:nvGraphicFramePr>
        <p:xfrm>
          <a:off x="790016" y="1098729"/>
          <a:ext cx="7530612" cy="2391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2422478" y="2192206"/>
            <a:ext cx="5813053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072675" y="1752198"/>
            <a:ext cx="625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+mn-cs"/>
              </a:rPr>
              <a:t>+2%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16245" y="1572091"/>
            <a:ext cx="625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+mn-cs"/>
              </a:rPr>
              <a:t>+5%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87718" y="1098726"/>
            <a:ext cx="7557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+mn-cs"/>
              </a:rPr>
              <a:t>+16%</a:t>
            </a:r>
          </a:p>
        </p:txBody>
      </p:sp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0066267"/>
              </p:ext>
            </p:extLst>
          </p:nvPr>
        </p:nvGraphicFramePr>
        <p:xfrm>
          <a:off x="715282" y="3622119"/>
          <a:ext cx="7675684" cy="2804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2407824" y="4006353"/>
            <a:ext cx="5813053" cy="0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8"/>
          <p:cNvSpPr txBox="1"/>
          <p:nvPr/>
        </p:nvSpPr>
        <p:spPr>
          <a:xfrm>
            <a:off x="5016255" y="3963599"/>
            <a:ext cx="5765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-4%</a:t>
            </a:r>
          </a:p>
        </p:txBody>
      </p:sp>
      <p:sp>
        <p:nvSpPr>
          <p:cNvPr id="15" name="TextBox 8"/>
          <p:cNvSpPr txBox="1"/>
          <p:nvPr/>
        </p:nvSpPr>
        <p:spPr>
          <a:xfrm>
            <a:off x="6799994" y="4500435"/>
            <a:ext cx="706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-13%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3097538" y="3634221"/>
            <a:ext cx="5765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657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P spid="9" grpId="0"/>
      <p:bldP spid="10" grpId="0"/>
      <p:bldP spid="11" grpId="0"/>
      <p:bldGraphic spid="12" grpId="0">
        <p:bldSub>
          <a:bldChart bld="series"/>
        </p:bldSub>
      </p:bldGraphic>
      <p:bldP spid="14" grpId="0"/>
      <p:bldP spid="15" grpId="0"/>
      <p:bldP spid="16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Energy Consumption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104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725365" y="1264799"/>
          <a:ext cx="7470348" cy="4413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682750" y="2693287"/>
            <a:ext cx="706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+mn-cs"/>
              </a:rPr>
              <a:t>-41%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19199" y="2293177"/>
            <a:ext cx="706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+mn-cs"/>
              </a:rPr>
              <a:t>-24%</a:t>
            </a:r>
          </a:p>
        </p:txBody>
      </p:sp>
      <p:sp>
        <p:nvSpPr>
          <p:cNvPr id="9" name="TextBox 7"/>
          <p:cNvSpPr txBox="1"/>
          <p:nvPr/>
        </p:nvSpPr>
        <p:spPr>
          <a:xfrm>
            <a:off x="7147029" y="1795799"/>
            <a:ext cx="5765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-6%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81639" y="1995853"/>
            <a:ext cx="7065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+mn-cs"/>
              </a:rPr>
              <a:t>-10%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872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"/>
        </p:bldSub>
      </p:bldGraphic>
      <p:bldP spid="7" grpId="0"/>
      <p:bldP spid="8" grpId="0"/>
      <p:bldP spid="9" grpId="0"/>
      <p:bldP spid="10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and Power Overhead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1681" y="4633318"/>
            <a:ext cx="7886700" cy="1586675"/>
          </a:xfrm>
        </p:spPr>
        <p:txBody>
          <a:bodyPr>
            <a:normAutofit/>
          </a:bodyPr>
          <a:lstStyle/>
          <a:p>
            <a:r>
              <a:rPr lang="en-US" sz="3200" dirty="0"/>
              <a:t>Power overhead: average power increases by 5.6%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105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245249"/>
              </p:ext>
            </p:extLst>
          </p:nvPr>
        </p:nvGraphicFramePr>
        <p:xfrm>
          <a:off x="404489" y="1214118"/>
          <a:ext cx="8369046" cy="32276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84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45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292">
                <a:tc>
                  <a:txBody>
                    <a:bodyPr/>
                    <a:lstStyle/>
                    <a:p>
                      <a:r>
                        <a:rPr lang="en-US" sz="3200" dirty="0"/>
                        <a:t>CPU (Cortex-A57)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5.85</a:t>
                      </a:r>
                      <a:r>
                        <a:rPr lang="en-US" sz="3200" baseline="0" dirty="0"/>
                        <a:t> mm</a:t>
                      </a:r>
                      <a:r>
                        <a:rPr lang="en-US" sz="3200" baseline="30000" dirty="0"/>
                        <a:t>2</a:t>
                      </a:r>
                      <a:r>
                        <a:rPr lang="en-US" sz="3200" baseline="0" dirty="0"/>
                        <a:t> per core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292">
                <a:tc>
                  <a:txBody>
                    <a:bodyPr/>
                    <a:lstStyle/>
                    <a:p>
                      <a:r>
                        <a:rPr lang="en-US" sz="3200" dirty="0"/>
                        <a:t>L2 Cache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/>
                        <a:t>5 </a:t>
                      </a:r>
                      <a:r>
                        <a:rPr lang="en-US" sz="3200" baseline="0" dirty="0"/>
                        <a:t>mm</a:t>
                      </a:r>
                      <a:r>
                        <a:rPr lang="en-US" sz="3200" baseline="30000" dirty="0"/>
                        <a:t>2</a:t>
                      </a:r>
                      <a:r>
                        <a:rPr lang="en-US" sz="3200" baseline="0" dirty="0"/>
                        <a:t> per MB</a:t>
                      </a:r>
                      <a:endParaRPr lang="en-US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292">
                <a:tc>
                  <a:txBody>
                    <a:bodyPr/>
                    <a:lstStyle/>
                    <a:p>
                      <a:r>
                        <a:rPr lang="en-US" sz="3200" dirty="0"/>
                        <a:t>Memory Controller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10 mm</a:t>
                      </a:r>
                      <a:r>
                        <a:rPr lang="en-US" sz="3200" baseline="30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292">
                <a:tc>
                  <a:txBody>
                    <a:bodyPr/>
                    <a:lstStyle/>
                    <a:p>
                      <a:r>
                        <a:rPr lang="en-US" sz="3200" dirty="0"/>
                        <a:t>IMPICA</a:t>
                      </a:r>
                      <a:r>
                        <a:rPr lang="en-US" sz="3200" baseline="0" dirty="0"/>
                        <a:t> (+32KB cache)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/>
                        <a:t>0.45</a:t>
                      </a:r>
                      <a:r>
                        <a:rPr lang="en-US" sz="3200" baseline="0" dirty="0"/>
                        <a:t> mm</a:t>
                      </a:r>
                      <a:r>
                        <a:rPr lang="en-US" sz="3200" baseline="30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251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Support Virtual Memory?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2405633"/>
          </a:xfrm>
        </p:spPr>
        <p:txBody>
          <a:bodyPr/>
          <a:lstStyle/>
          <a:p>
            <a:r>
              <a:rPr lang="en-US" sz="2000" dirty="0"/>
              <a:t>Kevin Hsieh, Samira Khan, </a:t>
            </a:r>
            <a:r>
              <a:rPr lang="en-US" sz="2000" dirty="0" err="1"/>
              <a:t>Nandita</a:t>
            </a:r>
            <a:r>
              <a:rPr lang="en-US" sz="2000" dirty="0"/>
              <a:t> </a:t>
            </a:r>
            <a:r>
              <a:rPr lang="en-US" sz="2000" dirty="0" err="1"/>
              <a:t>Vijaykumar</a:t>
            </a:r>
            <a:r>
              <a:rPr lang="en-US" sz="2000" dirty="0"/>
              <a:t>, Kevin K. Chang, Amirali Boroumand, </a:t>
            </a:r>
            <a:r>
              <a:rPr lang="en-US" sz="2000" dirty="0" err="1"/>
              <a:t>Saugata</a:t>
            </a:r>
            <a:r>
              <a:rPr lang="en-US" sz="2000" dirty="0"/>
              <a:t> </a:t>
            </a:r>
            <a:r>
              <a:rPr lang="en-US" sz="2000" dirty="0" err="1"/>
              <a:t>Ghose</a:t>
            </a:r>
            <a:r>
              <a:rPr lang="en-US" sz="2000" dirty="0"/>
              <a:t>, and Onur Mutlu,</a:t>
            </a:r>
            <a:br>
              <a:rPr lang="en-US" sz="2000" dirty="0"/>
            </a:br>
            <a:r>
              <a:rPr lang="en-US" sz="20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"Accelerating Pointer Chasing in 3D-Stacked Memory: Challenges, Mechanisms, Evaluation"</a:t>
            </a:r>
            <a:br>
              <a:rPr lang="en-US" sz="2000" dirty="0">
                <a:solidFill>
                  <a:srgbClr val="0432FF"/>
                </a:solidFill>
              </a:rPr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3"/>
              </a:rPr>
              <a:t>34th IEEE International Conference on Computer Design</a:t>
            </a:r>
            <a:r>
              <a:rPr lang="en-US" sz="2000" i="1" dirty="0"/>
              <a:t> (</a:t>
            </a:r>
            <a:r>
              <a:rPr lang="en-US" sz="2000" b="1" i="1" dirty="0"/>
              <a:t>ICCD</a:t>
            </a:r>
            <a:r>
              <a:rPr lang="en-US" sz="2000" i="1" dirty="0"/>
              <a:t>)</a:t>
            </a:r>
            <a:r>
              <a:rPr lang="en-US" sz="2000" dirty="0"/>
              <a:t>, Phoenix, AZ, USA, October 2016.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61048"/>
            <a:ext cx="9144000" cy="226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49494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F7209-9645-0B46-930C-11ED6A58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Rethinking Virtual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302F9-879E-9545-8810-B4A40431F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52536" y="980728"/>
            <a:ext cx="9396536" cy="5267672"/>
          </a:xfrm>
        </p:spPr>
        <p:txBody>
          <a:bodyPr/>
          <a:lstStyle/>
          <a:p>
            <a:r>
              <a:rPr lang="en-US" sz="1500" dirty="0"/>
              <a:t>Nastaran Hajinazar, </a:t>
            </a:r>
            <a:r>
              <a:rPr lang="en-US" sz="1500" dirty="0" err="1"/>
              <a:t>Pratyush</a:t>
            </a:r>
            <a:r>
              <a:rPr lang="en-US" sz="1500" dirty="0"/>
              <a:t> Patel, Minesh Patel, Konstantinos </a:t>
            </a:r>
            <a:r>
              <a:rPr lang="en-US" sz="1500" dirty="0" err="1"/>
              <a:t>Kanellopoulos</a:t>
            </a:r>
            <a:r>
              <a:rPr lang="en-US" sz="1500" dirty="0"/>
              <a:t>, Saugata Ghose, </a:t>
            </a:r>
            <a:r>
              <a:rPr lang="en-US" sz="1500" dirty="0" err="1"/>
              <a:t>Rachata</a:t>
            </a:r>
            <a:r>
              <a:rPr lang="en-US" sz="1500" dirty="0"/>
              <a:t> Ausavarungnirun, Geraldo Francisco de Oliveira Jr., Jonathan </a:t>
            </a:r>
            <a:r>
              <a:rPr lang="en-US" sz="1500" dirty="0" err="1"/>
              <a:t>Appavoo</a:t>
            </a:r>
            <a:r>
              <a:rPr lang="en-US" sz="1500" dirty="0"/>
              <a:t>, </a:t>
            </a:r>
            <a:r>
              <a:rPr lang="en-US" sz="1500" dirty="0" err="1"/>
              <a:t>Vivek</a:t>
            </a:r>
            <a:r>
              <a:rPr lang="en-US" sz="1500" dirty="0"/>
              <a:t> Seshadri, and Onur Mutlu,</a:t>
            </a:r>
            <a:br>
              <a:rPr lang="en-US" sz="1500" dirty="0"/>
            </a:br>
            <a:r>
              <a:rPr lang="en-US" sz="15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"The Virtual Block Interface: A Flexible Alternative to the Conventional Virtual Memory Framework"</a:t>
            </a:r>
            <a:br>
              <a:rPr lang="en-US" sz="1500" dirty="0">
                <a:solidFill>
                  <a:srgbClr val="0432FF"/>
                </a:solidFill>
              </a:rPr>
            </a:br>
            <a:r>
              <a:rPr lang="en-US" sz="1500" i="1" dirty="0"/>
              <a:t>Proceedings of the </a:t>
            </a:r>
            <a:r>
              <a:rPr lang="en-US" sz="1500" i="1" dirty="0">
                <a:hlinkClick r:id="rId3"/>
              </a:rPr>
              <a:t>47th International Symposium on Computer Architecture</a:t>
            </a:r>
            <a:r>
              <a:rPr lang="en-US" sz="1500" i="1" dirty="0"/>
              <a:t> (</a:t>
            </a:r>
            <a:r>
              <a:rPr lang="en-US" sz="1500" b="1" i="1" dirty="0"/>
              <a:t>ISCA</a:t>
            </a:r>
            <a:r>
              <a:rPr lang="en-US" sz="1500" i="1" dirty="0"/>
              <a:t>)</a:t>
            </a:r>
            <a:r>
              <a:rPr lang="en-US" sz="1500" dirty="0"/>
              <a:t>, Virtual, June 2020.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4"/>
              </a:rPr>
              <a:t>Slides (pptx)</a:t>
            </a:r>
            <a:r>
              <a:rPr lang="en-US" sz="1500" dirty="0"/>
              <a:t> </a:t>
            </a:r>
            <a:r>
              <a:rPr lang="en-US" sz="1500" dirty="0">
                <a:hlinkClick r:id="rId5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6"/>
              </a:rPr>
              <a:t>Lightning Talk Slides (pptx)</a:t>
            </a:r>
            <a:r>
              <a:rPr lang="en-US" sz="1500" dirty="0"/>
              <a:t> </a:t>
            </a:r>
            <a:r>
              <a:rPr lang="en-US" sz="1500" dirty="0">
                <a:hlinkClick r:id="rId7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8"/>
              </a:rPr>
              <a:t>ARM Research Summit Poster (pptx)</a:t>
            </a:r>
            <a:r>
              <a:rPr lang="en-US" sz="1500" dirty="0"/>
              <a:t> </a:t>
            </a:r>
            <a:r>
              <a:rPr lang="en-US" sz="1500" dirty="0">
                <a:hlinkClick r:id="rId9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10"/>
              </a:rPr>
              <a:t>Talk Video</a:t>
            </a:r>
            <a:r>
              <a:rPr lang="en-US" sz="1500" dirty="0"/>
              <a:t> (26 minutes)]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11"/>
              </a:rPr>
              <a:t>Lightning Talk Video</a:t>
            </a:r>
            <a:r>
              <a:rPr lang="en-US" sz="1500" dirty="0"/>
              <a:t> (3 minutes)]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12"/>
              </a:rPr>
              <a:t>Lecture Video</a:t>
            </a:r>
            <a:r>
              <a:rPr lang="en-US" sz="1500" dirty="0"/>
              <a:t> (43 minutes)]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D9E591-012B-1345-A778-27FE2B1F6C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5B63ED-C98F-6C4C-93A8-8B36C7C4568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813" y="4038898"/>
            <a:ext cx="9081132" cy="218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476715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tle 1">
            <a:extLst>
              <a:ext uri="{FF2B5EF4-FFF2-40B4-BE49-F238E27FC236}">
                <a16:creationId xmlns:a16="http://schemas.microsoft.com/office/drawing/2014/main" id="{24AB5F02-8BA5-E64E-9947-0E223721D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91" y="73723"/>
            <a:ext cx="8987622" cy="740193"/>
          </a:xfrm>
        </p:spPr>
        <p:txBody>
          <a:bodyPr/>
          <a:lstStyle/>
          <a:p>
            <a:r>
              <a:rPr lang="en-US" b="1" dirty="0"/>
              <a:t>VBI: Overview</a:t>
            </a:r>
          </a:p>
        </p:txBody>
      </p:sp>
      <p:sp>
        <p:nvSpPr>
          <p:cNvPr id="52" name="Slide Number Placeholder 2">
            <a:extLst>
              <a:ext uri="{FF2B5EF4-FFF2-40B4-BE49-F238E27FC236}">
                <a16:creationId xmlns:a16="http://schemas.microsoft.com/office/drawing/2014/main" id="{FAE71FC6-0B31-A24D-9150-621F11390F97}"/>
              </a:ext>
            </a:extLst>
          </p:cNvPr>
          <p:cNvSpPr txBox="1">
            <a:spLocks/>
          </p:cNvSpPr>
          <p:nvPr/>
        </p:nvSpPr>
        <p:spPr>
          <a:xfrm>
            <a:off x="5498152" y="6345828"/>
            <a:ext cx="34276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0CF43C-0A86-4E39-9C12-F39370374F43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108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9255A8E-5FD0-C64E-8211-E96A507D156F}"/>
              </a:ext>
            </a:extLst>
          </p:cNvPr>
          <p:cNvGrpSpPr/>
          <p:nvPr/>
        </p:nvGrpSpPr>
        <p:grpSpPr>
          <a:xfrm>
            <a:off x="856514" y="1573802"/>
            <a:ext cx="2743200" cy="3702286"/>
            <a:chOff x="5928163" y="1573802"/>
            <a:chExt cx="2743200" cy="3702286"/>
          </a:xfrm>
        </p:grpSpPr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CF415C0E-FCCB-B14A-A22C-959C73A8ABE0}"/>
                </a:ext>
              </a:extLst>
            </p:cNvPr>
            <p:cNvSpPr/>
            <p:nvPr/>
          </p:nvSpPr>
          <p:spPr>
            <a:xfrm flipH="1">
              <a:off x="5928163" y="2624328"/>
              <a:ext cx="2743200" cy="1097280"/>
            </a:xfrm>
            <a:prstGeom prst="roundRect">
              <a:avLst>
                <a:gd name="adj" fmla="val 1910"/>
              </a:avLst>
            </a:prstGeom>
            <a:solidFill>
              <a:schemeClr val="bg2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Virtual Address Space (VAS)</a:t>
              </a:r>
            </a:p>
          </p:txBody>
        </p:sp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DE157A70-9072-8749-9102-2FABE84306DB}"/>
                </a:ext>
              </a:extLst>
            </p:cNvPr>
            <p:cNvSpPr/>
            <p:nvPr/>
          </p:nvSpPr>
          <p:spPr>
            <a:xfrm flipH="1">
              <a:off x="5928163" y="2089022"/>
              <a:ext cx="2743200" cy="365760"/>
            </a:xfrm>
            <a:prstGeom prst="roundRect">
              <a:avLst>
                <a:gd name="adj" fmla="val 50000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0" tIns="0" rIns="365760" bIns="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169E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Rounded Rectangle 56">
              <a:extLst>
                <a:ext uri="{FF2B5EF4-FFF2-40B4-BE49-F238E27FC236}">
                  <a16:creationId xmlns:a16="http://schemas.microsoft.com/office/drawing/2014/main" id="{C400DC6A-181F-9143-B1F1-828011AA8E29}"/>
                </a:ext>
              </a:extLst>
            </p:cNvPr>
            <p:cNvSpPr/>
            <p:nvPr/>
          </p:nvSpPr>
          <p:spPr>
            <a:xfrm>
              <a:off x="6021006" y="1582318"/>
              <a:ext cx="365760" cy="365760"/>
            </a:xfrm>
            <a:prstGeom prst="roundRect">
              <a:avLst>
                <a:gd name="adj" fmla="val 3229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</a:t>
              </a:r>
              <a:r>
                <a:rPr kumimoji="0" lang="en-US" sz="16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687045E6-500C-CE46-B352-53A6793713E6}"/>
                </a:ext>
              </a:extLst>
            </p:cNvPr>
            <p:cNvSpPr txBox="1"/>
            <p:nvPr/>
          </p:nvSpPr>
          <p:spPr>
            <a:xfrm>
              <a:off x="5928163" y="3081528"/>
              <a:ext cx="54864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VAS 1</a:t>
              </a:r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4A632D6D-96C4-CF48-AE8F-C33EFDC9DB61}"/>
                </a:ext>
              </a:extLst>
            </p:cNvPr>
            <p:cNvCxnSpPr>
              <a:cxnSpLocks/>
              <a:stCxn id="57" idx="2"/>
              <a:endCxn id="73" idx="0"/>
            </p:cNvCxnSpPr>
            <p:nvPr/>
          </p:nvCxnSpPr>
          <p:spPr>
            <a:xfrm flipH="1">
              <a:off x="6202483" y="1948078"/>
              <a:ext cx="1403" cy="76347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ounded Rectangle 60">
              <a:extLst>
                <a:ext uri="{FF2B5EF4-FFF2-40B4-BE49-F238E27FC236}">
                  <a16:creationId xmlns:a16="http://schemas.microsoft.com/office/drawing/2014/main" id="{86A15B63-4192-CF40-B08F-EDED025B0306}"/>
                </a:ext>
              </a:extLst>
            </p:cNvPr>
            <p:cNvSpPr/>
            <p:nvPr/>
          </p:nvSpPr>
          <p:spPr>
            <a:xfrm>
              <a:off x="6646941" y="1573802"/>
              <a:ext cx="365760" cy="365760"/>
            </a:xfrm>
            <a:prstGeom prst="roundRect">
              <a:avLst>
                <a:gd name="adj" fmla="val 32292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</a:t>
              </a:r>
              <a:r>
                <a:rPr kumimoji="0" lang="en-US" sz="16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3A5F7EC9-29C8-A44C-AFCA-B6605A854EDE}"/>
                </a:ext>
              </a:extLst>
            </p:cNvPr>
            <p:cNvSpPr/>
            <p:nvPr/>
          </p:nvSpPr>
          <p:spPr>
            <a:xfrm>
              <a:off x="8122723" y="1618488"/>
              <a:ext cx="365760" cy="365760"/>
            </a:xfrm>
            <a:prstGeom prst="roundRect">
              <a:avLst>
                <a:gd name="adj" fmla="val 32292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</a:t>
              </a:r>
              <a:r>
                <a:rPr kumimoji="0" lang="en-US" sz="1600" b="0" i="1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</a:t>
              </a:r>
              <a:endPara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1C78BD72-F06B-C641-B7BB-1C94EFF45C06}"/>
                </a:ext>
              </a:extLst>
            </p:cNvPr>
            <p:cNvCxnSpPr>
              <a:stCxn id="62" idx="2"/>
            </p:cNvCxnSpPr>
            <p:nvPr/>
          </p:nvCxnSpPr>
          <p:spPr>
            <a:xfrm>
              <a:off x="8305603" y="1984248"/>
              <a:ext cx="0" cy="73152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Rounded Rectangle 63">
              <a:extLst>
                <a:ext uri="{FF2B5EF4-FFF2-40B4-BE49-F238E27FC236}">
                  <a16:creationId xmlns:a16="http://schemas.microsoft.com/office/drawing/2014/main" id="{8D2C1ACB-944E-2D45-B0D3-F125C50EF525}"/>
                </a:ext>
              </a:extLst>
            </p:cNvPr>
            <p:cNvSpPr/>
            <p:nvPr/>
          </p:nvSpPr>
          <p:spPr>
            <a:xfrm>
              <a:off x="6019603" y="3904488"/>
              <a:ext cx="2560320" cy="822960"/>
            </a:xfrm>
            <a:prstGeom prst="roundRect">
              <a:avLst>
                <a:gd name="adj" fmla="val 6656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Page Tables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managed by the OS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ounded Rectangle 65">
              <a:extLst>
                <a:ext uri="{FF2B5EF4-FFF2-40B4-BE49-F238E27FC236}">
                  <a16:creationId xmlns:a16="http://schemas.microsoft.com/office/drawing/2014/main" id="{4E05F600-E4C0-844C-B8C0-B6D9AAA3A029}"/>
                </a:ext>
              </a:extLst>
            </p:cNvPr>
            <p:cNvSpPr/>
            <p:nvPr/>
          </p:nvSpPr>
          <p:spPr>
            <a:xfrm>
              <a:off x="6019603" y="4910328"/>
              <a:ext cx="2560320" cy="365760"/>
            </a:xfrm>
            <a:prstGeom prst="roundRect">
              <a:avLst>
                <a:gd name="adj" fmla="val 14063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Physical Memory</a:t>
              </a:r>
              <a:endPara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Rounded Rectangle 66">
              <a:extLst>
                <a:ext uri="{FF2B5EF4-FFF2-40B4-BE49-F238E27FC236}">
                  <a16:creationId xmlns:a16="http://schemas.microsoft.com/office/drawing/2014/main" id="{4BE25BCF-CC2C-9242-863A-2A8F1463FDED}"/>
                </a:ext>
              </a:extLst>
            </p:cNvPr>
            <p:cNvSpPr/>
            <p:nvPr/>
          </p:nvSpPr>
          <p:spPr>
            <a:xfrm>
              <a:off x="6659683" y="2715768"/>
              <a:ext cx="365760" cy="365760"/>
            </a:xfrm>
            <a:prstGeom prst="roundRect">
              <a:avLst>
                <a:gd name="adj" fmla="val 14063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E03F24A-6770-1D44-84B7-5297893102EA}"/>
                </a:ext>
              </a:extLst>
            </p:cNvPr>
            <p:cNvSpPr txBox="1"/>
            <p:nvPr/>
          </p:nvSpPr>
          <p:spPr>
            <a:xfrm>
              <a:off x="6568243" y="3081528"/>
              <a:ext cx="54864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VAS 2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4F1C863-E0ED-EC46-9965-256FBBCAD8A5}"/>
                </a:ext>
              </a:extLst>
            </p:cNvPr>
            <p:cNvSpPr txBox="1"/>
            <p:nvPr/>
          </p:nvSpPr>
          <p:spPr>
            <a:xfrm>
              <a:off x="8031283" y="3081528"/>
              <a:ext cx="54864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VAS n</a:t>
              </a:r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9941D4B4-8EF3-9D41-B30E-E200DCA41DBF}"/>
                </a:ext>
              </a:extLst>
            </p:cNvPr>
            <p:cNvCxnSpPr>
              <a:cxnSpLocks/>
              <a:stCxn id="61" idx="2"/>
              <a:endCxn id="67" idx="0"/>
            </p:cNvCxnSpPr>
            <p:nvPr/>
          </p:nvCxnSpPr>
          <p:spPr>
            <a:xfrm>
              <a:off x="6829821" y="1939562"/>
              <a:ext cx="12742" cy="77620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2419C0F4-9B9F-4C43-B472-8BB58CBA0D6A}"/>
                </a:ext>
              </a:extLst>
            </p:cNvPr>
            <p:cNvSpPr txBox="1"/>
            <p:nvPr/>
          </p:nvSpPr>
          <p:spPr>
            <a:xfrm>
              <a:off x="7116883" y="1618488"/>
              <a:ext cx="1005840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   .    .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FD96FB2E-72EA-4748-9E25-F5E7CF90D48C}"/>
                </a:ext>
              </a:extLst>
            </p:cNvPr>
            <p:cNvSpPr txBox="1"/>
            <p:nvPr/>
          </p:nvSpPr>
          <p:spPr>
            <a:xfrm>
              <a:off x="7266084" y="1581912"/>
              <a:ext cx="70743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Processes</a:t>
              </a:r>
            </a:p>
          </p:txBody>
        </p:sp>
        <p:sp>
          <p:nvSpPr>
            <p:cNvPr id="73" name="Rounded Rectangle 72">
              <a:extLst>
                <a:ext uri="{FF2B5EF4-FFF2-40B4-BE49-F238E27FC236}">
                  <a16:creationId xmlns:a16="http://schemas.microsoft.com/office/drawing/2014/main" id="{7EA0A3F1-7EBA-5C4A-A922-716CB4A599EF}"/>
                </a:ext>
              </a:extLst>
            </p:cNvPr>
            <p:cNvSpPr/>
            <p:nvPr/>
          </p:nvSpPr>
          <p:spPr>
            <a:xfrm>
              <a:off x="6019603" y="2711548"/>
              <a:ext cx="365760" cy="365760"/>
            </a:xfrm>
            <a:prstGeom prst="roundRect">
              <a:avLst>
                <a:gd name="adj" fmla="val 14063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Rounded Rectangle 73">
              <a:extLst>
                <a:ext uri="{FF2B5EF4-FFF2-40B4-BE49-F238E27FC236}">
                  <a16:creationId xmlns:a16="http://schemas.microsoft.com/office/drawing/2014/main" id="{BE5C183B-050D-744E-89D0-760941F20F2D}"/>
                </a:ext>
              </a:extLst>
            </p:cNvPr>
            <p:cNvSpPr/>
            <p:nvPr/>
          </p:nvSpPr>
          <p:spPr>
            <a:xfrm>
              <a:off x="8110803" y="2711548"/>
              <a:ext cx="365760" cy="365760"/>
            </a:xfrm>
            <a:prstGeom prst="roundRect">
              <a:avLst>
                <a:gd name="adj" fmla="val 14063"/>
              </a:avLst>
            </a:prstGeom>
            <a:solidFill>
              <a:schemeClr val="bg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CBB3F54-C766-1244-A9B4-DF02F1A00761}"/>
              </a:ext>
            </a:extLst>
          </p:cNvPr>
          <p:cNvCxnSpPr/>
          <p:nvPr/>
        </p:nvCxnSpPr>
        <p:spPr>
          <a:xfrm>
            <a:off x="4798402" y="1581912"/>
            <a:ext cx="0" cy="3912598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0D8AE1AF-E1F4-D041-AEF7-BA63C0918E27}"/>
              </a:ext>
            </a:extLst>
          </p:cNvPr>
          <p:cNvSpPr txBox="1"/>
          <p:nvPr/>
        </p:nvSpPr>
        <p:spPr>
          <a:xfrm>
            <a:off x="6952483" y="5676208"/>
            <a:ext cx="511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VBI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7768A87-B462-2C4E-B527-C58050C53ABC}"/>
              </a:ext>
            </a:extLst>
          </p:cNvPr>
          <p:cNvSpPr txBox="1"/>
          <p:nvPr/>
        </p:nvSpPr>
        <p:spPr>
          <a:xfrm>
            <a:off x="752197" y="5676208"/>
            <a:ext cx="3020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Conventional Virtual Memory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7094302-9A52-A64E-874F-6478E87D1B06}"/>
              </a:ext>
            </a:extLst>
          </p:cNvPr>
          <p:cNvGrpSpPr/>
          <p:nvPr/>
        </p:nvGrpSpPr>
        <p:grpSpPr>
          <a:xfrm>
            <a:off x="5928163" y="1581912"/>
            <a:ext cx="2743200" cy="3694176"/>
            <a:chOff x="4728755" y="1509127"/>
            <a:chExt cx="2743200" cy="3694176"/>
          </a:xfrm>
        </p:grpSpPr>
        <p:sp>
          <p:nvSpPr>
            <p:cNvPr id="77" name="Rounded Rectangle 76">
              <a:extLst>
                <a:ext uri="{FF2B5EF4-FFF2-40B4-BE49-F238E27FC236}">
                  <a16:creationId xmlns:a16="http://schemas.microsoft.com/office/drawing/2014/main" id="{657EFE75-15A1-F94C-A228-4EB661CA9210}"/>
                </a:ext>
              </a:extLst>
            </p:cNvPr>
            <p:cNvSpPr/>
            <p:nvPr/>
          </p:nvSpPr>
          <p:spPr>
            <a:xfrm flipH="1">
              <a:off x="4728755" y="2551543"/>
              <a:ext cx="2743200" cy="1097280"/>
            </a:xfrm>
            <a:prstGeom prst="roundRect">
              <a:avLst>
                <a:gd name="adj" fmla="val 1910"/>
              </a:avLst>
            </a:prstGeom>
            <a:solidFill>
              <a:srgbClr val="F4E0DD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0" rIns="0" bIns="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B6321D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VBI Address Space</a:t>
              </a:r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88F84D06-01B8-C440-842E-EF2C5778DB84}"/>
                </a:ext>
              </a:extLst>
            </p:cNvPr>
            <p:cNvSpPr/>
            <p:nvPr/>
          </p:nvSpPr>
          <p:spPr>
            <a:xfrm flipH="1">
              <a:off x="4728755" y="2016237"/>
              <a:ext cx="2743200" cy="3657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240" tIns="0" rIns="365760" bIns="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4169E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475FFEE0-4F2E-7A4B-BF02-36D8022CFE49}"/>
                </a:ext>
              </a:extLst>
            </p:cNvPr>
            <p:cNvSpPr/>
            <p:nvPr/>
          </p:nvSpPr>
          <p:spPr>
            <a:xfrm>
              <a:off x="4911635" y="1545703"/>
              <a:ext cx="365760" cy="365760"/>
            </a:xfrm>
            <a:prstGeom prst="roundRect">
              <a:avLst>
                <a:gd name="adj" fmla="val 32292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</a:t>
              </a:r>
              <a:r>
                <a:rPr kumimoji="0" lang="en-US" sz="16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4C799B66-C5F6-2041-A005-70E19C34B81F}"/>
                </a:ext>
              </a:extLst>
            </p:cNvPr>
            <p:cNvGrpSpPr/>
            <p:nvPr/>
          </p:nvGrpSpPr>
          <p:grpSpPr>
            <a:xfrm>
              <a:off x="4728755" y="2642983"/>
              <a:ext cx="548640" cy="611981"/>
              <a:chOff x="1988245" y="1344231"/>
              <a:chExt cx="548640" cy="611981"/>
            </a:xfrm>
          </p:grpSpPr>
          <p:sp>
            <p:nvSpPr>
              <p:cNvPr id="102" name="Rounded Rectangle 101">
                <a:extLst>
                  <a:ext uri="{FF2B5EF4-FFF2-40B4-BE49-F238E27FC236}">
                    <a16:creationId xmlns:a16="http://schemas.microsoft.com/office/drawing/2014/main" id="{C81BCD4D-993E-0045-BDA7-520CED06CEB9}"/>
                  </a:ext>
                </a:extLst>
              </p:cNvPr>
              <p:cNvSpPr/>
              <p:nvPr/>
            </p:nvSpPr>
            <p:spPr>
              <a:xfrm>
                <a:off x="2171125" y="1344231"/>
                <a:ext cx="182880" cy="365760"/>
              </a:xfrm>
              <a:prstGeom prst="roundRect">
                <a:avLst>
                  <a:gd name="adj" fmla="val 14063"/>
                </a:avLst>
              </a:prstGeom>
              <a:solidFill>
                <a:srgbClr val="EDBAAB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72C7F423-B3AE-B24E-85EF-8521A04DA1C7}"/>
                  </a:ext>
                </a:extLst>
              </p:cNvPr>
              <p:cNvSpPr txBox="1"/>
              <p:nvPr/>
            </p:nvSpPr>
            <p:spPr>
              <a:xfrm>
                <a:off x="1988245" y="1709991"/>
                <a:ext cx="54864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VB 1</a:t>
                </a:r>
              </a:p>
            </p:txBody>
          </p:sp>
        </p:grp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9EA8AE1A-4B1F-C84B-9007-213FEFFD8882}"/>
                </a:ext>
              </a:extLst>
            </p:cNvPr>
            <p:cNvCxnSpPr>
              <a:stCxn id="79" idx="2"/>
              <a:endCxn id="102" idx="0"/>
            </p:cNvCxnSpPr>
            <p:nvPr/>
          </p:nvCxnSpPr>
          <p:spPr>
            <a:xfrm flipH="1">
              <a:off x="5003075" y="1911463"/>
              <a:ext cx="91440" cy="731520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4B2B3D47-3E58-3740-AE53-AC8528727E2B}"/>
                </a:ext>
              </a:extLst>
            </p:cNvPr>
            <p:cNvSpPr/>
            <p:nvPr/>
          </p:nvSpPr>
          <p:spPr>
            <a:xfrm>
              <a:off x="5551715" y="1545703"/>
              <a:ext cx="365760" cy="365760"/>
            </a:xfrm>
            <a:prstGeom prst="roundRect">
              <a:avLst>
                <a:gd name="adj" fmla="val 32292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</a:t>
              </a:r>
              <a:r>
                <a:rPr kumimoji="0" lang="en-US" sz="1600" b="0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2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85DD7C36-46B7-6044-AFA7-B08C33B71BEB}"/>
                </a:ext>
              </a:extLst>
            </p:cNvPr>
            <p:cNvCxnSpPr>
              <a:stCxn id="82" idx="2"/>
              <a:endCxn id="99" idx="0"/>
            </p:cNvCxnSpPr>
            <p:nvPr/>
          </p:nvCxnSpPr>
          <p:spPr>
            <a:xfrm flipH="1">
              <a:off x="5643155" y="1911463"/>
              <a:ext cx="91440" cy="731520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Rounded Rectangle 83">
              <a:extLst>
                <a:ext uri="{FF2B5EF4-FFF2-40B4-BE49-F238E27FC236}">
                  <a16:creationId xmlns:a16="http://schemas.microsoft.com/office/drawing/2014/main" id="{30AF262F-9B35-664F-A312-5CAD78C3261C}"/>
                </a:ext>
              </a:extLst>
            </p:cNvPr>
            <p:cNvSpPr/>
            <p:nvPr/>
          </p:nvSpPr>
          <p:spPr>
            <a:xfrm>
              <a:off x="6923315" y="1545703"/>
              <a:ext cx="365760" cy="365760"/>
            </a:xfrm>
            <a:prstGeom prst="roundRect">
              <a:avLst>
                <a:gd name="adj" fmla="val 32292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</a:t>
              </a:r>
              <a:r>
                <a:rPr kumimoji="0" lang="en-US" sz="1600" b="0" i="1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</a:t>
              </a:r>
              <a:endPara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8EA9D0BD-EEB0-724A-88C0-0A4688FFB800}"/>
                </a:ext>
              </a:extLst>
            </p:cNvPr>
            <p:cNvCxnSpPr>
              <a:stCxn id="84" idx="2"/>
            </p:cNvCxnSpPr>
            <p:nvPr/>
          </p:nvCxnSpPr>
          <p:spPr>
            <a:xfrm>
              <a:off x="7106195" y="1911463"/>
              <a:ext cx="0" cy="731520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ounded Rectangle 85">
              <a:extLst>
                <a:ext uri="{FF2B5EF4-FFF2-40B4-BE49-F238E27FC236}">
                  <a16:creationId xmlns:a16="http://schemas.microsoft.com/office/drawing/2014/main" id="{7FB0803B-214C-D141-8CE3-18F7EC883F87}"/>
                </a:ext>
              </a:extLst>
            </p:cNvPr>
            <p:cNvSpPr/>
            <p:nvPr/>
          </p:nvSpPr>
          <p:spPr>
            <a:xfrm>
              <a:off x="4820195" y="3831703"/>
              <a:ext cx="2560320" cy="822960"/>
            </a:xfrm>
            <a:prstGeom prst="roundRect">
              <a:avLst>
                <a:gd name="adj" fmla="val 6656"/>
              </a:avLst>
            </a:prstGeom>
            <a:solidFill>
              <a:srgbClr val="D8CFF3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-2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Memory Translation Layer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 the memory controller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Rounded Rectangle 86">
              <a:extLst>
                <a:ext uri="{FF2B5EF4-FFF2-40B4-BE49-F238E27FC236}">
                  <a16:creationId xmlns:a16="http://schemas.microsoft.com/office/drawing/2014/main" id="{9154E5A3-E664-4141-B1EE-AA19BDF1CFF3}"/>
                </a:ext>
              </a:extLst>
            </p:cNvPr>
            <p:cNvSpPr/>
            <p:nvPr/>
          </p:nvSpPr>
          <p:spPr>
            <a:xfrm>
              <a:off x="4820195" y="4837543"/>
              <a:ext cx="2560320" cy="365760"/>
            </a:xfrm>
            <a:prstGeom prst="roundRect">
              <a:avLst>
                <a:gd name="adj" fmla="val 14063"/>
              </a:avLst>
            </a:prstGeom>
            <a:solidFill>
              <a:srgbClr val="E1F7E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Physical Memory</a:t>
              </a:r>
              <a:endPara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E60DB81F-60C4-1349-8D6A-4CB68F5224F3}"/>
                </a:ext>
              </a:extLst>
            </p:cNvPr>
            <p:cNvGrpSpPr/>
            <p:nvPr/>
          </p:nvGrpSpPr>
          <p:grpSpPr>
            <a:xfrm>
              <a:off x="5368835" y="2642983"/>
              <a:ext cx="548640" cy="611981"/>
              <a:chOff x="2079685" y="1344231"/>
              <a:chExt cx="548640" cy="611981"/>
            </a:xfrm>
          </p:grpSpPr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82183731-2D2E-8F42-A68A-658660EFDC95}"/>
                  </a:ext>
                </a:extLst>
              </p:cNvPr>
              <p:cNvSpPr/>
              <p:nvPr/>
            </p:nvSpPr>
            <p:spPr>
              <a:xfrm>
                <a:off x="2171125" y="1344231"/>
                <a:ext cx="365760" cy="365760"/>
              </a:xfrm>
              <a:prstGeom prst="roundRect">
                <a:avLst>
                  <a:gd name="adj" fmla="val 14063"/>
                </a:avLst>
              </a:prstGeom>
              <a:solidFill>
                <a:srgbClr val="EDBAAB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48E897EC-BF5D-A942-9D7C-E7256E1EC742}"/>
                  </a:ext>
                </a:extLst>
              </p:cNvPr>
              <p:cNvSpPr txBox="1"/>
              <p:nvPr/>
            </p:nvSpPr>
            <p:spPr>
              <a:xfrm>
                <a:off x="2079685" y="1709991"/>
                <a:ext cx="54864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VB 2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C1B26000-DA78-1840-9D57-599024DD5B8D}"/>
                </a:ext>
              </a:extLst>
            </p:cNvPr>
            <p:cNvGrpSpPr/>
            <p:nvPr/>
          </p:nvGrpSpPr>
          <p:grpSpPr>
            <a:xfrm>
              <a:off x="5917475" y="2642983"/>
              <a:ext cx="548640" cy="611981"/>
              <a:chOff x="1988245" y="1344231"/>
              <a:chExt cx="548640" cy="611981"/>
            </a:xfrm>
          </p:grpSpPr>
          <p:sp>
            <p:nvSpPr>
              <p:cNvPr id="97" name="Rounded Rectangle 96">
                <a:extLst>
                  <a:ext uri="{FF2B5EF4-FFF2-40B4-BE49-F238E27FC236}">
                    <a16:creationId xmlns:a16="http://schemas.microsoft.com/office/drawing/2014/main" id="{9E203DB1-4F22-9042-8838-B8CAAB825C43}"/>
                  </a:ext>
                </a:extLst>
              </p:cNvPr>
              <p:cNvSpPr/>
              <p:nvPr/>
            </p:nvSpPr>
            <p:spPr>
              <a:xfrm>
                <a:off x="2079685" y="1344231"/>
                <a:ext cx="365760" cy="365760"/>
              </a:xfrm>
              <a:prstGeom prst="roundRect">
                <a:avLst>
                  <a:gd name="adj" fmla="val 14063"/>
                </a:avLst>
              </a:prstGeom>
              <a:solidFill>
                <a:srgbClr val="EDBAAB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C0182A2D-1E1C-DC43-B422-86F9D98CA114}"/>
                  </a:ext>
                </a:extLst>
              </p:cNvPr>
              <p:cNvSpPr txBox="1"/>
              <p:nvPr/>
            </p:nvSpPr>
            <p:spPr>
              <a:xfrm>
                <a:off x="1988245" y="1709991"/>
                <a:ext cx="54864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VB 3</a:t>
                </a:r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672A5A40-7C22-5542-B65B-FF771A256395}"/>
                </a:ext>
              </a:extLst>
            </p:cNvPr>
            <p:cNvGrpSpPr/>
            <p:nvPr/>
          </p:nvGrpSpPr>
          <p:grpSpPr>
            <a:xfrm>
              <a:off x="6831875" y="2642983"/>
              <a:ext cx="548640" cy="611981"/>
              <a:chOff x="1988245" y="1344231"/>
              <a:chExt cx="548640" cy="611981"/>
            </a:xfrm>
          </p:grpSpPr>
          <p:sp>
            <p:nvSpPr>
              <p:cNvPr id="95" name="Rounded Rectangle 94">
                <a:extLst>
                  <a:ext uri="{FF2B5EF4-FFF2-40B4-BE49-F238E27FC236}">
                    <a16:creationId xmlns:a16="http://schemas.microsoft.com/office/drawing/2014/main" id="{133BE267-3B31-7C42-B4EE-E8753F608FBA}"/>
                  </a:ext>
                </a:extLst>
              </p:cNvPr>
              <p:cNvSpPr/>
              <p:nvPr/>
            </p:nvSpPr>
            <p:spPr>
              <a:xfrm>
                <a:off x="1988245" y="1344231"/>
                <a:ext cx="548640" cy="365760"/>
              </a:xfrm>
              <a:prstGeom prst="roundRect">
                <a:avLst>
                  <a:gd name="adj" fmla="val 14063"/>
                </a:avLst>
              </a:prstGeom>
              <a:solidFill>
                <a:srgbClr val="EDBAAB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004DCC09-5F70-C243-89BD-BB53941BFAED}"/>
                  </a:ext>
                </a:extLst>
              </p:cNvPr>
              <p:cNvSpPr txBox="1"/>
              <p:nvPr/>
            </p:nvSpPr>
            <p:spPr>
              <a:xfrm>
                <a:off x="1988245" y="1709991"/>
                <a:ext cx="54864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VB 4</a:t>
                </a:r>
              </a:p>
            </p:txBody>
          </p:sp>
        </p:grpSp>
        <p:cxnSp>
          <p:nvCxnSpPr>
            <p:cNvPr id="91" name="Straight Arrow Connector 90">
              <a:extLst>
                <a:ext uri="{FF2B5EF4-FFF2-40B4-BE49-F238E27FC236}">
                  <a16:creationId xmlns:a16="http://schemas.microsoft.com/office/drawing/2014/main" id="{19B7357C-0890-3B4B-946E-467F12DB4F80}"/>
                </a:ext>
              </a:extLst>
            </p:cNvPr>
            <p:cNvCxnSpPr>
              <a:stCxn id="79" idx="2"/>
              <a:endCxn id="99" idx="0"/>
            </p:cNvCxnSpPr>
            <p:nvPr/>
          </p:nvCxnSpPr>
          <p:spPr>
            <a:xfrm>
              <a:off x="5094515" y="1911463"/>
              <a:ext cx="548640" cy="731520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485C645B-BB26-7247-B1AC-CDF472C497D1}"/>
                </a:ext>
              </a:extLst>
            </p:cNvPr>
            <p:cNvCxnSpPr>
              <a:stCxn id="82" idx="2"/>
              <a:endCxn id="97" idx="0"/>
            </p:cNvCxnSpPr>
            <p:nvPr/>
          </p:nvCxnSpPr>
          <p:spPr>
            <a:xfrm>
              <a:off x="5734595" y="1911463"/>
              <a:ext cx="457200" cy="731520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39F78176-F012-574A-B687-44045B58624F}"/>
                </a:ext>
              </a:extLst>
            </p:cNvPr>
            <p:cNvSpPr txBox="1"/>
            <p:nvPr/>
          </p:nvSpPr>
          <p:spPr>
            <a:xfrm>
              <a:off x="5917475" y="1545703"/>
              <a:ext cx="1005840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.    .    .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CF81DC5-0D7E-3D4C-86B3-8F9A25E44A92}"/>
                </a:ext>
              </a:extLst>
            </p:cNvPr>
            <p:cNvSpPr txBox="1"/>
            <p:nvPr/>
          </p:nvSpPr>
          <p:spPr>
            <a:xfrm>
              <a:off x="6066676" y="1509127"/>
              <a:ext cx="70743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Processes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2643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22150-BF3E-274E-BAF0-6B83A58DA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on Virtual Block Interface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6D6325-846C-3C4B-940B-C3252D98BE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3CF7BE5-8694-4847-AD44-329B213B98C3}" type="slidenum">
              <a:rPr lang="en-US" altLang="en-US" smtClean="0"/>
              <a:pPr/>
              <a:t>109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98CD7-9EAA-A24F-9BC5-51B71C2AFEC8}"/>
              </a:ext>
            </a:extLst>
          </p:cNvPr>
          <p:cNvSpPr txBox="1"/>
          <p:nvPr/>
        </p:nvSpPr>
        <p:spPr>
          <a:xfrm>
            <a:off x="1303574" y="6473688"/>
            <a:ext cx="72010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https://www.youtube.com/watch?v=2RhGMpY18zw&amp;list=PL5PHm2jkkXmi5CxxI7b3JCL1TWybTDtKq&amp;index=22</a:t>
            </a:r>
            <a:r>
              <a:rPr lang="en-US" sz="1100" dirty="0">
                <a:solidFill>
                  <a:srgbClr val="0432FF"/>
                </a:solidFill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5ADB2C-D2B2-824A-A834-98E3D3D86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97" y="964319"/>
            <a:ext cx="7601005" cy="535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8151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Function-in-Memory DRAM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60E39F-21C1-5448-816C-90F49DCB3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4" y="1037868"/>
            <a:ext cx="9144000" cy="39590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E8C0CB-6C34-F34A-9020-7FC8E1A93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771635"/>
            <a:ext cx="2438400" cy="168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287703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826" y="1126435"/>
            <a:ext cx="8222974" cy="2252869"/>
          </a:xfrm>
        </p:spPr>
        <p:txBody>
          <a:bodyPr anchor="ctr"/>
          <a:lstStyle/>
          <a:p>
            <a:pPr algn="ctr"/>
            <a:r>
              <a:rPr lang="en-US" dirty="0"/>
              <a:t>Security Considerations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98039851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ounded Rectangle 102"/>
          <p:cNvSpPr/>
          <p:nvPr/>
        </p:nvSpPr>
        <p:spPr>
          <a:xfrm>
            <a:off x="971770" y="3643867"/>
            <a:ext cx="383855" cy="226540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Row Decoder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DRAM Latency PUF Key Idea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91" y="774280"/>
            <a:ext cx="8987622" cy="2172635"/>
          </a:xfrm>
        </p:spPr>
        <p:txBody>
          <a:bodyPr/>
          <a:lstStyle/>
          <a:p>
            <a:r>
              <a:rPr lang="en-US" sz="2800" dirty="0"/>
              <a:t>A cell’s latency failure probability is inherently related to </a:t>
            </a:r>
            <a:r>
              <a:rPr lang="en-US" sz="2800" b="1" dirty="0">
                <a:solidFill>
                  <a:schemeClr val="accent5"/>
                </a:solidFill>
              </a:rPr>
              <a:t>random process variation</a:t>
            </a:r>
            <a:r>
              <a:rPr lang="en-US" sz="2800" dirty="0"/>
              <a:t> from manufacturing</a:t>
            </a:r>
          </a:p>
          <a:p>
            <a:r>
              <a:rPr lang="en-US" sz="2800" dirty="0"/>
              <a:t>We can provide </a:t>
            </a:r>
            <a:r>
              <a:rPr lang="en-US" sz="2800" b="1" dirty="0">
                <a:solidFill>
                  <a:schemeClr val="accent5"/>
                </a:solidFill>
              </a:rPr>
              <a:t>repeatable and unique device signatures</a:t>
            </a:r>
            <a:r>
              <a:rPr lang="en-US" sz="2800" dirty="0"/>
              <a:t> using latency error patterns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1353840" y="3366301"/>
            <a:ext cx="6756400" cy="2832850"/>
            <a:chOff x="1094298" y="3173501"/>
            <a:chExt cx="7281509" cy="3227302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1107985" y="4740572"/>
              <a:ext cx="7267822" cy="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1096222" y="5677428"/>
              <a:ext cx="7276813" cy="619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94298" y="3778425"/>
              <a:ext cx="7278737" cy="468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V="1">
              <a:off x="2662517" y="317351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3603811" y="317351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4616822" y="317351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5629834" y="317351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6624916" y="317350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V="1">
              <a:off x="7584139" y="317350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1703294" y="317351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5120500" y="3301777"/>
              <a:ext cx="948900" cy="950261"/>
            </a:xfrm>
            <a:prstGeom prst="ellipse">
              <a:avLst/>
            </a:prstGeom>
            <a:solidFill>
              <a:srgbClr val="70AD47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133523" y="5202299"/>
              <a:ext cx="948900" cy="950261"/>
            </a:xfrm>
            <a:prstGeom prst="ellipse">
              <a:avLst/>
            </a:prstGeom>
            <a:solidFill>
              <a:srgbClr val="70AD47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7109328" y="4252038"/>
              <a:ext cx="948900" cy="950261"/>
            </a:xfrm>
            <a:prstGeom prst="ellipse">
              <a:avLst/>
            </a:prstGeom>
            <a:solidFill>
              <a:srgbClr val="70AD47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3114717" y="3299015"/>
              <a:ext cx="948900" cy="950261"/>
            </a:xfrm>
            <a:prstGeom prst="ellipse">
              <a:avLst/>
            </a:prstGeom>
            <a:solidFill>
              <a:srgbClr val="70AD47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2165817" y="5202299"/>
              <a:ext cx="948900" cy="950261"/>
            </a:xfrm>
            <a:prstGeom prst="ellipse">
              <a:avLst/>
            </a:prstGeom>
            <a:solidFill>
              <a:srgbClr val="70AD47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6181960" y="3343836"/>
              <a:ext cx="828083" cy="842683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3178840" y="4303065"/>
              <a:ext cx="828083" cy="842683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265397" y="5256087"/>
              <a:ext cx="828083" cy="842683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5182973" y="5265051"/>
              <a:ext cx="828083" cy="842683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2233585" y="3355569"/>
              <a:ext cx="828083" cy="842683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4224086" y="4365802"/>
              <a:ext cx="735945" cy="73510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7215805" y="5318837"/>
              <a:ext cx="735945" cy="73510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1309942" y="3415542"/>
              <a:ext cx="735945" cy="73510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4247154" y="3433471"/>
              <a:ext cx="689809" cy="699248"/>
            </a:xfrm>
            <a:prstGeom prst="ellipse">
              <a:avLst/>
            </a:prstGeom>
            <a:solidFill>
              <a:srgbClr val="FFC0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6263068" y="4374782"/>
              <a:ext cx="689809" cy="699248"/>
            </a:xfrm>
            <a:prstGeom prst="ellipse">
              <a:avLst/>
            </a:prstGeom>
            <a:solidFill>
              <a:srgbClr val="FFC0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2295363" y="4383732"/>
              <a:ext cx="689809" cy="699248"/>
            </a:xfrm>
            <a:prstGeom prst="ellipse">
              <a:avLst/>
            </a:prstGeom>
            <a:solidFill>
              <a:srgbClr val="FFC0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5282129" y="4414347"/>
              <a:ext cx="625642" cy="6256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3271114" y="5364607"/>
              <a:ext cx="625642" cy="6256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7270956" y="3470274"/>
              <a:ext cx="625642" cy="6256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1404372" y="4446499"/>
              <a:ext cx="563218" cy="555814"/>
            </a:xfrm>
            <a:prstGeom prst="ellipse">
              <a:avLst/>
            </a:prstGeom>
            <a:solidFill>
              <a:srgbClr val="FF00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4310449" y="5408484"/>
              <a:ext cx="563218" cy="555814"/>
            </a:xfrm>
            <a:prstGeom prst="ellipse">
              <a:avLst/>
            </a:prstGeom>
            <a:solidFill>
              <a:srgbClr val="FF00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30970" y="2527007"/>
            <a:ext cx="3209309" cy="1952958"/>
            <a:chOff x="75990" y="3087082"/>
            <a:chExt cx="3209309" cy="1952958"/>
          </a:xfrm>
        </p:grpSpPr>
        <p:sp>
          <p:nvSpPr>
            <p:cNvPr id="72" name="TextBox 71"/>
            <p:cNvSpPr txBox="1"/>
            <p:nvPr/>
          </p:nvSpPr>
          <p:spPr>
            <a:xfrm>
              <a:off x="75990" y="3087082"/>
              <a:ext cx="32093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High % chance to fail with reduced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t</a:t>
              </a:r>
              <a:r>
                <a:rPr kumimoji="0" lang="en-US" sz="2400" b="1" i="0" u="none" strike="noStrike" kern="1200" cap="none" spc="0" normalizeH="0" baseline="-2500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RCD</a:t>
              </a:r>
              <a:endPara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charset="0"/>
                <a:ea typeface="Cambria" charset="0"/>
                <a:cs typeface="Cambria" charset="0"/>
              </a:endParaRPr>
            </a:p>
          </p:txBody>
        </p:sp>
        <p:cxnSp>
          <p:nvCxnSpPr>
            <p:cNvPr id="75" name="Straight Arrow Connector 74"/>
            <p:cNvCxnSpPr/>
            <p:nvPr/>
          </p:nvCxnSpPr>
          <p:spPr>
            <a:xfrm>
              <a:off x="701559" y="3909329"/>
              <a:ext cx="819787" cy="1130711"/>
            </a:xfrm>
            <a:prstGeom prst="straightConnector1">
              <a:avLst/>
            </a:prstGeom>
            <a:ln w="698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/>
          <p:cNvGrpSpPr/>
          <p:nvPr/>
        </p:nvGrpSpPr>
        <p:grpSpPr>
          <a:xfrm>
            <a:off x="5884925" y="2448524"/>
            <a:ext cx="3178688" cy="1027950"/>
            <a:chOff x="5962415" y="3039594"/>
            <a:chExt cx="3178688" cy="1027950"/>
          </a:xfrm>
        </p:grpSpPr>
        <p:sp>
          <p:nvSpPr>
            <p:cNvPr id="73" name="TextBox 72"/>
            <p:cNvSpPr txBox="1"/>
            <p:nvPr/>
          </p:nvSpPr>
          <p:spPr>
            <a:xfrm>
              <a:off x="6106305" y="3039594"/>
              <a:ext cx="30347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Low % chance to fail with reduced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t</a:t>
              </a:r>
              <a:r>
                <a:rPr kumimoji="0" lang="en-US" sz="2400" b="1" i="0" u="none" strike="noStrike" kern="1200" cap="none" spc="0" normalizeH="0" baseline="-25000" noProof="0" dirty="0" err="1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RCD</a:t>
              </a:r>
              <a:endPara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mbria" charset="0"/>
                <a:ea typeface="Cambria" charset="0"/>
                <a:cs typeface="Cambria" charset="0"/>
              </a:endParaRPr>
            </a:p>
          </p:txBody>
        </p:sp>
        <p:cxnSp>
          <p:nvCxnSpPr>
            <p:cNvPr id="79" name="Straight Arrow Connector 78"/>
            <p:cNvCxnSpPr>
              <a:stCxn id="73" idx="1"/>
            </p:cNvCxnSpPr>
            <p:nvPr/>
          </p:nvCxnSpPr>
          <p:spPr>
            <a:xfrm flipH="1">
              <a:off x="5962415" y="3455093"/>
              <a:ext cx="143890" cy="612451"/>
            </a:xfrm>
            <a:prstGeom prst="straightConnector1">
              <a:avLst/>
            </a:prstGeom>
            <a:ln w="6985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/>
          <p:cNvGrpSpPr/>
          <p:nvPr/>
        </p:nvGrpSpPr>
        <p:grpSpPr>
          <a:xfrm>
            <a:off x="1427536" y="6098813"/>
            <a:ext cx="6388029" cy="329754"/>
            <a:chOff x="1350046" y="6424274"/>
            <a:chExt cx="6388029" cy="329754"/>
          </a:xfrm>
        </p:grpSpPr>
        <p:sp>
          <p:nvSpPr>
            <p:cNvPr id="95" name="Rounded Rectangle 94"/>
            <p:cNvSpPr/>
            <p:nvPr/>
          </p:nvSpPr>
          <p:spPr>
            <a:xfrm>
              <a:off x="6835928" y="6424274"/>
              <a:ext cx="902147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96" name="Rounded Rectangle 95"/>
            <p:cNvSpPr/>
            <p:nvPr/>
          </p:nvSpPr>
          <p:spPr>
            <a:xfrm>
              <a:off x="5908916" y="6430145"/>
              <a:ext cx="933317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97" name="Rounded Rectangle 96"/>
            <p:cNvSpPr/>
            <p:nvPr/>
          </p:nvSpPr>
          <p:spPr>
            <a:xfrm>
              <a:off x="4988210" y="6437525"/>
              <a:ext cx="920707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4055208" y="6437525"/>
              <a:ext cx="933317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3190941" y="6437525"/>
              <a:ext cx="876877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2256841" y="6437525"/>
              <a:ext cx="940181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101" name="Rounded Rectangle 100"/>
            <p:cNvSpPr/>
            <p:nvPr/>
          </p:nvSpPr>
          <p:spPr>
            <a:xfrm>
              <a:off x="1350046" y="6437525"/>
              <a:ext cx="911892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043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3" grpId="1" animBg="1"/>
      <p:bldP spid="3" grpId="0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28" y="152400"/>
            <a:ext cx="9144000" cy="1066800"/>
          </a:xfrm>
        </p:spPr>
        <p:txBody>
          <a:bodyPr/>
          <a:lstStyle/>
          <a:p>
            <a:r>
              <a:rPr lang="en-US" sz="3600" dirty="0"/>
              <a:t>DRAM Latency Physical Unclonable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43589"/>
            <a:ext cx="8915400" cy="5193723"/>
          </a:xfrm>
        </p:spPr>
        <p:txBody>
          <a:bodyPr/>
          <a:lstStyle/>
          <a:p>
            <a:r>
              <a:rPr lang="en-US" sz="1800" dirty="0" err="1"/>
              <a:t>Jeremie</a:t>
            </a:r>
            <a:r>
              <a:rPr lang="en-US" sz="1800" dirty="0"/>
              <a:t> S. Kim, </a:t>
            </a:r>
            <a:r>
              <a:rPr lang="en-US" sz="1800" dirty="0" err="1"/>
              <a:t>Minesh</a:t>
            </a:r>
            <a:r>
              <a:rPr lang="en-US" sz="1800" dirty="0"/>
              <a:t> Patel, Hasan Hassan, and Onur Mutlu,</a:t>
            </a:r>
            <a:br>
              <a:rPr lang="en-US" sz="1800" dirty="0"/>
            </a:br>
            <a:r>
              <a:rPr lang="en-US" sz="18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"The DRAM Latency PUF: Quickly Evaluating Physical Unclonable Functions by Exploiting the Latency-Reliability Tradeoff in Modern DRAM Devices"</a:t>
            </a:r>
            <a:br>
              <a:rPr lang="en-US" sz="1800" dirty="0">
                <a:solidFill>
                  <a:srgbClr val="0432FF"/>
                </a:solidFill>
              </a:rPr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24th International Symposium on High-Performance Computer Architecture</a:t>
            </a:r>
            <a:r>
              <a:rPr lang="en-US" sz="1800" i="1" dirty="0"/>
              <a:t> (</a:t>
            </a:r>
            <a:r>
              <a:rPr lang="en-US" sz="1800" b="1" i="1" dirty="0"/>
              <a:t>HPCA</a:t>
            </a:r>
            <a:r>
              <a:rPr lang="en-US" sz="1800" i="1" dirty="0"/>
              <a:t>)</a:t>
            </a:r>
            <a:r>
              <a:rPr lang="en-US" sz="1800" dirty="0"/>
              <a:t>, Vienna, Austria, February 2018.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4"/>
              </a:rPr>
              <a:t>Lightning Talk Video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5"/>
              </a:rPr>
              <a:t>Slides (pptx)</a:t>
            </a:r>
            <a:r>
              <a:rPr lang="en-US" sz="1800" dirty="0"/>
              <a:t> </a:t>
            </a:r>
            <a:r>
              <a:rPr lang="en-US" sz="1800" dirty="0">
                <a:hlinkClick r:id="rId6"/>
              </a:rPr>
              <a:t>(pdf)</a:t>
            </a:r>
            <a:r>
              <a:rPr lang="en-US" sz="1800" dirty="0"/>
              <a:t>] [</a:t>
            </a:r>
            <a:r>
              <a:rPr lang="en-US" sz="1800" dirty="0">
                <a:hlinkClick r:id="rId7"/>
              </a:rPr>
              <a:t>Lightning Session Slides (pptx)</a:t>
            </a:r>
            <a:r>
              <a:rPr lang="en-US" sz="1800" dirty="0"/>
              <a:t> </a:t>
            </a:r>
            <a:r>
              <a:rPr lang="en-US" sz="1800" dirty="0">
                <a:hlinkClick r:id="rId8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9"/>
              </a:rPr>
              <a:t>Full Talk Lecture Video</a:t>
            </a:r>
            <a:r>
              <a:rPr lang="en-US" sz="1800" dirty="0"/>
              <a:t> (28 minutes)]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752C56-4F8A-824F-A263-2404B5D536A2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0A8ACC-E91F-5740-B3B1-88F1F612091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24367"/>
            <a:ext cx="9144000" cy="172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ounded Rectangle 102"/>
          <p:cNvSpPr/>
          <p:nvPr/>
        </p:nvSpPr>
        <p:spPr>
          <a:xfrm>
            <a:off x="971770" y="3643867"/>
            <a:ext cx="383855" cy="226540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Row Decoder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D-</a:t>
            </a:r>
            <a:r>
              <a:rPr lang="en-US" b="1" dirty="0" err="1"/>
              <a:t>RaNGe</a:t>
            </a:r>
            <a:r>
              <a:rPr lang="en-US" b="1" dirty="0"/>
              <a:t> Key Idea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91" y="774280"/>
            <a:ext cx="8987622" cy="2172635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2800" dirty="0"/>
              <a:t>A cell’s latency failure probability is inherently related to </a:t>
            </a:r>
            <a:r>
              <a:rPr lang="en-US" sz="2800" b="1" dirty="0">
                <a:solidFill>
                  <a:schemeClr val="accent5"/>
                </a:solidFill>
              </a:rPr>
              <a:t>random process variation</a:t>
            </a:r>
            <a:r>
              <a:rPr lang="en-US" sz="2800" dirty="0"/>
              <a:t> from manufacturing</a:t>
            </a:r>
          </a:p>
          <a:p>
            <a:pPr>
              <a:spcBef>
                <a:spcPts val="300"/>
              </a:spcBef>
            </a:pPr>
            <a:r>
              <a:rPr lang="en-US" sz="2800" dirty="0"/>
              <a:t>We can extract </a:t>
            </a:r>
            <a:r>
              <a:rPr lang="en-US" sz="2800" b="1" dirty="0">
                <a:solidFill>
                  <a:schemeClr val="accent5"/>
                </a:solidFill>
              </a:rPr>
              <a:t>random values</a:t>
            </a:r>
            <a:r>
              <a:rPr lang="en-US" sz="2800" dirty="0"/>
              <a:t> by observing DRAM cells’ latency failure probabilities</a:t>
            </a:r>
          </a:p>
        </p:txBody>
      </p:sp>
      <p:grpSp>
        <p:nvGrpSpPr>
          <p:cNvPr id="71" name="Group 70"/>
          <p:cNvGrpSpPr/>
          <p:nvPr/>
        </p:nvGrpSpPr>
        <p:grpSpPr>
          <a:xfrm>
            <a:off x="1353840" y="3366301"/>
            <a:ext cx="6756400" cy="2832850"/>
            <a:chOff x="1094298" y="3173501"/>
            <a:chExt cx="7281509" cy="3227302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1107985" y="4740572"/>
              <a:ext cx="7267822" cy="0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1096222" y="5677428"/>
              <a:ext cx="7276813" cy="6195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1094298" y="3778425"/>
              <a:ext cx="7278737" cy="4681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flipV="1">
              <a:off x="2662517" y="317351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3603811" y="317351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4616822" y="317351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5629834" y="317351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6624916" y="317350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V="1">
              <a:off x="7584139" y="317350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flipV="1">
              <a:off x="1703294" y="3173511"/>
              <a:ext cx="0" cy="3227292"/>
            </a:xfrm>
            <a:prstGeom prst="line">
              <a:avLst/>
            </a:prstGeom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5120500" y="3301777"/>
              <a:ext cx="948900" cy="950261"/>
            </a:xfrm>
            <a:prstGeom prst="ellipse">
              <a:avLst/>
            </a:prstGeom>
            <a:solidFill>
              <a:srgbClr val="33C4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133523" y="5202299"/>
              <a:ext cx="948900" cy="950261"/>
            </a:xfrm>
            <a:prstGeom prst="ellipse">
              <a:avLst/>
            </a:prstGeom>
            <a:solidFill>
              <a:srgbClr val="33C4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7109328" y="4252038"/>
              <a:ext cx="948900" cy="950261"/>
            </a:xfrm>
            <a:prstGeom prst="ellipse">
              <a:avLst/>
            </a:prstGeom>
            <a:solidFill>
              <a:srgbClr val="33C4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3114717" y="3299015"/>
              <a:ext cx="948900" cy="950261"/>
            </a:xfrm>
            <a:prstGeom prst="ellipse">
              <a:avLst/>
            </a:prstGeom>
            <a:solidFill>
              <a:srgbClr val="33C4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2165817" y="5202299"/>
              <a:ext cx="948900" cy="950261"/>
            </a:xfrm>
            <a:prstGeom prst="ellipse">
              <a:avLst/>
            </a:prstGeom>
            <a:solidFill>
              <a:srgbClr val="33C400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6181960" y="3343836"/>
              <a:ext cx="828083" cy="842683"/>
            </a:xfrm>
            <a:prstGeom prst="ellipse">
              <a:avLst/>
            </a:prstGeom>
            <a:solidFill>
              <a:srgbClr val="BCE068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3178840" y="4303065"/>
              <a:ext cx="828083" cy="842683"/>
            </a:xfrm>
            <a:prstGeom prst="ellipse">
              <a:avLst/>
            </a:prstGeom>
            <a:solidFill>
              <a:srgbClr val="BCE068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265397" y="5256087"/>
              <a:ext cx="828083" cy="842683"/>
            </a:xfrm>
            <a:prstGeom prst="ellipse">
              <a:avLst/>
            </a:prstGeom>
            <a:solidFill>
              <a:srgbClr val="BCE068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5182973" y="5265051"/>
              <a:ext cx="828083" cy="842683"/>
            </a:xfrm>
            <a:prstGeom prst="ellipse">
              <a:avLst/>
            </a:prstGeom>
            <a:solidFill>
              <a:srgbClr val="BCE068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2233585" y="3355569"/>
              <a:ext cx="828083" cy="842683"/>
            </a:xfrm>
            <a:prstGeom prst="ellipse">
              <a:avLst/>
            </a:prstGeom>
            <a:solidFill>
              <a:srgbClr val="BCE068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4224086" y="4365802"/>
              <a:ext cx="735945" cy="735109"/>
            </a:xfrm>
            <a:prstGeom prst="ellipse">
              <a:avLst/>
            </a:prstGeom>
            <a:solidFill>
              <a:srgbClr val="FFE76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7215805" y="5318837"/>
              <a:ext cx="735945" cy="735109"/>
            </a:xfrm>
            <a:prstGeom prst="ellipse">
              <a:avLst/>
            </a:prstGeom>
            <a:solidFill>
              <a:srgbClr val="FFE76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1309942" y="3415542"/>
              <a:ext cx="735945" cy="735109"/>
            </a:xfrm>
            <a:prstGeom prst="ellipse">
              <a:avLst/>
            </a:prstGeom>
            <a:solidFill>
              <a:srgbClr val="FF7532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8031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4247154" y="3433471"/>
              <a:ext cx="689809" cy="699248"/>
            </a:xfrm>
            <a:prstGeom prst="ellipse">
              <a:avLst/>
            </a:prstGeom>
            <a:solidFill>
              <a:srgbClr val="FF7532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6263068" y="4374782"/>
              <a:ext cx="689809" cy="699248"/>
            </a:xfrm>
            <a:prstGeom prst="ellipse">
              <a:avLst/>
            </a:prstGeom>
            <a:solidFill>
              <a:srgbClr val="FF7532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2295363" y="4383732"/>
              <a:ext cx="689809" cy="699248"/>
            </a:xfrm>
            <a:prstGeom prst="ellipse">
              <a:avLst/>
            </a:prstGeom>
            <a:solidFill>
              <a:srgbClr val="FF7532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5282129" y="4414347"/>
              <a:ext cx="625642" cy="625642"/>
            </a:xfrm>
            <a:prstGeom prst="ellipse">
              <a:avLst/>
            </a:prstGeom>
            <a:solidFill>
              <a:srgbClr val="F8031C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3271114" y="5364607"/>
              <a:ext cx="625642" cy="625642"/>
            </a:xfrm>
            <a:prstGeom prst="ellipse">
              <a:avLst/>
            </a:prstGeom>
            <a:solidFill>
              <a:srgbClr val="F8031C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7270956" y="3470274"/>
              <a:ext cx="625642" cy="625642"/>
            </a:xfrm>
            <a:prstGeom prst="ellipse">
              <a:avLst/>
            </a:prstGeom>
            <a:solidFill>
              <a:srgbClr val="F8031C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1404372" y="4446499"/>
              <a:ext cx="563218" cy="555814"/>
            </a:xfrm>
            <a:prstGeom prst="ellipse">
              <a:avLst/>
            </a:prstGeom>
            <a:solidFill>
              <a:srgbClr val="9A020E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4310449" y="5408484"/>
              <a:ext cx="563218" cy="555814"/>
            </a:xfrm>
            <a:prstGeom prst="ellipse">
              <a:avLst/>
            </a:prstGeom>
            <a:solidFill>
              <a:srgbClr val="9A020E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30970" y="2527007"/>
            <a:ext cx="3209309" cy="1952958"/>
            <a:chOff x="75990" y="3087082"/>
            <a:chExt cx="3209309" cy="1952958"/>
          </a:xfrm>
        </p:grpSpPr>
        <p:sp>
          <p:nvSpPr>
            <p:cNvPr id="72" name="TextBox 71"/>
            <p:cNvSpPr txBox="1"/>
            <p:nvPr/>
          </p:nvSpPr>
          <p:spPr>
            <a:xfrm>
              <a:off x="75990" y="3087082"/>
              <a:ext cx="320930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980616"/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High % chance to fail with reduced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980616"/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t</a:t>
              </a:r>
              <a:r>
                <a:rPr kumimoji="0" lang="en-US" sz="2400" b="1" i="0" u="none" strike="noStrike" kern="1200" cap="none" spc="0" normalizeH="0" baseline="-25000" noProof="0" dirty="0" err="1">
                  <a:ln>
                    <a:noFill/>
                  </a:ln>
                  <a:solidFill>
                    <a:srgbClr val="980616"/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RCD</a:t>
              </a:r>
              <a:endPara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980616"/>
                </a:solidFill>
                <a:effectLst/>
                <a:uLnTx/>
                <a:uFillTx/>
                <a:latin typeface="Cambria" charset="0"/>
                <a:ea typeface="Cambria" charset="0"/>
                <a:cs typeface="Cambria" charset="0"/>
              </a:endParaRPr>
            </a:p>
          </p:txBody>
        </p:sp>
        <p:cxnSp>
          <p:nvCxnSpPr>
            <p:cNvPr id="75" name="Straight Arrow Connector 74"/>
            <p:cNvCxnSpPr/>
            <p:nvPr/>
          </p:nvCxnSpPr>
          <p:spPr>
            <a:xfrm>
              <a:off x="701559" y="3909329"/>
              <a:ext cx="819787" cy="1130711"/>
            </a:xfrm>
            <a:prstGeom prst="straightConnector1">
              <a:avLst/>
            </a:prstGeom>
            <a:ln w="69850">
              <a:solidFill>
                <a:srgbClr val="98061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/>
          <p:cNvGrpSpPr/>
          <p:nvPr/>
        </p:nvGrpSpPr>
        <p:grpSpPr>
          <a:xfrm>
            <a:off x="5884925" y="2448524"/>
            <a:ext cx="3178688" cy="1027950"/>
            <a:chOff x="5962415" y="3039594"/>
            <a:chExt cx="3178688" cy="1027950"/>
          </a:xfrm>
        </p:grpSpPr>
        <p:sp>
          <p:nvSpPr>
            <p:cNvPr id="73" name="TextBox 72"/>
            <p:cNvSpPr txBox="1"/>
            <p:nvPr/>
          </p:nvSpPr>
          <p:spPr>
            <a:xfrm>
              <a:off x="6106305" y="3039594"/>
              <a:ext cx="30347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Low % chance to fail with reduced </a:t>
              </a:r>
              <a:r>
                <a:rPr kumimoji="0" lang="en-U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t</a:t>
              </a:r>
              <a:r>
                <a:rPr kumimoji="0" lang="en-US" sz="2400" b="1" i="0" u="none" strike="noStrike" kern="1200" cap="none" spc="0" normalizeH="0" baseline="-25000" noProof="0" dirty="0" err="1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mbria" charset="0"/>
                  <a:ea typeface="Cambria" charset="0"/>
                  <a:cs typeface="Cambria" charset="0"/>
                </a:rPr>
                <a:t>RCD</a:t>
              </a:r>
              <a:endPara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mbria" charset="0"/>
                <a:ea typeface="Cambria" charset="0"/>
                <a:cs typeface="Cambria" charset="0"/>
              </a:endParaRPr>
            </a:p>
          </p:txBody>
        </p:sp>
        <p:cxnSp>
          <p:nvCxnSpPr>
            <p:cNvPr id="79" name="Straight Arrow Connector 78"/>
            <p:cNvCxnSpPr>
              <a:stCxn id="73" idx="1"/>
            </p:cNvCxnSpPr>
            <p:nvPr/>
          </p:nvCxnSpPr>
          <p:spPr>
            <a:xfrm flipH="1">
              <a:off x="5962415" y="3455093"/>
              <a:ext cx="143890" cy="612451"/>
            </a:xfrm>
            <a:prstGeom prst="straightConnector1">
              <a:avLst/>
            </a:prstGeom>
            <a:ln w="6985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/>
          <p:cNvGrpSpPr/>
          <p:nvPr/>
        </p:nvGrpSpPr>
        <p:grpSpPr>
          <a:xfrm>
            <a:off x="1427536" y="6098813"/>
            <a:ext cx="6388029" cy="329754"/>
            <a:chOff x="1350046" y="6424274"/>
            <a:chExt cx="6388029" cy="329754"/>
          </a:xfrm>
        </p:grpSpPr>
        <p:sp>
          <p:nvSpPr>
            <p:cNvPr id="95" name="Rounded Rectangle 94"/>
            <p:cNvSpPr/>
            <p:nvPr/>
          </p:nvSpPr>
          <p:spPr>
            <a:xfrm>
              <a:off x="6835928" y="6424274"/>
              <a:ext cx="902147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96" name="Rounded Rectangle 95"/>
            <p:cNvSpPr/>
            <p:nvPr/>
          </p:nvSpPr>
          <p:spPr>
            <a:xfrm>
              <a:off x="5908916" y="6430145"/>
              <a:ext cx="933317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97" name="Rounded Rectangle 96"/>
            <p:cNvSpPr/>
            <p:nvPr/>
          </p:nvSpPr>
          <p:spPr>
            <a:xfrm>
              <a:off x="4988210" y="6437525"/>
              <a:ext cx="920707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4055208" y="6437525"/>
              <a:ext cx="933317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3190941" y="6437525"/>
              <a:ext cx="876877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100" name="Rounded Rectangle 99"/>
            <p:cNvSpPr/>
            <p:nvPr/>
          </p:nvSpPr>
          <p:spPr>
            <a:xfrm>
              <a:off x="2256841" y="6437525"/>
              <a:ext cx="940181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  <p:sp>
          <p:nvSpPr>
            <p:cNvPr id="101" name="Rounded Rectangle 100"/>
            <p:cNvSpPr/>
            <p:nvPr/>
          </p:nvSpPr>
          <p:spPr>
            <a:xfrm>
              <a:off x="1350046" y="6437525"/>
              <a:ext cx="911892" cy="3165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C4C5B6C-9BA3-A04F-8A60-43A0C908FB9B}"/>
              </a:ext>
            </a:extLst>
          </p:cNvPr>
          <p:cNvGrpSpPr/>
          <p:nvPr/>
        </p:nvGrpSpPr>
        <p:grpSpPr>
          <a:xfrm>
            <a:off x="2307427" y="6612305"/>
            <a:ext cx="5068236" cy="103792"/>
            <a:chOff x="2307427" y="6612305"/>
            <a:chExt cx="5068236" cy="10379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5F95DD5-DC73-F64C-AA51-89D6172AAEF3}"/>
                </a:ext>
              </a:extLst>
            </p:cNvPr>
            <p:cNvSpPr/>
            <p:nvPr/>
          </p:nvSpPr>
          <p:spPr>
            <a:xfrm>
              <a:off x="6595769" y="6633205"/>
              <a:ext cx="779894" cy="82892"/>
            </a:xfrm>
            <a:prstGeom prst="rect">
              <a:avLst/>
            </a:prstGeom>
            <a:solidFill>
              <a:srgbClr val="33C4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53975770-E212-9949-B2F0-8E79FF4E3547}"/>
                </a:ext>
              </a:extLst>
            </p:cNvPr>
            <p:cNvSpPr/>
            <p:nvPr/>
          </p:nvSpPr>
          <p:spPr>
            <a:xfrm>
              <a:off x="4004137" y="6617139"/>
              <a:ext cx="779894" cy="82892"/>
            </a:xfrm>
            <a:prstGeom prst="rect">
              <a:avLst/>
            </a:prstGeom>
            <a:solidFill>
              <a:srgbClr val="FF7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DC7BDC8-12CB-8D40-A233-4B19A449C209}"/>
                </a:ext>
              </a:extLst>
            </p:cNvPr>
            <p:cNvSpPr/>
            <p:nvPr/>
          </p:nvSpPr>
          <p:spPr>
            <a:xfrm>
              <a:off x="5735330" y="6627511"/>
              <a:ext cx="779894" cy="82892"/>
            </a:xfrm>
            <a:prstGeom prst="rect">
              <a:avLst/>
            </a:prstGeom>
            <a:solidFill>
              <a:srgbClr val="BCE0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5E306EC-C7A5-9746-9922-16366391CA42}"/>
                </a:ext>
              </a:extLst>
            </p:cNvPr>
            <p:cNvSpPr/>
            <p:nvPr/>
          </p:nvSpPr>
          <p:spPr>
            <a:xfrm>
              <a:off x="4899059" y="6622906"/>
              <a:ext cx="779894" cy="82892"/>
            </a:xfrm>
            <a:prstGeom prst="rect">
              <a:avLst/>
            </a:prstGeom>
            <a:solidFill>
              <a:srgbClr val="FFE7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2FB01045-B4A8-0C41-81EA-5B1AC53E6D57}"/>
                </a:ext>
              </a:extLst>
            </p:cNvPr>
            <p:cNvSpPr/>
            <p:nvPr/>
          </p:nvSpPr>
          <p:spPr>
            <a:xfrm>
              <a:off x="3143698" y="6616199"/>
              <a:ext cx="779894" cy="77626"/>
            </a:xfrm>
            <a:prstGeom prst="rect">
              <a:avLst/>
            </a:prstGeom>
            <a:solidFill>
              <a:srgbClr val="E00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A9DD5ED-E5E4-5245-B630-A6D57BBF0111}"/>
                </a:ext>
              </a:extLst>
            </p:cNvPr>
            <p:cNvSpPr/>
            <p:nvPr/>
          </p:nvSpPr>
          <p:spPr>
            <a:xfrm>
              <a:off x="2307427" y="6612305"/>
              <a:ext cx="779894" cy="77626"/>
            </a:xfrm>
            <a:prstGeom prst="rect">
              <a:avLst/>
            </a:prstGeom>
            <a:solidFill>
              <a:srgbClr val="9300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9A020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026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3" grpId="1" animBg="1"/>
      <p:bldP spid="3" grpId="0" build="p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884238"/>
          </a:xfrm>
        </p:spPr>
        <p:txBody>
          <a:bodyPr/>
          <a:lstStyle/>
          <a:p>
            <a:r>
              <a:rPr lang="en-US" sz="3400" dirty="0"/>
              <a:t>DRAM Latency True Random Number Generator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69019-BB41-6245-A1FF-2891AF14670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8600" y="548680"/>
            <a:ext cx="8915400" cy="5153025"/>
          </a:xfrm>
        </p:spPr>
        <p:txBody>
          <a:bodyPr/>
          <a:lstStyle/>
          <a:p>
            <a:endParaRPr lang="en-US" sz="1800" dirty="0"/>
          </a:p>
          <a:p>
            <a:r>
              <a:rPr lang="en-US" sz="1800" dirty="0" err="1"/>
              <a:t>Jeremie</a:t>
            </a:r>
            <a:r>
              <a:rPr lang="en-US" sz="1800" dirty="0"/>
              <a:t> S. Kim, </a:t>
            </a:r>
            <a:r>
              <a:rPr lang="en-US" sz="1800" dirty="0" err="1"/>
              <a:t>Minesh</a:t>
            </a:r>
            <a:r>
              <a:rPr lang="en-US" sz="1800" dirty="0"/>
              <a:t> Patel, Hasan Hassan, Lois </a:t>
            </a:r>
            <a:r>
              <a:rPr lang="en-US" sz="1800" dirty="0" err="1"/>
              <a:t>Orosa</a:t>
            </a:r>
            <a:r>
              <a:rPr lang="en-US" sz="1800" dirty="0"/>
              <a:t>, and Onur Mutlu,</a:t>
            </a:r>
            <a:br>
              <a:rPr lang="en-US" sz="1800" dirty="0"/>
            </a:br>
            <a:r>
              <a:rPr lang="en-US" sz="18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"D-RaNGe: Using Commodity DRAM Devices to Generate True Random Numbers with Low Latency and High Throughput"</a:t>
            </a:r>
            <a:br>
              <a:rPr lang="en-US" sz="1800" dirty="0">
                <a:solidFill>
                  <a:srgbClr val="0432FF"/>
                </a:solidFill>
              </a:rPr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25th International Symposium on High-Performance Computer Architecture</a:t>
            </a:r>
            <a:r>
              <a:rPr lang="en-US" sz="1800" i="1" dirty="0"/>
              <a:t> (</a:t>
            </a:r>
            <a:r>
              <a:rPr lang="en-US" sz="1800" b="1" i="1" dirty="0"/>
              <a:t>HPCA</a:t>
            </a:r>
            <a:r>
              <a:rPr lang="en-US" sz="1800" i="1" dirty="0"/>
              <a:t>)</a:t>
            </a:r>
            <a:r>
              <a:rPr lang="en-US" sz="1800" dirty="0"/>
              <a:t>, Washington, DC, USA, February 2019.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4"/>
              </a:rPr>
              <a:t>Slides (pptx)</a:t>
            </a:r>
            <a:r>
              <a:rPr lang="en-US" sz="1800" dirty="0"/>
              <a:t> </a:t>
            </a:r>
            <a:r>
              <a:rPr lang="en-US" sz="1800" dirty="0">
                <a:hlinkClick r:id="rId5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6"/>
              </a:rPr>
              <a:t>Full Talk Video</a:t>
            </a:r>
            <a:r>
              <a:rPr lang="en-US" sz="1800" dirty="0"/>
              <a:t> (21 minutes)]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7"/>
              </a:rPr>
              <a:t>Full Talk Lecture Video</a:t>
            </a:r>
            <a:r>
              <a:rPr lang="en-US" sz="1800" dirty="0"/>
              <a:t> (27 minutes)]</a:t>
            </a:r>
            <a:br>
              <a:rPr lang="en-US" sz="1800" dirty="0"/>
            </a:br>
            <a:r>
              <a:rPr lang="en-US" sz="1800" b="1" i="1" dirty="0">
                <a:solidFill>
                  <a:srgbClr val="FF0000"/>
                </a:solidFill>
              </a:rPr>
              <a:t>Top Picks Honorable Mention by IEEE Micro.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br>
              <a:rPr lang="en-US" sz="1800" dirty="0"/>
            </a:br>
            <a:endParaRPr 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A301F4-CBFE-074F-8AB7-6C9F3BE4D6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005064"/>
            <a:ext cx="9144000" cy="218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549130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Quadruple Activation (QUAC)</a:t>
            </a:r>
            <a:endParaRPr lang="en-US" sz="4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EEA4B-F65A-1E4B-9A9B-3264BA040402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3D8AFF"/>
                </a:solidFill>
                <a:latin typeface="Cambria" panose="02040503050406030204" pitchFamily="18" charset="0"/>
              </a:rPr>
              <a:t>New</a:t>
            </a:r>
            <a:r>
              <a:rPr lang="en-TR" sz="4000" b="1" dirty="0">
                <a:solidFill>
                  <a:srgbClr val="3D8AFF"/>
                </a:solidFill>
                <a:latin typeface="Cambria" panose="02040503050406030204" pitchFamily="18" charset="0"/>
              </a:rPr>
              <a:t> Observation</a:t>
            </a:r>
          </a:p>
          <a:p>
            <a:pPr marL="0" indent="0" algn="ctr">
              <a:buNone/>
            </a:pPr>
            <a:r>
              <a:rPr lang="en-US" sz="3900" dirty="0">
                <a:latin typeface="Cambria" panose="02040503050406030204" pitchFamily="18" charset="0"/>
              </a:rPr>
              <a:t>C</a:t>
            </a:r>
            <a:r>
              <a:rPr lang="en-TR" sz="3900" dirty="0">
                <a:latin typeface="Cambria" panose="02040503050406030204" pitchFamily="18" charset="0"/>
              </a:rPr>
              <a:t>arefully-engineered DRAM commands </a:t>
            </a:r>
            <a:br>
              <a:rPr lang="en-US" sz="3900" dirty="0">
                <a:latin typeface="Cambria" panose="02040503050406030204" pitchFamily="18" charset="0"/>
              </a:rPr>
            </a:br>
            <a:r>
              <a:rPr lang="en-TR" sz="3900" dirty="0">
                <a:latin typeface="Cambria" panose="02040503050406030204" pitchFamily="18" charset="0"/>
              </a:rPr>
              <a:t>can </a:t>
            </a:r>
            <a:r>
              <a:rPr lang="en-TR" sz="3900" dirty="0">
                <a:solidFill>
                  <a:srgbClr val="3D8AFF"/>
                </a:solidFill>
                <a:latin typeface="Cambria" panose="02040503050406030204" pitchFamily="18" charset="0"/>
              </a:rPr>
              <a:t>activate four rows in real DRAM chips</a:t>
            </a:r>
            <a:endParaRPr lang="en-US" sz="3900" dirty="0">
              <a:solidFill>
                <a:srgbClr val="3D8AFF"/>
              </a:solidFill>
              <a:latin typeface="Cambria" panose="02040503050406030204" pitchFamily="18" charset="0"/>
            </a:endParaRPr>
          </a:p>
          <a:p>
            <a:pPr marL="0" indent="0" algn="ctr">
              <a:buNone/>
            </a:pPr>
            <a:endParaRPr lang="en-US" sz="4000" i="1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marL="0" indent="0" algn="ctr">
              <a:buNone/>
            </a:pPr>
            <a:endParaRPr lang="en-US" sz="4000" i="1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marL="0" indent="0" algn="ctr">
              <a:buNone/>
            </a:pPr>
            <a:endParaRPr lang="en-US" sz="4000" i="1" dirty="0">
              <a:solidFill>
                <a:srgbClr val="7030A0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US" sz="44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dirty="0">
                <a:latin typeface="Cambria" panose="02040503050406030204" pitchFamily="18" charset="0"/>
              </a:rPr>
              <a:t>Activate </a:t>
            </a:r>
            <a:r>
              <a:rPr lang="en-US" dirty="0">
                <a:solidFill>
                  <a:srgbClr val="3D8AFF"/>
                </a:solidFill>
                <a:latin typeface="Cambria" panose="02040503050406030204" pitchFamily="18" charset="0"/>
              </a:rPr>
              <a:t>four rows </a:t>
            </a:r>
            <a:r>
              <a:rPr lang="en-US" dirty="0">
                <a:latin typeface="Cambria" panose="02040503050406030204" pitchFamily="18" charset="0"/>
              </a:rPr>
              <a:t>with </a:t>
            </a:r>
            <a:r>
              <a:rPr lang="en-US" dirty="0">
                <a:solidFill>
                  <a:srgbClr val="3D8AFF"/>
                </a:solidFill>
                <a:latin typeface="Cambria" panose="02040503050406030204" pitchFamily="18" charset="0"/>
              </a:rPr>
              <a:t>two ACT commands</a:t>
            </a:r>
            <a:endParaRPr lang="en-TR" dirty="0">
              <a:solidFill>
                <a:srgbClr val="3D8AFF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TR" sz="28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21" name="Dikdörtgen: Köşeleri Yuvarlatılmış 4">
            <a:extLst>
              <a:ext uri="{FF2B5EF4-FFF2-40B4-BE49-F238E27FC236}">
                <a16:creationId xmlns:a16="http://schemas.microsoft.com/office/drawing/2014/main" id="{091E75F5-0FBB-DA41-8E86-4D8236FC5A10}"/>
              </a:ext>
            </a:extLst>
          </p:cNvPr>
          <p:cNvSpPr/>
          <p:nvPr/>
        </p:nvSpPr>
        <p:spPr>
          <a:xfrm>
            <a:off x="1123269" y="3851787"/>
            <a:ext cx="1541582" cy="873362"/>
          </a:xfrm>
          <a:prstGeom prst="round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ACT</a:t>
            </a:r>
          </a:p>
        </p:txBody>
      </p:sp>
      <p:sp>
        <p:nvSpPr>
          <p:cNvPr id="22" name="Dikdörtgen: Köşeleri Yuvarlatılmış 6">
            <a:extLst>
              <a:ext uri="{FF2B5EF4-FFF2-40B4-BE49-F238E27FC236}">
                <a16:creationId xmlns:a16="http://schemas.microsoft.com/office/drawing/2014/main" id="{5ABE421A-1D18-154B-9E72-D478971400EB}"/>
              </a:ext>
            </a:extLst>
          </p:cNvPr>
          <p:cNvSpPr/>
          <p:nvPr/>
        </p:nvSpPr>
        <p:spPr>
          <a:xfrm>
            <a:off x="3979366" y="3851787"/>
            <a:ext cx="1371665" cy="873362"/>
          </a:xfrm>
          <a:prstGeom prst="round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PRE</a:t>
            </a:r>
          </a:p>
        </p:txBody>
      </p:sp>
      <p:sp>
        <p:nvSpPr>
          <p:cNvPr id="23" name="Dikdörtgen: Köşeleri Yuvarlatılmış 10">
            <a:extLst>
              <a:ext uri="{FF2B5EF4-FFF2-40B4-BE49-F238E27FC236}">
                <a16:creationId xmlns:a16="http://schemas.microsoft.com/office/drawing/2014/main" id="{FFA39E05-5DCA-D447-8896-15ABFB25E253}"/>
              </a:ext>
            </a:extLst>
          </p:cNvPr>
          <p:cNvSpPr/>
          <p:nvPr/>
        </p:nvSpPr>
        <p:spPr>
          <a:xfrm>
            <a:off x="6579089" y="3851038"/>
            <a:ext cx="1501975" cy="873362"/>
          </a:xfrm>
          <a:prstGeom prst="round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ACT</a:t>
            </a:r>
          </a:p>
        </p:txBody>
      </p:sp>
      <p:cxnSp>
        <p:nvCxnSpPr>
          <p:cNvPr id="24" name="Düz Ok Bağlayıcısı 12">
            <a:extLst>
              <a:ext uri="{FF2B5EF4-FFF2-40B4-BE49-F238E27FC236}">
                <a16:creationId xmlns:a16="http://schemas.microsoft.com/office/drawing/2014/main" id="{2C601FFB-4A83-7D4D-8A3B-78DCB3916125}"/>
              </a:ext>
            </a:extLst>
          </p:cNvPr>
          <p:cNvCxnSpPr>
            <a:cxnSpLocks/>
            <a:stCxn id="21" idx="3"/>
            <a:endCxn id="22" idx="1"/>
          </p:cNvCxnSpPr>
          <p:nvPr/>
        </p:nvCxnSpPr>
        <p:spPr>
          <a:xfrm>
            <a:off x="2664851" y="4288468"/>
            <a:ext cx="131451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etin kutusu 15">
            <a:extLst>
              <a:ext uri="{FF2B5EF4-FFF2-40B4-BE49-F238E27FC236}">
                <a16:creationId xmlns:a16="http://schemas.microsoft.com/office/drawing/2014/main" id="{5F518934-B91D-AF44-A3F3-D6E60FEE65EC}"/>
              </a:ext>
            </a:extLst>
          </p:cNvPr>
          <p:cNvSpPr txBox="1"/>
          <p:nvPr/>
        </p:nvSpPr>
        <p:spPr>
          <a:xfrm>
            <a:off x="2840310" y="3793162"/>
            <a:ext cx="137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&lt;3ns</a:t>
            </a:r>
          </a:p>
        </p:txBody>
      </p:sp>
      <p:sp>
        <p:nvSpPr>
          <p:cNvPr id="27" name="Metin kutusu 17">
            <a:extLst>
              <a:ext uri="{FF2B5EF4-FFF2-40B4-BE49-F238E27FC236}">
                <a16:creationId xmlns:a16="http://schemas.microsoft.com/office/drawing/2014/main" id="{584B8AF1-1B77-9C40-A762-32B89F72AC1A}"/>
              </a:ext>
            </a:extLst>
          </p:cNvPr>
          <p:cNvSpPr txBox="1"/>
          <p:nvPr/>
        </p:nvSpPr>
        <p:spPr>
          <a:xfrm>
            <a:off x="5460687" y="3793162"/>
            <a:ext cx="1371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&lt;3ns</a:t>
            </a:r>
          </a:p>
        </p:txBody>
      </p:sp>
      <p:sp>
        <p:nvSpPr>
          <p:cNvPr id="28" name="Metin kutusu 19">
            <a:extLst>
              <a:ext uri="{FF2B5EF4-FFF2-40B4-BE49-F238E27FC236}">
                <a16:creationId xmlns:a16="http://schemas.microsoft.com/office/drawing/2014/main" id="{5B06CAD8-8D1C-1248-9A42-2D9017AA282F}"/>
              </a:ext>
            </a:extLst>
          </p:cNvPr>
          <p:cNvSpPr txBox="1"/>
          <p:nvPr/>
        </p:nvSpPr>
        <p:spPr>
          <a:xfrm>
            <a:off x="2869692" y="4228475"/>
            <a:ext cx="1019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35ns</a:t>
            </a:r>
          </a:p>
        </p:txBody>
      </p:sp>
      <p:sp>
        <p:nvSpPr>
          <p:cNvPr id="29" name="Metin kutusu 21">
            <a:extLst>
              <a:ext uri="{FF2B5EF4-FFF2-40B4-BE49-F238E27FC236}">
                <a16:creationId xmlns:a16="http://schemas.microsoft.com/office/drawing/2014/main" id="{BEF7B7D0-E7A8-5542-8787-49F6C0AE95E5}"/>
              </a:ext>
            </a:extLst>
          </p:cNvPr>
          <p:cNvSpPr txBox="1"/>
          <p:nvPr/>
        </p:nvSpPr>
        <p:spPr>
          <a:xfrm>
            <a:off x="5495744" y="4258781"/>
            <a:ext cx="1019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14ns</a:t>
            </a:r>
          </a:p>
        </p:txBody>
      </p:sp>
      <p:cxnSp>
        <p:nvCxnSpPr>
          <p:cNvPr id="44" name="Düz Ok Bağlayıcısı 12">
            <a:extLst>
              <a:ext uri="{FF2B5EF4-FFF2-40B4-BE49-F238E27FC236}">
                <a16:creationId xmlns:a16="http://schemas.microsoft.com/office/drawing/2014/main" id="{289DA47D-AE89-3448-987F-F95A9CEB64E9}"/>
              </a:ext>
            </a:extLst>
          </p:cNvPr>
          <p:cNvCxnSpPr>
            <a:cxnSpLocks/>
            <a:stCxn id="22" idx="3"/>
            <a:endCxn id="23" idx="1"/>
          </p:cNvCxnSpPr>
          <p:nvPr/>
        </p:nvCxnSpPr>
        <p:spPr>
          <a:xfrm flipV="1">
            <a:off x="5351031" y="4287719"/>
            <a:ext cx="1228058" cy="74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57E4107-050C-4C1E-A0E0-67A03A1D23C4}"/>
              </a:ext>
            </a:extLst>
          </p:cNvPr>
          <p:cNvCxnSpPr>
            <a:cxnSpLocks/>
          </p:cNvCxnSpPr>
          <p:nvPr/>
        </p:nvCxnSpPr>
        <p:spPr>
          <a:xfrm flipV="1">
            <a:off x="3390472" y="3515853"/>
            <a:ext cx="821503" cy="41096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etin kutusu 15">
            <a:extLst>
              <a:ext uri="{FF2B5EF4-FFF2-40B4-BE49-F238E27FC236}">
                <a16:creationId xmlns:a16="http://schemas.microsoft.com/office/drawing/2014/main" id="{3A099487-7D04-48A1-8A59-A98E0207A879}"/>
              </a:ext>
            </a:extLst>
          </p:cNvPr>
          <p:cNvSpPr txBox="1"/>
          <p:nvPr/>
        </p:nvSpPr>
        <p:spPr>
          <a:xfrm>
            <a:off x="3508860" y="3060528"/>
            <a:ext cx="1808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Violated</a:t>
            </a:r>
          </a:p>
        </p:txBody>
      </p:sp>
      <p:sp>
        <p:nvSpPr>
          <p:cNvPr id="18" name="Metin kutusu 15">
            <a:extLst>
              <a:ext uri="{FF2B5EF4-FFF2-40B4-BE49-F238E27FC236}">
                <a16:creationId xmlns:a16="http://schemas.microsoft.com/office/drawing/2014/main" id="{9DA7FB4B-C807-4448-9CA2-20ABAA3BB900}"/>
              </a:ext>
            </a:extLst>
          </p:cNvPr>
          <p:cNvSpPr txBox="1"/>
          <p:nvPr/>
        </p:nvSpPr>
        <p:spPr>
          <a:xfrm>
            <a:off x="3516992" y="4851734"/>
            <a:ext cx="1808159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Default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E0D0039-7D2F-4DBA-A287-2BA4AA5B2889}"/>
              </a:ext>
            </a:extLst>
          </p:cNvPr>
          <p:cNvCxnSpPr>
            <a:cxnSpLocks/>
          </p:cNvCxnSpPr>
          <p:nvPr/>
        </p:nvCxnSpPr>
        <p:spPr>
          <a:xfrm>
            <a:off x="3463323" y="4669519"/>
            <a:ext cx="337900" cy="27444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62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6" grpId="0"/>
      <p:bldP spid="27" grpId="0"/>
      <p:bldP spid="28" grpId="0"/>
      <p:bldP spid="29" grpId="0"/>
      <p:bldP spid="17" grpId="0"/>
      <p:bldP spid="18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2E3181E-BD5E-5540-9AA9-795E8EB7A31F}"/>
              </a:ext>
            </a:extLst>
          </p:cNvPr>
          <p:cNvCxnSpPr>
            <a:cxnSpLocks/>
          </p:cNvCxnSpPr>
          <p:nvPr/>
        </p:nvCxnSpPr>
        <p:spPr>
          <a:xfrm flipV="1">
            <a:off x="2075688" y="5104596"/>
            <a:ext cx="5416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F2EBBAF-0733-334F-B8C0-9CA11B886884}"/>
              </a:ext>
            </a:extLst>
          </p:cNvPr>
          <p:cNvCxnSpPr>
            <a:cxnSpLocks/>
          </p:cNvCxnSpPr>
          <p:nvPr/>
        </p:nvCxnSpPr>
        <p:spPr>
          <a:xfrm>
            <a:off x="1785986" y="5433386"/>
            <a:ext cx="0" cy="528366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C860513-2CC3-454F-99F0-BA50B88B1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Generating Random Values via QUAC</a:t>
            </a:r>
            <a:endParaRPr lang="en-TR" sz="4000" dirty="0"/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3BC8E63-1E10-AC40-8FC5-B60E01AB396B}"/>
              </a:ext>
            </a:extLst>
          </p:cNvPr>
          <p:cNvCxnSpPr>
            <a:stCxn id="93" idx="3"/>
            <a:endCxn id="93" idx="3"/>
          </p:cNvCxnSpPr>
          <p:nvPr/>
        </p:nvCxnSpPr>
        <p:spPr>
          <a:xfrm>
            <a:off x="4914149" y="191264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3C68E75-0E4D-9E49-9A72-31D6DA5D094E}"/>
              </a:ext>
            </a:extLst>
          </p:cNvPr>
          <p:cNvGrpSpPr/>
          <p:nvPr/>
        </p:nvGrpSpPr>
        <p:grpSpPr>
          <a:xfrm>
            <a:off x="4267789" y="1681816"/>
            <a:ext cx="4209305" cy="3637498"/>
            <a:chOff x="-89191" y="2160499"/>
            <a:chExt cx="8672938" cy="3637498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E863BC57-C18D-184C-AAA7-E2B856ACCE35}"/>
                </a:ext>
              </a:extLst>
            </p:cNvPr>
            <p:cNvGrpSpPr/>
            <p:nvPr/>
          </p:nvGrpSpPr>
          <p:grpSpPr>
            <a:xfrm>
              <a:off x="-89191" y="2160499"/>
              <a:ext cx="8672938" cy="3637498"/>
              <a:chOff x="-89191" y="2160499"/>
              <a:chExt cx="8672938" cy="3637498"/>
            </a:xfrm>
          </p:grpSpPr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04F1D5BD-E5FF-C240-BA7C-09F5606E6C81}"/>
                  </a:ext>
                </a:extLst>
              </p:cNvPr>
              <p:cNvCxnSpPr/>
              <p:nvPr/>
            </p:nvCxnSpPr>
            <p:spPr>
              <a:xfrm>
                <a:off x="1125415" y="2350939"/>
                <a:ext cx="0" cy="315304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03748EBD-BE45-1341-B860-B73566BAF69C}"/>
                  </a:ext>
                </a:extLst>
              </p:cNvPr>
              <p:cNvCxnSpPr/>
              <p:nvPr/>
            </p:nvCxnSpPr>
            <p:spPr>
              <a:xfrm flipH="1" flipV="1">
                <a:off x="1125415" y="5495194"/>
                <a:ext cx="7458332" cy="197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57665EA3-48D3-AA49-9F8A-F4734FDD08DE}"/>
                  </a:ext>
                </a:extLst>
              </p:cNvPr>
              <p:cNvSpPr txBox="1"/>
              <p:nvPr/>
            </p:nvSpPr>
            <p:spPr>
              <a:xfrm>
                <a:off x="5065" y="2160499"/>
                <a:ext cx="123751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V</a:t>
                </a:r>
                <a:r>
                  <a:rPr kumimoji="0" lang="en-US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dd</a:t>
                </a:r>
                <a:endParaRPr kumimoji="0" lang="en-US" sz="1800" b="1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9918FD09-29D8-3846-A04F-9619DE0E9B1A}"/>
                  </a:ext>
                </a:extLst>
              </p:cNvPr>
              <p:cNvSpPr txBox="1"/>
              <p:nvPr/>
            </p:nvSpPr>
            <p:spPr>
              <a:xfrm>
                <a:off x="-89191" y="5336332"/>
                <a:ext cx="1424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-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V</a:t>
                </a:r>
                <a:r>
                  <a:rPr kumimoji="0" lang="en-US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dd</a:t>
                </a:r>
                <a:endParaRPr kumimoji="0" lang="en-US" sz="2400" b="1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D3C0D49-041E-AB49-B212-F5668F1351A0}"/>
                </a:ext>
              </a:extLst>
            </p:cNvPr>
            <p:cNvCxnSpPr/>
            <p:nvPr/>
          </p:nvCxnSpPr>
          <p:spPr>
            <a:xfrm flipH="1">
              <a:off x="1052944" y="2350939"/>
              <a:ext cx="136441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935A8CFD-9A19-2F45-8EF9-FA923D17DF95}"/>
              </a:ext>
            </a:extLst>
          </p:cNvPr>
          <p:cNvCxnSpPr>
            <a:cxnSpLocks/>
          </p:cNvCxnSpPr>
          <p:nvPr/>
        </p:nvCxnSpPr>
        <p:spPr>
          <a:xfrm flipH="1">
            <a:off x="4861540" y="3546689"/>
            <a:ext cx="756312" cy="0"/>
          </a:xfrm>
          <a:prstGeom prst="line">
            <a:avLst/>
          </a:prstGeom>
          <a:ln w="444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F05F2F6-DC1E-714B-8947-C0C4C1DE67E4}"/>
              </a:ext>
            </a:extLst>
          </p:cNvPr>
          <p:cNvCxnSpPr>
            <a:cxnSpLocks/>
          </p:cNvCxnSpPr>
          <p:nvPr/>
        </p:nvCxnSpPr>
        <p:spPr>
          <a:xfrm>
            <a:off x="4868508" y="3951189"/>
            <a:ext cx="350607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CE2CE3CD-EE90-F242-B70F-62AC24228C76}"/>
              </a:ext>
            </a:extLst>
          </p:cNvPr>
          <p:cNvSpPr txBox="1"/>
          <p:nvPr/>
        </p:nvSpPr>
        <p:spPr>
          <a:xfrm rot="16200000">
            <a:off x="2702626" y="3342867"/>
            <a:ext cx="2766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Voltage Difference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005B36E8-ABC2-3745-9B71-2CBD875F330D}"/>
              </a:ext>
            </a:extLst>
          </p:cNvPr>
          <p:cNvSpPr txBox="1"/>
          <p:nvPr/>
        </p:nvSpPr>
        <p:spPr>
          <a:xfrm>
            <a:off x="7822449" y="5058325"/>
            <a:ext cx="915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Time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4DA48093-BDDB-0A4B-A195-842462667387}"/>
              </a:ext>
            </a:extLst>
          </p:cNvPr>
          <p:cNvSpPr txBox="1"/>
          <p:nvPr/>
        </p:nvSpPr>
        <p:spPr>
          <a:xfrm>
            <a:off x="4877136" y="3593051"/>
            <a:ext cx="1797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Ready to Sense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Voltage Level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3837DB9-932A-0145-9228-2FB69F47AD8A}"/>
              </a:ext>
            </a:extLst>
          </p:cNvPr>
          <p:cNvSpPr txBox="1"/>
          <p:nvPr/>
        </p:nvSpPr>
        <p:spPr>
          <a:xfrm>
            <a:off x="4275880" y="2798350"/>
            <a:ext cx="683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</a:t>
            </a:r>
            <a:r>
              <a: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E945C8B-2B4F-1949-9DA4-610BD418EF84}"/>
              </a:ext>
            </a:extLst>
          </p:cNvPr>
          <p:cNvSpPr txBox="1"/>
          <p:nvPr/>
        </p:nvSpPr>
        <p:spPr>
          <a:xfrm>
            <a:off x="4189175" y="3642182"/>
            <a:ext cx="756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-V</a:t>
            </a:r>
            <a:r>
              <a: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820BA252-8843-1D44-8E5D-1EE96E94AD6E}"/>
              </a:ext>
            </a:extLst>
          </p:cNvPr>
          <p:cNvCxnSpPr>
            <a:cxnSpLocks/>
          </p:cNvCxnSpPr>
          <p:nvPr/>
        </p:nvCxnSpPr>
        <p:spPr>
          <a:xfrm>
            <a:off x="4866907" y="3092938"/>
            <a:ext cx="3505481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>
            <a:extLst>
              <a:ext uri="{FF2B5EF4-FFF2-40B4-BE49-F238E27FC236}">
                <a16:creationId xmlns:a16="http://schemas.microsoft.com/office/drawing/2014/main" id="{4AA72CEC-C8D1-574F-A19B-7F926BE71D64}"/>
              </a:ext>
            </a:extLst>
          </p:cNvPr>
          <p:cNvSpPr txBox="1"/>
          <p:nvPr/>
        </p:nvSpPr>
        <p:spPr>
          <a:xfrm>
            <a:off x="4513524" y="3322206"/>
            <a:ext cx="34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0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8E75A24-B1A6-CD43-A4F0-3B6F49AF378F}"/>
              </a:ext>
            </a:extLst>
          </p:cNvPr>
          <p:cNvCxnSpPr>
            <a:cxnSpLocks/>
          </p:cNvCxnSpPr>
          <p:nvPr/>
        </p:nvCxnSpPr>
        <p:spPr>
          <a:xfrm>
            <a:off x="1158098" y="1516723"/>
            <a:ext cx="0" cy="331717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BFDE1F7-2938-C943-BB27-603CA1C1BFDF}"/>
              </a:ext>
            </a:extLst>
          </p:cNvPr>
          <p:cNvCxnSpPr>
            <a:cxnSpLocks/>
          </p:cNvCxnSpPr>
          <p:nvPr/>
        </p:nvCxnSpPr>
        <p:spPr>
          <a:xfrm>
            <a:off x="989064" y="1794811"/>
            <a:ext cx="90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8C1EFAA-CCDE-324F-AC64-A3167FBD013F}"/>
              </a:ext>
            </a:extLst>
          </p:cNvPr>
          <p:cNvCxnSpPr>
            <a:cxnSpLocks/>
          </p:cNvCxnSpPr>
          <p:nvPr/>
        </p:nvCxnSpPr>
        <p:spPr>
          <a:xfrm>
            <a:off x="989064" y="2525085"/>
            <a:ext cx="90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FB95D02-9EB7-A240-914B-BF540399559B}"/>
              </a:ext>
            </a:extLst>
          </p:cNvPr>
          <p:cNvCxnSpPr>
            <a:cxnSpLocks/>
          </p:cNvCxnSpPr>
          <p:nvPr/>
        </p:nvCxnSpPr>
        <p:spPr>
          <a:xfrm>
            <a:off x="989064" y="3234811"/>
            <a:ext cx="90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F0D6755-05DF-7640-9FF9-34D1D62F3063}"/>
              </a:ext>
            </a:extLst>
          </p:cNvPr>
          <p:cNvCxnSpPr>
            <a:cxnSpLocks/>
          </p:cNvCxnSpPr>
          <p:nvPr/>
        </p:nvCxnSpPr>
        <p:spPr>
          <a:xfrm>
            <a:off x="1001943" y="3954811"/>
            <a:ext cx="90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0F93C116-ADAF-0141-8A52-64EC760C4171}"/>
              </a:ext>
            </a:extLst>
          </p:cNvPr>
          <p:cNvSpPr/>
          <p:nvPr/>
        </p:nvSpPr>
        <p:spPr>
          <a:xfrm>
            <a:off x="1314254" y="1937931"/>
            <a:ext cx="360000" cy="360000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A09F7B0-3DDF-2343-87FC-DB50755726F6}"/>
              </a:ext>
            </a:extLst>
          </p:cNvPr>
          <p:cNvSpPr/>
          <p:nvPr/>
        </p:nvSpPr>
        <p:spPr>
          <a:xfrm>
            <a:off x="1309998" y="2657931"/>
            <a:ext cx="360000" cy="36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8FA2942-EF81-F643-8754-F5AEB341F225}"/>
              </a:ext>
            </a:extLst>
          </p:cNvPr>
          <p:cNvSpPr/>
          <p:nvPr/>
        </p:nvSpPr>
        <p:spPr>
          <a:xfrm>
            <a:off x="1306902" y="3377931"/>
            <a:ext cx="360000" cy="360000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724F3E28-AAAC-1F4F-9ABA-7BD6CEDD842A}"/>
              </a:ext>
            </a:extLst>
          </p:cNvPr>
          <p:cNvSpPr/>
          <p:nvPr/>
        </p:nvSpPr>
        <p:spPr>
          <a:xfrm>
            <a:off x="1301834" y="4097931"/>
            <a:ext cx="360000" cy="36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9503D1F-3901-5143-88A1-66928D39C172}"/>
              </a:ext>
            </a:extLst>
          </p:cNvPr>
          <p:cNvSpPr/>
          <p:nvPr/>
        </p:nvSpPr>
        <p:spPr>
          <a:xfrm>
            <a:off x="788894" y="4833897"/>
            <a:ext cx="1286793" cy="578911"/>
          </a:xfrm>
          <a:prstGeom prst="round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Calibri" panose="020F0502020204030204" pitchFamily="34" charset="0"/>
              </a:rPr>
              <a:t>Sense Amplifier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1D1EF7F-B54A-5B42-BC35-C67A546B382C}"/>
              </a:ext>
            </a:extLst>
          </p:cNvPr>
          <p:cNvSpPr txBox="1"/>
          <p:nvPr/>
        </p:nvSpPr>
        <p:spPr>
          <a:xfrm>
            <a:off x="694594" y="1174354"/>
            <a:ext cx="92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/2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1EE3BF6-8064-3940-BF03-C7B45BBDDC15}"/>
              </a:ext>
            </a:extLst>
          </p:cNvPr>
          <p:cNvSpPr txBox="1"/>
          <p:nvPr/>
        </p:nvSpPr>
        <p:spPr>
          <a:xfrm>
            <a:off x="1322482" y="5922561"/>
            <a:ext cx="92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/2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2EF832C-D7BE-F849-87F4-5BE57B17D303}"/>
              </a:ext>
            </a:extLst>
          </p:cNvPr>
          <p:cNvCxnSpPr>
            <a:cxnSpLocks/>
            <a:stCxn id="20" idx="0"/>
          </p:cNvCxnSpPr>
          <p:nvPr/>
        </p:nvCxnSpPr>
        <p:spPr>
          <a:xfrm flipH="1" flipV="1">
            <a:off x="1489998" y="1794811"/>
            <a:ext cx="0" cy="143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9E178C8-65CE-F24E-B075-9EBA23549C79}"/>
              </a:ext>
            </a:extLst>
          </p:cNvPr>
          <p:cNvCxnSpPr>
            <a:cxnSpLocks/>
          </p:cNvCxnSpPr>
          <p:nvPr/>
        </p:nvCxnSpPr>
        <p:spPr>
          <a:xfrm flipH="1" flipV="1">
            <a:off x="1482378" y="2518711"/>
            <a:ext cx="0" cy="143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ABF9427F-8F8C-574B-B7A4-C91E4C7DE737}"/>
              </a:ext>
            </a:extLst>
          </p:cNvPr>
          <p:cNvCxnSpPr>
            <a:cxnSpLocks/>
          </p:cNvCxnSpPr>
          <p:nvPr/>
        </p:nvCxnSpPr>
        <p:spPr>
          <a:xfrm flipH="1" flipV="1">
            <a:off x="1483200" y="3234811"/>
            <a:ext cx="0" cy="143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7C15B66-D601-264F-AFD8-1DD850B25D82}"/>
              </a:ext>
            </a:extLst>
          </p:cNvPr>
          <p:cNvCxnSpPr>
            <a:cxnSpLocks/>
          </p:cNvCxnSpPr>
          <p:nvPr/>
        </p:nvCxnSpPr>
        <p:spPr>
          <a:xfrm flipH="1" flipV="1">
            <a:off x="1483200" y="3954811"/>
            <a:ext cx="0" cy="143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57B34AEA-8785-D642-9069-414BF2ECD598}"/>
              </a:ext>
            </a:extLst>
          </p:cNvPr>
          <p:cNvSpPr txBox="1"/>
          <p:nvPr/>
        </p:nvSpPr>
        <p:spPr>
          <a:xfrm>
            <a:off x="2255653" y="5051914"/>
            <a:ext cx="976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Enable</a:t>
            </a:r>
            <a:endParaRPr kumimoji="0" lang="en-US" sz="1600" b="1" i="1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20E35276-0B2F-4949-91AE-7AC39E4CC0D4}"/>
              </a:ext>
            </a:extLst>
          </p:cNvPr>
          <p:cNvSpPr txBox="1"/>
          <p:nvPr/>
        </p:nvSpPr>
        <p:spPr>
          <a:xfrm>
            <a:off x="2357510" y="3412804"/>
            <a:ext cx="8575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Logic-1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950FC84-BC0B-4742-A7CF-C7463A402A88}"/>
              </a:ext>
            </a:extLst>
          </p:cNvPr>
          <p:cNvCxnSpPr>
            <a:stCxn id="71" idx="6"/>
          </p:cNvCxnSpPr>
          <p:nvPr/>
        </p:nvCxnSpPr>
        <p:spPr>
          <a:xfrm>
            <a:off x="1669998" y="2837931"/>
            <a:ext cx="817426" cy="57487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>
            <a:extLst>
              <a:ext uri="{FF2B5EF4-FFF2-40B4-BE49-F238E27FC236}">
                <a16:creationId xmlns:a16="http://schemas.microsoft.com/office/drawing/2014/main" id="{5391DDA4-BC80-4349-93BB-6F0C5C4F4569}"/>
              </a:ext>
            </a:extLst>
          </p:cNvPr>
          <p:cNvCxnSpPr>
            <a:cxnSpLocks/>
            <a:stCxn id="73" idx="6"/>
          </p:cNvCxnSpPr>
          <p:nvPr/>
        </p:nvCxnSpPr>
        <p:spPr>
          <a:xfrm flipV="1">
            <a:off x="1661834" y="3758509"/>
            <a:ext cx="778858" cy="51942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80FC5FFD-A846-F849-AC33-89DA4155B955}"/>
              </a:ext>
            </a:extLst>
          </p:cNvPr>
          <p:cNvSpPr txBox="1"/>
          <p:nvPr/>
        </p:nvSpPr>
        <p:spPr>
          <a:xfrm>
            <a:off x="407569" y="3702826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R0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2DB4513-A0ED-7D4A-A19F-E065B716CFA3}"/>
              </a:ext>
            </a:extLst>
          </p:cNvPr>
          <p:cNvSpPr txBox="1"/>
          <p:nvPr/>
        </p:nvSpPr>
        <p:spPr>
          <a:xfrm>
            <a:off x="416851" y="2980801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R1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A3CEB09B-B3DF-F340-AC58-6A6EE68096EB}"/>
              </a:ext>
            </a:extLst>
          </p:cNvPr>
          <p:cNvSpPr txBox="1"/>
          <p:nvPr/>
        </p:nvSpPr>
        <p:spPr>
          <a:xfrm>
            <a:off x="405518" y="2224587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R2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1508477-2F75-9046-B65B-87E89D8ED2A8}"/>
              </a:ext>
            </a:extLst>
          </p:cNvPr>
          <p:cNvSpPr txBox="1"/>
          <p:nvPr/>
        </p:nvSpPr>
        <p:spPr>
          <a:xfrm>
            <a:off x="415892" y="1545602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R3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49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  <p:bldP spid="109" grpId="0"/>
      <p:bldP spid="110" grpId="0"/>
      <p:bldP spid="119" grpId="0"/>
      <p:bldP spid="131" grpId="0"/>
      <p:bldP spid="20" grpId="0" animBg="1"/>
      <p:bldP spid="71" grpId="0" animBg="1"/>
      <p:bldP spid="72" grpId="0" animBg="1"/>
      <p:bldP spid="73" grpId="0" animBg="1"/>
      <p:bldP spid="23" grpId="0" animBg="1"/>
      <p:bldP spid="78" grpId="0"/>
      <p:bldP spid="79" grpId="0"/>
      <p:bldP spid="132" grpId="0"/>
      <p:bldP spid="133" grpId="0"/>
      <p:bldP spid="133" grpId="1"/>
      <p:bldP spid="136" grpId="0"/>
      <p:bldP spid="137" grpId="0"/>
      <p:bldP spid="138" grpId="0"/>
      <p:bldP spid="139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2E3181E-BD5E-5540-9AA9-795E8EB7A31F}"/>
              </a:ext>
            </a:extLst>
          </p:cNvPr>
          <p:cNvCxnSpPr>
            <a:cxnSpLocks/>
          </p:cNvCxnSpPr>
          <p:nvPr/>
        </p:nvCxnSpPr>
        <p:spPr>
          <a:xfrm flipV="1">
            <a:off x="2075688" y="5103588"/>
            <a:ext cx="5416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F2EBBAF-0733-334F-B8C0-9CA11B886884}"/>
              </a:ext>
            </a:extLst>
          </p:cNvPr>
          <p:cNvCxnSpPr>
            <a:cxnSpLocks/>
          </p:cNvCxnSpPr>
          <p:nvPr/>
        </p:nvCxnSpPr>
        <p:spPr>
          <a:xfrm>
            <a:off x="1785986" y="5432378"/>
            <a:ext cx="0" cy="528366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C860513-2CC3-454F-99F0-BA50B88B1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Generating Random Values via QUAC</a:t>
            </a:r>
            <a:endParaRPr lang="en-TR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318D45-4E46-B147-B352-05B8DE26CF45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TR" sz="2400" dirty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TR" sz="2400" dirty="0">
              <a:latin typeface="Cambria" panose="02040503050406030204" pitchFamily="18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3C68E75-0E4D-9E49-9A72-31D6DA5D094E}"/>
              </a:ext>
            </a:extLst>
          </p:cNvPr>
          <p:cNvGrpSpPr/>
          <p:nvPr/>
        </p:nvGrpSpPr>
        <p:grpSpPr>
          <a:xfrm>
            <a:off x="4267040" y="1681816"/>
            <a:ext cx="4209305" cy="3637498"/>
            <a:chOff x="-89191" y="2160499"/>
            <a:chExt cx="8672938" cy="3637498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E863BC57-C18D-184C-AAA7-E2B856ACCE35}"/>
                </a:ext>
              </a:extLst>
            </p:cNvPr>
            <p:cNvGrpSpPr/>
            <p:nvPr/>
          </p:nvGrpSpPr>
          <p:grpSpPr>
            <a:xfrm>
              <a:off x="-89191" y="2160499"/>
              <a:ext cx="8672938" cy="3637498"/>
              <a:chOff x="-89191" y="2160499"/>
              <a:chExt cx="8672938" cy="3637498"/>
            </a:xfrm>
          </p:grpSpPr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04F1D5BD-E5FF-C240-BA7C-09F5606E6C81}"/>
                  </a:ext>
                </a:extLst>
              </p:cNvPr>
              <p:cNvCxnSpPr/>
              <p:nvPr/>
            </p:nvCxnSpPr>
            <p:spPr>
              <a:xfrm>
                <a:off x="1125415" y="2350939"/>
                <a:ext cx="0" cy="315304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03748EBD-BE45-1341-B860-B73566BAF69C}"/>
                  </a:ext>
                </a:extLst>
              </p:cNvPr>
              <p:cNvCxnSpPr/>
              <p:nvPr/>
            </p:nvCxnSpPr>
            <p:spPr>
              <a:xfrm flipH="1" flipV="1">
                <a:off x="1125415" y="5495194"/>
                <a:ext cx="7458332" cy="197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57665EA3-48D3-AA49-9F8A-F4734FDD08DE}"/>
                  </a:ext>
                </a:extLst>
              </p:cNvPr>
              <p:cNvSpPr txBox="1"/>
              <p:nvPr/>
            </p:nvSpPr>
            <p:spPr>
              <a:xfrm>
                <a:off x="5065" y="2160499"/>
                <a:ext cx="123751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V</a:t>
                </a:r>
                <a:r>
                  <a:rPr kumimoji="0" lang="en-US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dd</a:t>
                </a:r>
                <a:endParaRPr kumimoji="0" lang="en-US" sz="1800" b="1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9918FD09-29D8-3846-A04F-9619DE0E9B1A}"/>
                  </a:ext>
                </a:extLst>
              </p:cNvPr>
              <p:cNvSpPr txBox="1"/>
              <p:nvPr/>
            </p:nvSpPr>
            <p:spPr>
              <a:xfrm>
                <a:off x="-89191" y="5336332"/>
                <a:ext cx="1424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-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V</a:t>
                </a:r>
                <a:r>
                  <a:rPr kumimoji="0" lang="en-US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dd</a:t>
                </a:r>
                <a:endParaRPr kumimoji="0" lang="en-US" sz="2400" b="1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D3C0D49-041E-AB49-B212-F5668F1351A0}"/>
                </a:ext>
              </a:extLst>
            </p:cNvPr>
            <p:cNvCxnSpPr/>
            <p:nvPr/>
          </p:nvCxnSpPr>
          <p:spPr>
            <a:xfrm flipH="1">
              <a:off x="1052944" y="2350939"/>
              <a:ext cx="136441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935A8CFD-9A19-2F45-8EF9-FA923D17DF95}"/>
              </a:ext>
            </a:extLst>
          </p:cNvPr>
          <p:cNvCxnSpPr>
            <a:cxnSpLocks/>
          </p:cNvCxnSpPr>
          <p:nvPr/>
        </p:nvCxnSpPr>
        <p:spPr>
          <a:xfrm flipH="1">
            <a:off x="4860791" y="3546689"/>
            <a:ext cx="756312" cy="0"/>
          </a:xfrm>
          <a:prstGeom prst="line">
            <a:avLst/>
          </a:prstGeom>
          <a:ln w="444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F05F2F6-DC1E-714B-8947-C0C4C1DE67E4}"/>
              </a:ext>
            </a:extLst>
          </p:cNvPr>
          <p:cNvCxnSpPr>
            <a:cxnSpLocks/>
          </p:cNvCxnSpPr>
          <p:nvPr/>
        </p:nvCxnSpPr>
        <p:spPr>
          <a:xfrm>
            <a:off x="4867759" y="3951189"/>
            <a:ext cx="350607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820BA252-8843-1D44-8E5D-1EE96E94AD6E}"/>
              </a:ext>
            </a:extLst>
          </p:cNvPr>
          <p:cNvCxnSpPr>
            <a:cxnSpLocks/>
          </p:cNvCxnSpPr>
          <p:nvPr/>
        </p:nvCxnSpPr>
        <p:spPr>
          <a:xfrm>
            <a:off x="4866158" y="3092938"/>
            <a:ext cx="3505481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8E75A24-B1A6-CD43-A4F0-3B6F49AF378F}"/>
              </a:ext>
            </a:extLst>
          </p:cNvPr>
          <p:cNvCxnSpPr>
            <a:cxnSpLocks/>
          </p:cNvCxnSpPr>
          <p:nvPr/>
        </p:nvCxnSpPr>
        <p:spPr>
          <a:xfrm>
            <a:off x="1158098" y="1515715"/>
            <a:ext cx="0" cy="331717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BFDE1F7-2938-C943-BB27-603CA1C1BFDF}"/>
              </a:ext>
            </a:extLst>
          </p:cNvPr>
          <p:cNvCxnSpPr>
            <a:cxnSpLocks/>
          </p:cNvCxnSpPr>
          <p:nvPr/>
        </p:nvCxnSpPr>
        <p:spPr>
          <a:xfrm>
            <a:off x="989064" y="1793803"/>
            <a:ext cx="90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8C1EFAA-CCDE-324F-AC64-A3167FBD013F}"/>
              </a:ext>
            </a:extLst>
          </p:cNvPr>
          <p:cNvCxnSpPr>
            <a:cxnSpLocks/>
          </p:cNvCxnSpPr>
          <p:nvPr/>
        </p:nvCxnSpPr>
        <p:spPr>
          <a:xfrm>
            <a:off x="989064" y="2524436"/>
            <a:ext cx="90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FB95D02-9EB7-A240-914B-BF540399559B}"/>
              </a:ext>
            </a:extLst>
          </p:cNvPr>
          <p:cNvCxnSpPr>
            <a:cxnSpLocks/>
          </p:cNvCxnSpPr>
          <p:nvPr/>
        </p:nvCxnSpPr>
        <p:spPr>
          <a:xfrm>
            <a:off x="989064" y="3233803"/>
            <a:ext cx="90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F0D6755-05DF-7640-9FF9-34D1D62F3063}"/>
              </a:ext>
            </a:extLst>
          </p:cNvPr>
          <p:cNvCxnSpPr>
            <a:cxnSpLocks/>
          </p:cNvCxnSpPr>
          <p:nvPr/>
        </p:nvCxnSpPr>
        <p:spPr>
          <a:xfrm>
            <a:off x="1001943" y="3953803"/>
            <a:ext cx="90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0F93C116-ADAF-0141-8A52-64EC760C4171}"/>
              </a:ext>
            </a:extLst>
          </p:cNvPr>
          <p:cNvSpPr/>
          <p:nvPr/>
        </p:nvSpPr>
        <p:spPr>
          <a:xfrm>
            <a:off x="1314254" y="1936923"/>
            <a:ext cx="360000" cy="360000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A09F7B0-3DDF-2343-87FC-DB50755726F6}"/>
              </a:ext>
            </a:extLst>
          </p:cNvPr>
          <p:cNvSpPr/>
          <p:nvPr/>
        </p:nvSpPr>
        <p:spPr>
          <a:xfrm>
            <a:off x="1309998" y="2656923"/>
            <a:ext cx="360000" cy="36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8FA2942-EF81-F643-8754-F5AEB341F225}"/>
              </a:ext>
            </a:extLst>
          </p:cNvPr>
          <p:cNvSpPr/>
          <p:nvPr/>
        </p:nvSpPr>
        <p:spPr>
          <a:xfrm>
            <a:off x="1306902" y="3376923"/>
            <a:ext cx="360000" cy="359997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724F3E28-AAAC-1F4F-9ABA-7BD6CEDD842A}"/>
              </a:ext>
            </a:extLst>
          </p:cNvPr>
          <p:cNvSpPr/>
          <p:nvPr/>
        </p:nvSpPr>
        <p:spPr>
          <a:xfrm>
            <a:off x="1301834" y="4096923"/>
            <a:ext cx="360000" cy="360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1D1EF7F-B54A-5B42-BC35-C67A546B382C}"/>
              </a:ext>
            </a:extLst>
          </p:cNvPr>
          <p:cNvSpPr txBox="1"/>
          <p:nvPr/>
        </p:nvSpPr>
        <p:spPr>
          <a:xfrm>
            <a:off x="694594" y="1175470"/>
            <a:ext cx="92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/2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1EE3BF6-8064-3940-BF03-C7B45BBDDC15}"/>
              </a:ext>
            </a:extLst>
          </p:cNvPr>
          <p:cNvSpPr txBox="1"/>
          <p:nvPr/>
        </p:nvSpPr>
        <p:spPr>
          <a:xfrm>
            <a:off x="1322482" y="5921553"/>
            <a:ext cx="92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/2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2EF832C-D7BE-F849-87F4-5BE57B17D303}"/>
              </a:ext>
            </a:extLst>
          </p:cNvPr>
          <p:cNvCxnSpPr>
            <a:cxnSpLocks/>
            <a:stCxn id="20" idx="0"/>
          </p:cNvCxnSpPr>
          <p:nvPr/>
        </p:nvCxnSpPr>
        <p:spPr>
          <a:xfrm flipH="1" flipV="1">
            <a:off x="1489998" y="1793803"/>
            <a:ext cx="0" cy="143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9E178C8-65CE-F24E-B075-9EBA23549C79}"/>
              </a:ext>
            </a:extLst>
          </p:cNvPr>
          <p:cNvCxnSpPr>
            <a:cxnSpLocks/>
          </p:cNvCxnSpPr>
          <p:nvPr/>
        </p:nvCxnSpPr>
        <p:spPr>
          <a:xfrm flipH="1" flipV="1">
            <a:off x="1482378" y="2517703"/>
            <a:ext cx="0" cy="143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ABF9427F-8F8C-574B-B7A4-C91E4C7DE737}"/>
              </a:ext>
            </a:extLst>
          </p:cNvPr>
          <p:cNvCxnSpPr>
            <a:cxnSpLocks/>
          </p:cNvCxnSpPr>
          <p:nvPr/>
        </p:nvCxnSpPr>
        <p:spPr>
          <a:xfrm flipH="1" flipV="1">
            <a:off x="1483200" y="3233803"/>
            <a:ext cx="0" cy="143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7C15B66-D601-264F-AFD8-1DD850B25D82}"/>
              </a:ext>
            </a:extLst>
          </p:cNvPr>
          <p:cNvCxnSpPr>
            <a:cxnSpLocks/>
          </p:cNvCxnSpPr>
          <p:nvPr/>
        </p:nvCxnSpPr>
        <p:spPr>
          <a:xfrm flipH="1" flipV="1">
            <a:off x="1483200" y="3953803"/>
            <a:ext cx="0" cy="1431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57B34AEA-8785-D642-9069-414BF2ECD598}"/>
              </a:ext>
            </a:extLst>
          </p:cNvPr>
          <p:cNvSpPr txBox="1"/>
          <p:nvPr/>
        </p:nvSpPr>
        <p:spPr>
          <a:xfrm>
            <a:off x="2255653" y="5050906"/>
            <a:ext cx="976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Enable</a:t>
            </a:r>
            <a:endParaRPr kumimoji="0" lang="en-US" sz="1600" b="1" i="1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962FEE6-D08B-BB4B-B728-7190EC94F43A}"/>
              </a:ext>
            </a:extLst>
          </p:cNvPr>
          <p:cNvSpPr txBox="1"/>
          <p:nvPr/>
        </p:nvSpPr>
        <p:spPr>
          <a:xfrm>
            <a:off x="5219705" y="5058571"/>
            <a:ext cx="746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ACT</a:t>
            </a:r>
            <a:b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B1C784C-E6ED-504E-B386-3DE441218F74}"/>
              </a:ext>
            </a:extLst>
          </p:cNvPr>
          <p:cNvSpPr txBox="1"/>
          <p:nvPr/>
        </p:nvSpPr>
        <p:spPr>
          <a:xfrm>
            <a:off x="5776864" y="5055599"/>
            <a:ext cx="81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PRE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DC57CD3-CDD7-CF4E-BF90-FD58DCACF815}"/>
              </a:ext>
            </a:extLst>
          </p:cNvPr>
          <p:cNvSpPr txBox="1"/>
          <p:nvPr/>
        </p:nvSpPr>
        <p:spPr>
          <a:xfrm>
            <a:off x="6438231" y="5055599"/>
            <a:ext cx="659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ACT R3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488B599C-853B-BF4D-AF40-71C4B46A9ED1}"/>
                  </a:ext>
                </a:extLst>
              </p:cNvPr>
              <p:cNvSpPr txBox="1"/>
              <p:nvPr/>
            </p:nvSpPr>
            <p:spPr>
              <a:xfrm>
                <a:off x="1173720" y="1164518"/>
                <a:ext cx="9270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C6362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+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EC6362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𝜺</m:t>
                    </m:r>
                  </m:oMath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EC6362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488B599C-853B-BF4D-AF40-71C4B46A9E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3720" y="1164518"/>
                <a:ext cx="927008" cy="369332"/>
              </a:xfrm>
              <a:prstGeom prst="rect">
                <a:avLst/>
              </a:prstGeom>
              <a:blipFill>
                <a:blip r:embed="rId3"/>
                <a:stretch>
                  <a:fillRect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reeform 5">
            <a:extLst>
              <a:ext uri="{FF2B5EF4-FFF2-40B4-BE49-F238E27FC236}">
                <a16:creationId xmlns:a16="http://schemas.microsoft.com/office/drawing/2014/main" id="{75DE46BB-89A3-C74F-A808-90CDA141503F}"/>
              </a:ext>
            </a:extLst>
          </p:cNvPr>
          <p:cNvSpPr/>
          <p:nvPr/>
        </p:nvSpPr>
        <p:spPr>
          <a:xfrm>
            <a:off x="5598423" y="3304858"/>
            <a:ext cx="575977" cy="238803"/>
          </a:xfrm>
          <a:custGeom>
            <a:avLst/>
            <a:gdLst>
              <a:gd name="connsiteX0" fmla="*/ 0 w 510139"/>
              <a:gd name="connsiteY0" fmla="*/ 105878 h 105878"/>
              <a:gd name="connsiteX1" fmla="*/ 163630 w 510139"/>
              <a:gd name="connsiteY1" fmla="*/ 28876 h 105878"/>
              <a:gd name="connsiteX2" fmla="*/ 510139 w 510139"/>
              <a:gd name="connsiteY2" fmla="*/ 0 h 105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0139" h="105878">
                <a:moveTo>
                  <a:pt x="0" y="105878"/>
                </a:moveTo>
                <a:cubicBezTo>
                  <a:pt x="39303" y="76200"/>
                  <a:pt x="78607" y="46522"/>
                  <a:pt x="163630" y="28876"/>
                </a:cubicBezTo>
                <a:cubicBezTo>
                  <a:pt x="248653" y="11230"/>
                  <a:pt x="379396" y="5615"/>
                  <a:pt x="510139" y="0"/>
                </a:cubicBezTo>
              </a:path>
            </a:pathLst>
          </a:cu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D168A80-D1CB-574F-99C0-5E263E50807F}"/>
              </a:ext>
            </a:extLst>
          </p:cNvPr>
          <p:cNvCxnSpPr>
            <a:cxnSpLocks/>
            <a:endCxn id="44" idx="0"/>
          </p:cNvCxnSpPr>
          <p:nvPr/>
        </p:nvCxnSpPr>
        <p:spPr>
          <a:xfrm>
            <a:off x="5593187" y="3184935"/>
            <a:ext cx="0" cy="1873636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DA415DDB-AFF9-A94E-B3C5-99AB9558031B}"/>
              </a:ext>
            </a:extLst>
          </p:cNvPr>
          <p:cNvCxnSpPr>
            <a:cxnSpLocks/>
          </p:cNvCxnSpPr>
          <p:nvPr/>
        </p:nvCxnSpPr>
        <p:spPr>
          <a:xfrm>
            <a:off x="6183882" y="3184935"/>
            <a:ext cx="0" cy="1873636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9D1296A9-4043-7643-A3CB-67692100F19B}"/>
              </a:ext>
            </a:extLst>
          </p:cNvPr>
          <p:cNvCxnSpPr>
            <a:cxnSpLocks/>
          </p:cNvCxnSpPr>
          <p:nvPr/>
        </p:nvCxnSpPr>
        <p:spPr>
          <a:xfrm>
            <a:off x="6765095" y="3181963"/>
            <a:ext cx="0" cy="1873636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B48AD9D-7187-B442-A904-56025F12BA43}"/>
              </a:ext>
            </a:extLst>
          </p:cNvPr>
          <p:cNvCxnSpPr/>
          <p:nvPr/>
        </p:nvCxnSpPr>
        <p:spPr>
          <a:xfrm flipV="1">
            <a:off x="6183882" y="3272867"/>
            <a:ext cx="581213" cy="24711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>
            <a:extLst>
              <a:ext uri="{FF2B5EF4-FFF2-40B4-BE49-F238E27FC236}">
                <a16:creationId xmlns:a16="http://schemas.microsoft.com/office/drawing/2014/main" id="{617F46D2-506A-324A-893D-1EB7E9642691}"/>
              </a:ext>
            </a:extLst>
          </p:cNvPr>
          <p:cNvSpPr/>
          <p:nvPr/>
        </p:nvSpPr>
        <p:spPr>
          <a:xfrm>
            <a:off x="6765651" y="3260809"/>
            <a:ext cx="961159" cy="171450"/>
          </a:xfrm>
          <a:custGeom>
            <a:avLst/>
            <a:gdLst>
              <a:gd name="connsiteX0" fmla="*/ 0 w 961159"/>
              <a:gd name="connsiteY0" fmla="*/ 0 h 171450"/>
              <a:gd name="connsiteX1" fmla="*/ 301336 w 961159"/>
              <a:gd name="connsiteY1" fmla="*/ 124691 h 171450"/>
              <a:gd name="connsiteX2" fmla="*/ 961159 w 961159"/>
              <a:gd name="connsiteY2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1159" h="171450">
                <a:moveTo>
                  <a:pt x="0" y="0"/>
                </a:moveTo>
                <a:cubicBezTo>
                  <a:pt x="70571" y="48058"/>
                  <a:pt x="141143" y="96116"/>
                  <a:pt x="301336" y="124691"/>
                </a:cubicBezTo>
                <a:cubicBezTo>
                  <a:pt x="461529" y="153266"/>
                  <a:pt x="711344" y="162358"/>
                  <a:pt x="961159" y="171450"/>
                </a:cubicBezTo>
              </a:path>
            </a:pathLst>
          </a:cu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3F46E00-FA06-3B4D-88DE-CF18D0C7D421}"/>
              </a:ext>
            </a:extLst>
          </p:cNvPr>
          <p:cNvCxnSpPr/>
          <p:nvPr/>
        </p:nvCxnSpPr>
        <p:spPr>
          <a:xfrm>
            <a:off x="4913400" y="191264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63F33BFC-893B-A94B-8288-FBA41303639B}"/>
              </a:ext>
            </a:extLst>
          </p:cNvPr>
          <p:cNvSpPr txBox="1"/>
          <p:nvPr/>
        </p:nvSpPr>
        <p:spPr>
          <a:xfrm rot="16200000">
            <a:off x="2691102" y="3342867"/>
            <a:ext cx="2766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Voltage Difference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A2E0646-D18E-1B40-8E9F-5AC352D2591B}"/>
              </a:ext>
            </a:extLst>
          </p:cNvPr>
          <p:cNvSpPr txBox="1"/>
          <p:nvPr/>
        </p:nvSpPr>
        <p:spPr>
          <a:xfrm>
            <a:off x="4258771" y="2798350"/>
            <a:ext cx="670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</a:t>
            </a:r>
            <a:r>
              <a: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736234C-0488-544B-AA52-D90F9DEE65CF}"/>
              </a:ext>
            </a:extLst>
          </p:cNvPr>
          <p:cNvSpPr txBox="1"/>
          <p:nvPr/>
        </p:nvSpPr>
        <p:spPr>
          <a:xfrm>
            <a:off x="4182101" y="3642182"/>
            <a:ext cx="864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-V</a:t>
            </a:r>
            <a:r>
              <a: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6786A28-DFEF-DE41-B992-451EECD9FC6B}"/>
              </a:ext>
            </a:extLst>
          </p:cNvPr>
          <p:cNvSpPr txBox="1"/>
          <p:nvPr/>
        </p:nvSpPr>
        <p:spPr>
          <a:xfrm>
            <a:off x="4512775" y="3322206"/>
            <a:ext cx="34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0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E5B3E6B-5575-7E40-A255-6186F7CD9D25}"/>
              </a:ext>
            </a:extLst>
          </p:cNvPr>
          <p:cNvSpPr txBox="1"/>
          <p:nvPr/>
        </p:nvSpPr>
        <p:spPr>
          <a:xfrm>
            <a:off x="7816468" y="5058325"/>
            <a:ext cx="997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Time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4FBBB8-D9F7-4C26-9004-E4FBE8C581A4}"/>
              </a:ext>
            </a:extLst>
          </p:cNvPr>
          <p:cNvSpPr txBox="1"/>
          <p:nvPr/>
        </p:nvSpPr>
        <p:spPr>
          <a:xfrm>
            <a:off x="407569" y="3702826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R0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4F722FA-8A7C-447E-A0BE-106C70872388}"/>
              </a:ext>
            </a:extLst>
          </p:cNvPr>
          <p:cNvSpPr txBox="1"/>
          <p:nvPr/>
        </p:nvSpPr>
        <p:spPr>
          <a:xfrm>
            <a:off x="416851" y="2980801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R1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55C047B-9E29-47CF-A4A6-29FE6AB6AE38}"/>
              </a:ext>
            </a:extLst>
          </p:cNvPr>
          <p:cNvSpPr txBox="1"/>
          <p:nvPr/>
        </p:nvSpPr>
        <p:spPr>
          <a:xfrm>
            <a:off x="405518" y="2224587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R2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CBEE37D-6764-44B1-8BB3-12AB30CA9586}"/>
              </a:ext>
            </a:extLst>
          </p:cNvPr>
          <p:cNvSpPr txBox="1"/>
          <p:nvPr/>
        </p:nvSpPr>
        <p:spPr>
          <a:xfrm>
            <a:off x="415892" y="1545602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R3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3" name="Rounded Rectangle 22">
            <a:extLst>
              <a:ext uri="{FF2B5EF4-FFF2-40B4-BE49-F238E27FC236}">
                <a16:creationId xmlns:a16="http://schemas.microsoft.com/office/drawing/2014/main" id="{746CA7AD-940C-4FED-BB3E-E87C37FB8455}"/>
              </a:ext>
            </a:extLst>
          </p:cNvPr>
          <p:cNvSpPr/>
          <p:nvPr/>
        </p:nvSpPr>
        <p:spPr>
          <a:xfrm>
            <a:off x="788894" y="4833897"/>
            <a:ext cx="1286793" cy="578911"/>
          </a:xfrm>
          <a:prstGeom prst="round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Calibri" panose="020F0502020204030204" pitchFamily="34" charset="0"/>
              </a:rPr>
              <a:t>Sense Amplifier</a:t>
            </a:r>
          </a:p>
        </p:txBody>
      </p:sp>
    </p:spTree>
    <p:extLst>
      <p:ext uri="{BB962C8B-B14F-4D97-AF65-F5344CB8AC3E}">
        <p14:creationId xmlns:p14="http://schemas.microsoft.com/office/powerpoint/2010/main" val="121985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37677"/>
                                      </p:to>
                                    </p:animClr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6E6C6C"/>
                                      </p:to>
                                    </p:animClr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6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7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7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C0BA"/>
                                      </p:to>
                                    </p:animClr>
                                    <p:set>
                                      <p:cBhvr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FC0BA"/>
                                      </p:to>
                                    </p:animClr>
                                    <p:set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E6C6C"/>
                                      </p:to>
                                    </p:animClr>
                                    <p:set>
                                      <p:cBhvr>
                                        <p:cTn id="9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  <p:bldP spid="6" grpId="0" animBg="1"/>
      <p:bldP spid="12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2E3181E-BD5E-5540-9AA9-795E8EB7A31F}"/>
              </a:ext>
            </a:extLst>
          </p:cNvPr>
          <p:cNvCxnSpPr>
            <a:cxnSpLocks/>
          </p:cNvCxnSpPr>
          <p:nvPr/>
        </p:nvCxnSpPr>
        <p:spPr>
          <a:xfrm flipV="1">
            <a:off x="2075688" y="5106819"/>
            <a:ext cx="5416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F2EBBAF-0733-334F-B8C0-9CA11B886884}"/>
              </a:ext>
            </a:extLst>
          </p:cNvPr>
          <p:cNvCxnSpPr>
            <a:cxnSpLocks/>
          </p:cNvCxnSpPr>
          <p:nvPr/>
        </p:nvCxnSpPr>
        <p:spPr>
          <a:xfrm>
            <a:off x="1785986" y="5435609"/>
            <a:ext cx="0" cy="528366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C860513-2CC3-454F-99F0-BA50B88B1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Generating Random Values via QUAC</a:t>
            </a:r>
            <a:endParaRPr lang="en-TR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318D45-4E46-B147-B352-05B8DE26CF45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TR" sz="2400" dirty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en-TR" sz="2400" dirty="0">
              <a:latin typeface="Cambria" panose="02040503050406030204" pitchFamily="18" charset="0"/>
            </a:endParaRP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13BC8E63-1E10-AC40-8FC5-B60E01AB396B}"/>
              </a:ext>
            </a:extLst>
          </p:cNvPr>
          <p:cNvCxnSpPr>
            <a:stCxn id="93" idx="3"/>
            <a:endCxn id="93" idx="3"/>
          </p:cNvCxnSpPr>
          <p:nvPr/>
        </p:nvCxnSpPr>
        <p:spPr>
          <a:xfrm>
            <a:off x="4923674" y="1905247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3C68E75-0E4D-9E49-9A72-31D6DA5D094E}"/>
              </a:ext>
            </a:extLst>
          </p:cNvPr>
          <p:cNvGrpSpPr/>
          <p:nvPr/>
        </p:nvGrpSpPr>
        <p:grpSpPr>
          <a:xfrm>
            <a:off x="4277314" y="1674414"/>
            <a:ext cx="4209305" cy="3637498"/>
            <a:chOff x="-89191" y="2160499"/>
            <a:chExt cx="8672938" cy="3637498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E863BC57-C18D-184C-AAA7-E2B856ACCE35}"/>
                </a:ext>
              </a:extLst>
            </p:cNvPr>
            <p:cNvGrpSpPr/>
            <p:nvPr/>
          </p:nvGrpSpPr>
          <p:grpSpPr>
            <a:xfrm>
              <a:off x="-89191" y="2160499"/>
              <a:ext cx="8672938" cy="3637498"/>
              <a:chOff x="-89191" y="2160499"/>
              <a:chExt cx="8672938" cy="3637498"/>
            </a:xfrm>
          </p:grpSpPr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04F1D5BD-E5FF-C240-BA7C-09F5606E6C81}"/>
                  </a:ext>
                </a:extLst>
              </p:cNvPr>
              <p:cNvCxnSpPr/>
              <p:nvPr/>
            </p:nvCxnSpPr>
            <p:spPr>
              <a:xfrm>
                <a:off x="1125415" y="2350939"/>
                <a:ext cx="0" cy="3153046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03748EBD-BE45-1341-B860-B73566BAF69C}"/>
                  </a:ext>
                </a:extLst>
              </p:cNvPr>
              <p:cNvCxnSpPr/>
              <p:nvPr/>
            </p:nvCxnSpPr>
            <p:spPr>
              <a:xfrm flipH="1" flipV="1">
                <a:off x="1125415" y="5495194"/>
                <a:ext cx="7458332" cy="197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57665EA3-48D3-AA49-9F8A-F4734FDD08DE}"/>
                  </a:ext>
                </a:extLst>
              </p:cNvPr>
              <p:cNvSpPr txBox="1"/>
              <p:nvPr/>
            </p:nvSpPr>
            <p:spPr>
              <a:xfrm>
                <a:off x="5065" y="2160499"/>
                <a:ext cx="123751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V</a:t>
                </a:r>
                <a:r>
                  <a:rPr kumimoji="0" lang="en-US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dd</a:t>
                </a:r>
                <a:endParaRPr kumimoji="0" lang="en-US" sz="1800" b="1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9918FD09-29D8-3846-A04F-9619DE0E9B1A}"/>
                  </a:ext>
                </a:extLst>
              </p:cNvPr>
              <p:cNvSpPr txBox="1"/>
              <p:nvPr/>
            </p:nvSpPr>
            <p:spPr>
              <a:xfrm>
                <a:off x="-89191" y="5336332"/>
                <a:ext cx="1424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-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V</a:t>
                </a:r>
                <a:r>
                  <a:rPr kumimoji="0" lang="en-US" sz="24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dd</a:t>
                </a:r>
                <a:endParaRPr kumimoji="0" lang="en-US" sz="2400" b="1" i="0" u="none" strike="noStrike" kern="120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4D3C0D49-041E-AB49-B212-F5668F1351A0}"/>
                </a:ext>
              </a:extLst>
            </p:cNvPr>
            <p:cNvCxnSpPr/>
            <p:nvPr/>
          </p:nvCxnSpPr>
          <p:spPr>
            <a:xfrm flipH="1">
              <a:off x="1052944" y="2350939"/>
              <a:ext cx="136441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935A8CFD-9A19-2F45-8EF9-FA923D17DF95}"/>
              </a:ext>
            </a:extLst>
          </p:cNvPr>
          <p:cNvCxnSpPr>
            <a:cxnSpLocks/>
          </p:cNvCxnSpPr>
          <p:nvPr/>
        </p:nvCxnSpPr>
        <p:spPr>
          <a:xfrm flipH="1">
            <a:off x="4871065" y="3539287"/>
            <a:ext cx="756312" cy="0"/>
          </a:xfrm>
          <a:prstGeom prst="line">
            <a:avLst/>
          </a:prstGeom>
          <a:ln w="444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F05F2F6-DC1E-714B-8947-C0C4C1DE67E4}"/>
              </a:ext>
            </a:extLst>
          </p:cNvPr>
          <p:cNvCxnSpPr>
            <a:cxnSpLocks/>
          </p:cNvCxnSpPr>
          <p:nvPr/>
        </p:nvCxnSpPr>
        <p:spPr>
          <a:xfrm>
            <a:off x="4878033" y="3943787"/>
            <a:ext cx="350607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CE2CE3CD-EE90-F242-B70F-62AC24228C76}"/>
              </a:ext>
            </a:extLst>
          </p:cNvPr>
          <p:cNvSpPr txBox="1"/>
          <p:nvPr/>
        </p:nvSpPr>
        <p:spPr>
          <a:xfrm rot="16200000">
            <a:off x="2701376" y="3335465"/>
            <a:ext cx="2766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Voltage Difference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005B36E8-ABC2-3745-9B71-2CBD875F330D}"/>
              </a:ext>
            </a:extLst>
          </p:cNvPr>
          <p:cNvSpPr txBox="1"/>
          <p:nvPr/>
        </p:nvSpPr>
        <p:spPr>
          <a:xfrm>
            <a:off x="7816468" y="5050923"/>
            <a:ext cx="997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Time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3837DB9-932A-0145-9228-2FB69F47AD8A}"/>
              </a:ext>
            </a:extLst>
          </p:cNvPr>
          <p:cNvSpPr txBox="1"/>
          <p:nvPr/>
        </p:nvSpPr>
        <p:spPr>
          <a:xfrm>
            <a:off x="4269045" y="2790948"/>
            <a:ext cx="670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</a:t>
            </a:r>
            <a:r>
              <a: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E945C8B-2B4F-1949-9DA4-610BD418EF84}"/>
              </a:ext>
            </a:extLst>
          </p:cNvPr>
          <p:cNvSpPr txBox="1"/>
          <p:nvPr/>
        </p:nvSpPr>
        <p:spPr>
          <a:xfrm>
            <a:off x="4192375" y="3634780"/>
            <a:ext cx="864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-V</a:t>
            </a:r>
            <a:r>
              <a:rPr kumimoji="0" lang="en-US" sz="24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820BA252-8843-1D44-8E5D-1EE96E94AD6E}"/>
              </a:ext>
            </a:extLst>
          </p:cNvPr>
          <p:cNvCxnSpPr>
            <a:cxnSpLocks/>
          </p:cNvCxnSpPr>
          <p:nvPr/>
        </p:nvCxnSpPr>
        <p:spPr>
          <a:xfrm>
            <a:off x="4876432" y="3085536"/>
            <a:ext cx="3505481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>
            <a:extLst>
              <a:ext uri="{FF2B5EF4-FFF2-40B4-BE49-F238E27FC236}">
                <a16:creationId xmlns:a16="http://schemas.microsoft.com/office/drawing/2014/main" id="{4AA72CEC-C8D1-574F-A19B-7F926BE71D64}"/>
              </a:ext>
            </a:extLst>
          </p:cNvPr>
          <p:cNvSpPr txBox="1"/>
          <p:nvPr/>
        </p:nvSpPr>
        <p:spPr>
          <a:xfrm>
            <a:off x="4523049" y="3314804"/>
            <a:ext cx="340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0</a:t>
            </a:r>
            <a:endParaRPr kumimoji="0" lang="en-US" sz="1800" b="1" i="0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8E75A24-B1A6-CD43-A4F0-3B6F49AF378F}"/>
              </a:ext>
            </a:extLst>
          </p:cNvPr>
          <p:cNvCxnSpPr>
            <a:cxnSpLocks/>
          </p:cNvCxnSpPr>
          <p:nvPr/>
        </p:nvCxnSpPr>
        <p:spPr>
          <a:xfrm>
            <a:off x="1158098" y="1518946"/>
            <a:ext cx="0" cy="3317174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BFDE1F7-2938-C943-BB27-603CA1C1BFDF}"/>
              </a:ext>
            </a:extLst>
          </p:cNvPr>
          <p:cNvCxnSpPr>
            <a:cxnSpLocks/>
          </p:cNvCxnSpPr>
          <p:nvPr/>
        </p:nvCxnSpPr>
        <p:spPr>
          <a:xfrm>
            <a:off x="989064" y="1797034"/>
            <a:ext cx="90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8C1EFAA-CCDE-324F-AC64-A3167FBD013F}"/>
              </a:ext>
            </a:extLst>
          </p:cNvPr>
          <p:cNvCxnSpPr>
            <a:cxnSpLocks/>
          </p:cNvCxnSpPr>
          <p:nvPr/>
        </p:nvCxnSpPr>
        <p:spPr>
          <a:xfrm>
            <a:off x="989064" y="2517034"/>
            <a:ext cx="90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FB95D02-9EB7-A240-914B-BF540399559B}"/>
              </a:ext>
            </a:extLst>
          </p:cNvPr>
          <p:cNvCxnSpPr>
            <a:cxnSpLocks/>
          </p:cNvCxnSpPr>
          <p:nvPr/>
        </p:nvCxnSpPr>
        <p:spPr>
          <a:xfrm>
            <a:off x="989064" y="3237034"/>
            <a:ext cx="90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F0D6755-05DF-7640-9FF9-34D1D62F3063}"/>
              </a:ext>
            </a:extLst>
          </p:cNvPr>
          <p:cNvCxnSpPr>
            <a:cxnSpLocks/>
          </p:cNvCxnSpPr>
          <p:nvPr/>
        </p:nvCxnSpPr>
        <p:spPr>
          <a:xfrm>
            <a:off x="1001943" y="3957034"/>
            <a:ext cx="90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0F93C116-ADAF-0141-8A52-64EC760C4171}"/>
              </a:ext>
            </a:extLst>
          </p:cNvPr>
          <p:cNvSpPr/>
          <p:nvPr/>
        </p:nvSpPr>
        <p:spPr>
          <a:xfrm>
            <a:off x="1314254" y="1940154"/>
            <a:ext cx="360000" cy="360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8A09F7B0-3DDF-2343-87FC-DB50755726F6}"/>
              </a:ext>
            </a:extLst>
          </p:cNvPr>
          <p:cNvSpPr/>
          <p:nvPr/>
        </p:nvSpPr>
        <p:spPr>
          <a:xfrm>
            <a:off x="1309998" y="2660154"/>
            <a:ext cx="360000" cy="36000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8FA2942-EF81-F643-8754-F5AEB341F225}"/>
              </a:ext>
            </a:extLst>
          </p:cNvPr>
          <p:cNvSpPr/>
          <p:nvPr/>
        </p:nvSpPr>
        <p:spPr>
          <a:xfrm>
            <a:off x="1306902" y="3380154"/>
            <a:ext cx="360000" cy="360000"/>
          </a:xfrm>
          <a:prstGeom prst="ellipse">
            <a:avLst/>
          </a:prstGeom>
          <a:solidFill>
            <a:schemeClr val="bg1">
              <a:lumMod val="75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724F3E28-AAAC-1F4F-9ABA-7BD6CEDD842A}"/>
              </a:ext>
            </a:extLst>
          </p:cNvPr>
          <p:cNvSpPr/>
          <p:nvPr/>
        </p:nvSpPr>
        <p:spPr>
          <a:xfrm>
            <a:off x="1301834" y="4100154"/>
            <a:ext cx="360000" cy="360000"/>
          </a:xfrm>
          <a:prstGeom prst="ellipse">
            <a:avLst/>
          </a:prstGeom>
          <a:solidFill>
            <a:schemeClr val="bg2">
              <a:lumMod val="50000"/>
            </a:schemeClr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1D1EF7F-B54A-5B42-BC35-C67A546B382C}"/>
              </a:ext>
            </a:extLst>
          </p:cNvPr>
          <p:cNvSpPr txBox="1"/>
          <p:nvPr/>
        </p:nvSpPr>
        <p:spPr>
          <a:xfrm>
            <a:off x="694594" y="1178342"/>
            <a:ext cx="92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/2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1EE3BF6-8064-3940-BF03-C7B45BBDDC15}"/>
              </a:ext>
            </a:extLst>
          </p:cNvPr>
          <p:cNvSpPr txBox="1"/>
          <p:nvPr/>
        </p:nvSpPr>
        <p:spPr>
          <a:xfrm>
            <a:off x="1322482" y="5924784"/>
            <a:ext cx="927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</a:t>
            </a:r>
            <a:r>
              <a:rPr kumimoji="0" lang="en-US" sz="1800" b="1" i="0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/2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2EF832C-D7BE-F849-87F4-5BE57B17D303}"/>
              </a:ext>
            </a:extLst>
          </p:cNvPr>
          <p:cNvCxnSpPr>
            <a:cxnSpLocks/>
            <a:stCxn id="20" idx="0"/>
          </p:cNvCxnSpPr>
          <p:nvPr/>
        </p:nvCxnSpPr>
        <p:spPr>
          <a:xfrm flipH="1" flipV="1">
            <a:off x="1489998" y="1797034"/>
            <a:ext cx="0" cy="143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39E178C8-65CE-F24E-B075-9EBA23549C79}"/>
              </a:ext>
            </a:extLst>
          </p:cNvPr>
          <p:cNvCxnSpPr>
            <a:cxnSpLocks/>
          </p:cNvCxnSpPr>
          <p:nvPr/>
        </p:nvCxnSpPr>
        <p:spPr>
          <a:xfrm flipH="1" flipV="1">
            <a:off x="1482378" y="2520934"/>
            <a:ext cx="0" cy="143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ABF9427F-8F8C-574B-B7A4-C91E4C7DE737}"/>
              </a:ext>
            </a:extLst>
          </p:cNvPr>
          <p:cNvCxnSpPr>
            <a:cxnSpLocks/>
          </p:cNvCxnSpPr>
          <p:nvPr/>
        </p:nvCxnSpPr>
        <p:spPr>
          <a:xfrm flipH="1" flipV="1">
            <a:off x="1483200" y="3237034"/>
            <a:ext cx="0" cy="143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87C15B66-D601-264F-AFD8-1DD850B25D82}"/>
              </a:ext>
            </a:extLst>
          </p:cNvPr>
          <p:cNvCxnSpPr>
            <a:cxnSpLocks/>
          </p:cNvCxnSpPr>
          <p:nvPr/>
        </p:nvCxnSpPr>
        <p:spPr>
          <a:xfrm flipH="1" flipV="1">
            <a:off x="1483200" y="3957034"/>
            <a:ext cx="0" cy="143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57B34AEA-8785-D642-9069-414BF2ECD598}"/>
              </a:ext>
            </a:extLst>
          </p:cNvPr>
          <p:cNvSpPr txBox="1"/>
          <p:nvPr/>
        </p:nvSpPr>
        <p:spPr>
          <a:xfrm>
            <a:off x="2255653" y="5054137"/>
            <a:ext cx="976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Enable</a:t>
            </a:r>
            <a:endParaRPr kumimoji="0" lang="en-US" sz="1600" b="1" i="1" u="none" strike="noStrike" kern="1200" cap="none" spc="0" normalizeH="0" baseline="-25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962FEE6-D08B-BB4B-B728-7190EC94F43A}"/>
              </a:ext>
            </a:extLst>
          </p:cNvPr>
          <p:cNvSpPr txBox="1"/>
          <p:nvPr/>
        </p:nvSpPr>
        <p:spPr>
          <a:xfrm>
            <a:off x="5229979" y="5051169"/>
            <a:ext cx="746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ACT</a:t>
            </a:r>
            <a:b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B1C784C-E6ED-504E-B386-3DE441218F74}"/>
              </a:ext>
            </a:extLst>
          </p:cNvPr>
          <p:cNvSpPr txBox="1"/>
          <p:nvPr/>
        </p:nvSpPr>
        <p:spPr>
          <a:xfrm>
            <a:off x="5787138" y="5048197"/>
            <a:ext cx="81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PRE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DC57CD3-CDD7-CF4E-BF90-FD58DCACF815}"/>
              </a:ext>
            </a:extLst>
          </p:cNvPr>
          <p:cNvSpPr txBox="1"/>
          <p:nvPr/>
        </p:nvSpPr>
        <p:spPr>
          <a:xfrm>
            <a:off x="6448505" y="5048197"/>
            <a:ext cx="659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ACT R3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488B599C-853B-BF4D-AF40-71C4B46A9ED1}"/>
                  </a:ext>
                </a:extLst>
              </p:cNvPr>
              <p:cNvSpPr txBox="1"/>
              <p:nvPr/>
            </p:nvSpPr>
            <p:spPr>
              <a:xfrm>
                <a:off x="1173720" y="1167390"/>
                <a:ext cx="9270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C6362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+ </a:t>
                </a:r>
                <a14:m>
                  <m:oMath xmlns:m="http://schemas.openxmlformats.org/officeDocument/2006/math">
                    <m:r>
                      <a:rPr kumimoji="0" lang="en-US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EC6362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𝜺</m:t>
                    </m:r>
                  </m:oMath>
                </a14:m>
                <a:endPara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EC6362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488B599C-853B-BF4D-AF40-71C4B46A9E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3720" y="1167390"/>
                <a:ext cx="927008" cy="369332"/>
              </a:xfrm>
              <a:prstGeom prst="rect">
                <a:avLst/>
              </a:prstGeom>
              <a:blipFill>
                <a:blip r:embed="rId3"/>
                <a:stretch>
                  <a:fillRect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reeform 5">
            <a:extLst>
              <a:ext uri="{FF2B5EF4-FFF2-40B4-BE49-F238E27FC236}">
                <a16:creationId xmlns:a16="http://schemas.microsoft.com/office/drawing/2014/main" id="{75DE46BB-89A3-C74F-A808-90CDA141503F}"/>
              </a:ext>
            </a:extLst>
          </p:cNvPr>
          <p:cNvSpPr/>
          <p:nvPr/>
        </p:nvSpPr>
        <p:spPr>
          <a:xfrm>
            <a:off x="5608697" y="3297456"/>
            <a:ext cx="575977" cy="238803"/>
          </a:xfrm>
          <a:custGeom>
            <a:avLst/>
            <a:gdLst>
              <a:gd name="connsiteX0" fmla="*/ 0 w 510139"/>
              <a:gd name="connsiteY0" fmla="*/ 105878 h 105878"/>
              <a:gd name="connsiteX1" fmla="*/ 163630 w 510139"/>
              <a:gd name="connsiteY1" fmla="*/ 28876 h 105878"/>
              <a:gd name="connsiteX2" fmla="*/ 510139 w 510139"/>
              <a:gd name="connsiteY2" fmla="*/ 0 h 105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0139" h="105878">
                <a:moveTo>
                  <a:pt x="0" y="105878"/>
                </a:moveTo>
                <a:cubicBezTo>
                  <a:pt x="39303" y="76200"/>
                  <a:pt x="78607" y="46522"/>
                  <a:pt x="163630" y="28876"/>
                </a:cubicBezTo>
                <a:cubicBezTo>
                  <a:pt x="248653" y="11230"/>
                  <a:pt x="379396" y="5615"/>
                  <a:pt x="510139" y="0"/>
                </a:cubicBezTo>
              </a:path>
            </a:pathLst>
          </a:cu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D168A80-D1CB-574F-99C0-5E263E50807F}"/>
              </a:ext>
            </a:extLst>
          </p:cNvPr>
          <p:cNvCxnSpPr>
            <a:cxnSpLocks/>
            <a:endCxn id="44" idx="0"/>
          </p:cNvCxnSpPr>
          <p:nvPr/>
        </p:nvCxnSpPr>
        <p:spPr>
          <a:xfrm>
            <a:off x="5603461" y="3177533"/>
            <a:ext cx="0" cy="1873636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DA415DDB-AFF9-A94E-B3C5-99AB9558031B}"/>
              </a:ext>
            </a:extLst>
          </p:cNvPr>
          <p:cNvCxnSpPr>
            <a:cxnSpLocks/>
          </p:cNvCxnSpPr>
          <p:nvPr/>
        </p:nvCxnSpPr>
        <p:spPr>
          <a:xfrm>
            <a:off x="6194156" y="3177533"/>
            <a:ext cx="0" cy="1873636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9D1296A9-4043-7643-A3CB-67692100F19B}"/>
              </a:ext>
            </a:extLst>
          </p:cNvPr>
          <p:cNvCxnSpPr>
            <a:cxnSpLocks/>
          </p:cNvCxnSpPr>
          <p:nvPr/>
        </p:nvCxnSpPr>
        <p:spPr>
          <a:xfrm>
            <a:off x="6775369" y="3174561"/>
            <a:ext cx="0" cy="1873636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B48AD9D-7187-B442-A904-56025F12BA43}"/>
              </a:ext>
            </a:extLst>
          </p:cNvPr>
          <p:cNvCxnSpPr/>
          <p:nvPr/>
        </p:nvCxnSpPr>
        <p:spPr>
          <a:xfrm flipV="1">
            <a:off x="6194156" y="3265465"/>
            <a:ext cx="581213" cy="24711"/>
          </a:xfrm>
          <a:prstGeom prst="line">
            <a:avLst/>
          </a:prstGeom>
          <a:ln w="5715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>
            <a:extLst>
              <a:ext uri="{FF2B5EF4-FFF2-40B4-BE49-F238E27FC236}">
                <a16:creationId xmlns:a16="http://schemas.microsoft.com/office/drawing/2014/main" id="{617F46D2-506A-324A-893D-1EB7E9642691}"/>
              </a:ext>
            </a:extLst>
          </p:cNvPr>
          <p:cNvSpPr/>
          <p:nvPr/>
        </p:nvSpPr>
        <p:spPr>
          <a:xfrm>
            <a:off x="6775925" y="3253407"/>
            <a:ext cx="961159" cy="171450"/>
          </a:xfrm>
          <a:custGeom>
            <a:avLst/>
            <a:gdLst>
              <a:gd name="connsiteX0" fmla="*/ 0 w 961159"/>
              <a:gd name="connsiteY0" fmla="*/ 0 h 171450"/>
              <a:gd name="connsiteX1" fmla="*/ 301336 w 961159"/>
              <a:gd name="connsiteY1" fmla="*/ 124691 h 171450"/>
              <a:gd name="connsiteX2" fmla="*/ 961159 w 961159"/>
              <a:gd name="connsiteY2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61159" h="171450">
                <a:moveTo>
                  <a:pt x="0" y="0"/>
                </a:moveTo>
                <a:cubicBezTo>
                  <a:pt x="70571" y="48058"/>
                  <a:pt x="141143" y="96116"/>
                  <a:pt x="301336" y="124691"/>
                </a:cubicBezTo>
                <a:cubicBezTo>
                  <a:pt x="461529" y="153266"/>
                  <a:pt x="711344" y="162358"/>
                  <a:pt x="961159" y="171450"/>
                </a:cubicBezTo>
              </a:path>
            </a:pathLst>
          </a:cu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3D6CB75-31D1-A448-85AD-1CBDD2FE9024}"/>
              </a:ext>
            </a:extLst>
          </p:cNvPr>
          <p:cNvCxnSpPr>
            <a:cxnSpLocks/>
            <a:endCxn id="52" idx="0"/>
          </p:cNvCxnSpPr>
          <p:nvPr/>
        </p:nvCxnSpPr>
        <p:spPr>
          <a:xfrm>
            <a:off x="7743456" y="3174561"/>
            <a:ext cx="0" cy="2451758"/>
          </a:xfrm>
          <a:prstGeom prst="line">
            <a:avLst/>
          </a:prstGeom>
          <a:ln w="1905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D3DB8465-3EAD-CA41-81D5-A58CEAFDDFAB}"/>
              </a:ext>
            </a:extLst>
          </p:cNvPr>
          <p:cNvSpPr txBox="1"/>
          <p:nvPr/>
        </p:nvSpPr>
        <p:spPr>
          <a:xfrm>
            <a:off x="6890145" y="5626319"/>
            <a:ext cx="1706621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Enable Sense Amplifiers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DD5BADDE-42E8-4447-BCBF-071923DA8EE9}"/>
              </a:ext>
            </a:extLst>
          </p:cNvPr>
          <p:cNvSpPr/>
          <p:nvPr/>
        </p:nvSpPr>
        <p:spPr>
          <a:xfrm>
            <a:off x="7735200" y="1887059"/>
            <a:ext cx="1205802" cy="1537398"/>
          </a:xfrm>
          <a:custGeom>
            <a:avLst/>
            <a:gdLst>
              <a:gd name="connsiteX0" fmla="*/ 0 w 1205802"/>
              <a:gd name="connsiteY0" fmla="*/ 1537398 h 1537398"/>
              <a:gd name="connsiteX1" fmla="*/ 452176 w 1205802"/>
              <a:gd name="connsiteY1" fmla="*/ 341644 h 1537398"/>
              <a:gd name="connsiteX2" fmla="*/ 1205802 w 1205802"/>
              <a:gd name="connsiteY2" fmla="*/ 0 h 153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5802" h="1537398">
                <a:moveTo>
                  <a:pt x="0" y="1537398"/>
                </a:moveTo>
                <a:cubicBezTo>
                  <a:pt x="125604" y="1067637"/>
                  <a:pt x="251209" y="597877"/>
                  <a:pt x="452176" y="341644"/>
                </a:cubicBezTo>
                <a:cubicBezTo>
                  <a:pt x="653143" y="85411"/>
                  <a:pt x="929472" y="42705"/>
                  <a:pt x="1205802" y="0"/>
                </a:cubicBezTo>
              </a:path>
            </a:pathLst>
          </a:custGeom>
          <a:noFill/>
          <a:ln w="571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B7F0D523-755E-454C-87F4-191872432527}"/>
              </a:ext>
            </a:extLst>
          </p:cNvPr>
          <p:cNvSpPr/>
          <p:nvPr/>
        </p:nvSpPr>
        <p:spPr>
          <a:xfrm flipV="1">
            <a:off x="7735200" y="3447606"/>
            <a:ext cx="1205802" cy="1386533"/>
          </a:xfrm>
          <a:custGeom>
            <a:avLst/>
            <a:gdLst>
              <a:gd name="connsiteX0" fmla="*/ 0 w 1205802"/>
              <a:gd name="connsiteY0" fmla="*/ 1537398 h 1537398"/>
              <a:gd name="connsiteX1" fmla="*/ 452176 w 1205802"/>
              <a:gd name="connsiteY1" fmla="*/ 341644 h 1537398"/>
              <a:gd name="connsiteX2" fmla="*/ 1205802 w 1205802"/>
              <a:gd name="connsiteY2" fmla="*/ 0 h 1537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5802" h="1537398">
                <a:moveTo>
                  <a:pt x="0" y="1537398"/>
                </a:moveTo>
                <a:cubicBezTo>
                  <a:pt x="125604" y="1067637"/>
                  <a:pt x="251209" y="597877"/>
                  <a:pt x="452176" y="341644"/>
                </a:cubicBezTo>
                <a:cubicBezTo>
                  <a:pt x="653143" y="85411"/>
                  <a:pt x="929472" y="42705"/>
                  <a:pt x="1205802" y="0"/>
                </a:cubicBezTo>
              </a:path>
            </a:pathLst>
          </a:custGeom>
          <a:noFill/>
          <a:ln w="571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4" name="Rounded Rectangle 22">
            <a:extLst>
              <a:ext uri="{FF2B5EF4-FFF2-40B4-BE49-F238E27FC236}">
                <a16:creationId xmlns:a16="http://schemas.microsoft.com/office/drawing/2014/main" id="{CCECF878-59D8-44A6-A45A-9DF92016A1C3}"/>
              </a:ext>
            </a:extLst>
          </p:cNvPr>
          <p:cNvSpPr/>
          <p:nvPr/>
        </p:nvSpPr>
        <p:spPr>
          <a:xfrm>
            <a:off x="788894" y="4833897"/>
            <a:ext cx="1286793" cy="578911"/>
          </a:xfrm>
          <a:prstGeom prst="round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Calibri" panose="020F0502020204030204" pitchFamily="34" charset="0"/>
              </a:rPr>
              <a:t>Sense Amplifier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86820CF-1BCB-4016-8BCB-D91D69F6DB02}"/>
              </a:ext>
            </a:extLst>
          </p:cNvPr>
          <p:cNvSpPr txBox="1"/>
          <p:nvPr/>
        </p:nvSpPr>
        <p:spPr>
          <a:xfrm>
            <a:off x="407569" y="3702826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R0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E2D8F17-5071-4664-A15D-6F5B64FDBF11}"/>
              </a:ext>
            </a:extLst>
          </p:cNvPr>
          <p:cNvSpPr txBox="1"/>
          <p:nvPr/>
        </p:nvSpPr>
        <p:spPr>
          <a:xfrm>
            <a:off x="416851" y="2980801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R1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04D0E32-D12F-41DA-97AA-89E1B336F913}"/>
              </a:ext>
            </a:extLst>
          </p:cNvPr>
          <p:cNvSpPr txBox="1"/>
          <p:nvPr/>
        </p:nvSpPr>
        <p:spPr>
          <a:xfrm>
            <a:off x="405518" y="2224587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R2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497E72B-7C45-4DAC-98EC-A0C683370176}"/>
              </a:ext>
            </a:extLst>
          </p:cNvPr>
          <p:cNvSpPr txBox="1"/>
          <p:nvPr/>
        </p:nvSpPr>
        <p:spPr>
          <a:xfrm>
            <a:off x="415892" y="1545602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R3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BAC3BDA-20DD-47ED-9868-DF1264B847C6}"/>
              </a:ext>
            </a:extLst>
          </p:cNvPr>
          <p:cNvCxnSpPr>
            <a:cxnSpLocks/>
          </p:cNvCxnSpPr>
          <p:nvPr/>
        </p:nvCxnSpPr>
        <p:spPr>
          <a:xfrm>
            <a:off x="6484762" y="2068822"/>
            <a:ext cx="1176038" cy="1196643"/>
          </a:xfrm>
          <a:prstGeom prst="straightConnector1">
            <a:avLst/>
          </a:prstGeom>
          <a:ln w="57150">
            <a:solidFill>
              <a:srgbClr val="3D8A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36A8545-33A9-4E6C-AFCD-F5A17CB46453}"/>
              </a:ext>
            </a:extLst>
          </p:cNvPr>
          <p:cNvSpPr txBox="1"/>
          <p:nvPr/>
        </p:nvSpPr>
        <p:spPr>
          <a:xfrm>
            <a:off x="4854749" y="1607088"/>
            <a:ext cx="33001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3D8A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Random perturbation</a:t>
            </a:r>
          </a:p>
        </p:txBody>
      </p:sp>
    </p:spTree>
    <p:extLst>
      <p:ext uri="{BB962C8B-B14F-4D97-AF65-F5344CB8AC3E}">
        <p14:creationId xmlns:p14="http://schemas.microsoft.com/office/powerpoint/2010/main" val="178505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D0000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52" grpId="0" animBg="1"/>
      <p:bldP spid="5" grpId="0" animBg="1"/>
      <p:bldP spid="53" grpId="0" animBg="1"/>
      <p:bldP spid="10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F5BDC54A-D20C-4F6F-A773-73E4F31F0CE5}"/>
              </a:ext>
            </a:extLst>
          </p:cNvPr>
          <p:cNvSpPr/>
          <p:nvPr/>
        </p:nvSpPr>
        <p:spPr>
          <a:xfrm>
            <a:off x="1735918" y="3677061"/>
            <a:ext cx="808140" cy="3086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375B037-996D-4043-BE67-37B3D6A11EAD}"/>
              </a:ext>
            </a:extLst>
          </p:cNvPr>
          <p:cNvSpPr/>
          <p:nvPr/>
        </p:nvSpPr>
        <p:spPr>
          <a:xfrm>
            <a:off x="2544058" y="3672450"/>
            <a:ext cx="404658" cy="3179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F7AEE94-466C-4F56-B7A7-21FDA3FED833}"/>
              </a:ext>
            </a:extLst>
          </p:cNvPr>
          <p:cNvSpPr/>
          <p:nvPr/>
        </p:nvSpPr>
        <p:spPr>
          <a:xfrm>
            <a:off x="2948715" y="3654156"/>
            <a:ext cx="1213917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9FF910B-69C1-4148-BF65-7978F7374CED}"/>
              </a:ext>
            </a:extLst>
          </p:cNvPr>
          <p:cNvSpPr/>
          <p:nvPr/>
        </p:nvSpPr>
        <p:spPr>
          <a:xfrm>
            <a:off x="4162631" y="3649544"/>
            <a:ext cx="1785691" cy="3408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E41AD49-E915-46B4-B081-320A903A01CD}"/>
              </a:ext>
            </a:extLst>
          </p:cNvPr>
          <p:cNvSpPr/>
          <p:nvPr/>
        </p:nvSpPr>
        <p:spPr>
          <a:xfrm>
            <a:off x="5948321" y="3672450"/>
            <a:ext cx="635772" cy="3133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F0D9E86-F98A-4BC6-A3CB-59822222753C}"/>
              </a:ext>
            </a:extLst>
          </p:cNvPr>
          <p:cNvSpPr/>
          <p:nvPr/>
        </p:nvSpPr>
        <p:spPr>
          <a:xfrm>
            <a:off x="1722782" y="3248654"/>
            <a:ext cx="821276" cy="29478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839D250-9551-4487-853A-EC996EDE0772}"/>
              </a:ext>
            </a:extLst>
          </p:cNvPr>
          <p:cNvSpPr/>
          <p:nvPr/>
        </p:nvSpPr>
        <p:spPr>
          <a:xfrm>
            <a:off x="2544058" y="3244043"/>
            <a:ext cx="404658" cy="3179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379D2DC-E10D-4413-81A7-C8C28CAC1E9A}"/>
              </a:ext>
            </a:extLst>
          </p:cNvPr>
          <p:cNvSpPr/>
          <p:nvPr/>
        </p:nvSpPr>
        <p:spPr>
          <a:xfrm>
            <a:off x="2948715" y="3225749"/>
            <a:ext cx="1213917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050A7A5-DAC6-4E2B-BED6-2D1ABD3B0E1C}"/>
              </a:ext>
            </a:extLst>
          </p:cNvPr>
          <p:cNvSpPr/>
          <p:nvPr/>
        </p:nvSpPr>
        <p:spPr>
          <a:xfrm>
            <a:off x="4162631" y="3221137"/>
            <a:ext cx="1785691" cy="3408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62BC7B5-0A64-433E-B9D7-09F785536623}"/>
              </a:ext>
            </a:extLst>
          </p:cNvPr>
          <p:cNvSpPr/>
          <p:nvPr/>
        </p:nvSpPr>
        <p:spPr>
          <a:xfrm>
            <a:off x="5948319" y="3225749"/>
            <a:ext cx="635773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E3674B3-89AF-46C1-83D5-74CE899024BA}"/>
              </a:ext>
            </a:extLst>
          </p:cNvPr>
          <p:cNvSpPr/>
          <p:nvPr/>
        </p:nvSpPr>
        <p:spPr>
          <a:xfrm>
            <a:off x="1729832" y="2816357"/>
            <a:ext cx="818046" cy="2980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02111BA-CB5C-4113-B48A-58CB6F2FF086}"/>
              </a:ext>
            </a:extLst>
          </p:cNvPr>
          <p:cNvSpPr/>
          <p:nvPr/>
        </p:nvSpPr>
        <p:spPr>
          <a:xfrm>
            <a:off x="2547878" y="2811746"/>
            <a:ext cx="404658" cy="3179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92030C4-B0A3-4EE0-9CEB-5A3E68BB20FD}"/>
              </a:ext>
            </a:extLst>
          </p:cNvPr>
          <p:cNvSpPr/>
          <p:nvPr/>
        </p:nvSpPr>
        <p:spPr>
          <a:xfrm>
            <a:off x="2952535" y="2793452"/>
            <a:ext cx="1213917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FD45B47-760D-4778-A81F-7DA828E2AAF8}"/>
              </a:ext>
            </a:extLst>
          </p:cNvPr>
          <p:cNvSpPr/>
          <p:nvPr/>
        </p:nvSpPr>
        <p:spPr>
          <a:xfrm>
            <a:off x="4166451" y="2788840"/>
            <a:ext cx="1785691" cy="3408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431E698E-941C-4487-A1EF-2208B4F8B6AC}"/>
              </a:ext>
            </a:extLst>
          </p:cNvPr>
          <p:cNvSpPr/>
          <p:nvPr/>
        </p:nvSpPr>
        <p:spPr>
          <a:xfrm>
            <a:off x="5952141" y="2798936"/>
            <a:ext cx="631952" cy="3208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930DCDC-0457-47C0-866F-3DD0AEE20BF8}"/>
              </a:ext>
            </a:extLst>
          </p:cNvPr>
          <p:cNvSpPr/>
          <p:nvPr/>
        </p:nvSpPr>
        <p:spPr>
          <a:xfrm>
            <a:off x="1735918" y="2371776"/>
            <a:ext cx="820135" cy="3086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EF26EB7-9643-431E-8525-6C83162A2ED0}"/>
              </a:ext>
            </a:extLst>
          </p:cNvPr>
          <p:cNvSpPr/>
          <p:nvPr/>
        </p:nvSpPr>
        <p:spPr>
          <a:xfrm>
            <a:off x="2556053" y="2367165"/>
            <a:ext cx="404658" cy="3179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E9DF0CC-CC0D-4388-AAEC-7F92371B8727}"/>
              </a:ext>
            </a:extLst>
          </p:cNvPr>
          <p:cNvSpPr/>
          <p:nvPr/>
        </p:nvSpPr>
        <p:spPr>
          <a:xfrm>
            <a:off x="2960710" y="2348871"/>
            <a:ext cx="1213917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7676AFB-AE20-478A-A6DF-3A51164FC481}"/>
              </a:ext>
            </a:extLst>
          </p:cNvPr>
          <p:cNvSpPr/>
          <p:nvPr/>
        </p:nvSpPr>
        <p:spPr>
          <a:xfrm>
            <a:off x="4174626" y="2344259"/>
            <a:ext cx="1785691" cy="3408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0A30C12-D677-41B2-874D-2AFD5B69B323}"/>
              </a:ext>
            </a:extLst>
          </p:cNvPr>
          <p:cNvSpPr/>
          <p:nvPr/>
        </p:nvSpPr>
        <p:spPr>
          <a:xfrm>
            <a:off x="5960315" y="2367165"/>
            <a:ext cx="623778" cy="3133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03B1C7-A39F-E24C-8090-D03278C825B5}"/>
              </a:ext>
            </a:extLst>
          </p:cNvPr>
          <p:cNvSpPr/>
          <p:nvPr/>
        </p:nvSpPr>
        <p:spPr>
          <a:xfrm>
            <a:off x="1752058" y="4235097"/>
            <a:ext cx="792000" cy="3086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D53C380-ECF1-BB42-A34E-4038CD7CC2A2}"/>
              </a:ext>
            </a:extLst>
          </p:cNvPr>
          <p:cNvSpPr/>
          <p:nvPr/>
        </p:nvSpPr>
        <p:spPr>
          <a:xfrm>
            <a:off x="2544058" y="4230486"/>
            <a:ext cx="404658" cy="3179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C5B67DF-1733-0449-8B06-E2DF3B65B65C}"/>
              </a:ext>
            </a:extLst>
          </p:cNvPr>
          <p:cNvSpPr/>
          <p:nvPr/>
        </p:nvSpPr>
        <p:spPr>
          <a:xfrm>
            <a:off x="2948715" y="4212192"/>
            <a:ext cx="1213917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403B3D1-33C5-4549-A21D-84226E9FBDDB}"/>
              </a:ext>
            </a:extLst>
          </p:cNvPr>
          <p:cNvSpPr/>
          <p:nvPr/>
        </p:nvSpPr>
        <p:spPr>
          <a:xfrm>
            <a:off x="4162631" y="4207580"/>
            <a:ext cx="1785691" cy="3408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0BEFADD-BCFA-B045-8557-B1ADFCC6A2B6}"/>
              </a:ext>
            </a:extLst>
          </p:cNvPr>
          <p:cNvSpPr/>
          <p:nvPr/>
        </p:nvSpPr>
        <p:spPr>
          <a:xfrm>
            <a:off x="5948320" y="4212192"/>
            <a:ext cx="647110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QUAC-TRNG</a:t>
            </a:r>
            <a:endParaRPr lang="en-US" sz="4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EEA4B-F65A-1E4B-9A9B-3264BA040402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TR" sz="2900" b="1" dirty="0">
                <a:solidFill>
                  <a:srgbClr val="3D8AFF"/>
                </a:solidFill>
                <a:latin typeface="Cambria" panose="02040503050406030204" pitchFamily="18" charset="0"/>
              </a:rPr>
              <a:t>Key Idea:</a:t>
            </a:r>
            <a:r>
              <a:rPr lang="en-TR" sz="2900" dirty="0">
                <a:latin typeface="Cambria" panose="02040503050406030204" pitchFamily="18" charset="0"/>
              </a:rPr>
              <a:t> Leverage </a:t>
            </a:r>
            <a:r>
              <a:rPr lang="en-TR" sz="2900" dirty="0">
                <a:solidFill>
                  <a:srgbClr val="3D8AFF"/>
                </a:solidFill>
                <a:latin typeface="Cambria" panose="02040503050406030204" pitchFamily="18" charset="0"/>
              </a:rPr>
              <a:t>random values </a:t>
            </a:r>
            <a:r>
              <a:rPr lang="en-TR" sz="2900" dirty="0">
                <a:latin typeface="Cambria" panose="02040503050406030204" pitchFamily="18" charset="0"/>
              </a:rPr>
              <a:t>on sense amplifiers generated by </a:t>
            </a:r>
            <a:r>
              <a:rPr lang="en-TR" sz="2900" dirty="0">
                <a:solidFill>
                  <a:srgbClr val="3D8AFF"/>
                </a:solidFill>
                <a:latin typeface="Cambria" panose="02040503050406030204" pitchFamily="18" charset="0"/>
              </a:rPr>
              <a:t>QUAC</a:t>
            </a:r>
            <a:r>
              <a:rPr lang="en-TR" sz="2900" b="1" dirty="0">
                <a:latin typeface="Cambria" panose="02040503050406030204" pitchFamily="18" charset="0"/>
              </a:rPr>
              <a:t> </a:t>
            </a:r>
            <a:r>
              <a:rPr lang="en-TR" sz="2900" dirty="0">
                <a:latin typeface="Cambria" panose="02040503050406030204" pitchFamily="18" charset="0"/>
              </a:rPr>
              <a:t>operations as </a:t>
            </a:r>
            <a:r>
              <a:rPr lang="en-TR" sz="2900" dirty="0">
                <a:solidFill>
                  <a:srgbClr val="3D8AFF"/>
                </a:solidFill>
                <a:latin typeface="Cambria" panose="02040503050406030204" pitchFamily="18" charset="0"/>
              </a:rPr>
              <a:t>source of entropy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45E099-5068-F448-A0AC-2CF624D53B84}"/>
              </a:ext>
            </a:extLst>
          </p:cNvPr>
          <p:cNvSpPr txBox="1">
            <a:spLocks/>
          </p:cNvSpPr>
          <p:nvPr/>
        </p:nvSpPr>
        <p:spPr>
          <a:xfrm>
            <a:off x="75991" y="813916"/>
            <a:ext cx="8987622" cy="55868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mbria" panose="02040503050406030204" pitchFamily="18" charset="0"/>
              <a:buChar char="-"/>
              <a:defRPr sz="28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Tx/>
              <a:buSzTx/>
              <a:buFont typeface="Cambria" panose="02040503050406030204" pitchFamily="18" charset="0"/>
              <a:buChar char="-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E982E52-20D4-D24E-97BF-5D0EAF0D9BDF}"/>
              </a:ext>
            </a:extLst>
          </p:cNvPr>
          <p:cNvSpPr/>
          <p:nvPr/>
        </p:nvSpPr>
        <p:spPr>
          <a:xfrm>
            <a:off x="1729833" y="2361342"/>
            <a:ext cx="4865600" cy="331679"/>
          </a:xfrm>
          <a:prstGeom prst="roundRect">
            <a:avLst/>
          </a:prstGeom>
          <a:noFill/>
          <a:ln w="38100">
            <a:solidFill>
              <a:srgbClr val="3D8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702B5425-4F4A-E84C-B47B-723B59E34574}"/>
              </a:ext>
            </a:extLst>
          </p:cNvPr>
          <p:cNvSpPr/>
          <p:nvPr/>
        </p:nvSpPr>
        <p:spPr>
          <a:xfrm>
            <a:off x="1729833" y="3660291"/>
            <a:ext cx="4865600" cy="331679"/>
          </a:xfrm>
          <a:prstGeom prst="roundRect">
            <a:avLst/>
          </a:prstGeom>
          <a:noFill/>
          <a:ln w="38100">
            <a:solidFill>
              <a:srgbClr val="3D8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BF3EB4E-E99A-1C45-9B27-921B66F8D3FE}"/>
              </a:ext>
            </a:extLst>
          </p:cNvPr>
          <p:cNvSpPr/>
          <p:nvPr/>
        </p:nvSpPr>
        <p:spPr>
          <a:xfrm>
            <a:off x="1729833" y="3227308"/>
            <a:ext cx="4865600" cy="331679"/>
          </a:xfrm>
          <a:prstGeom prst="roundRect">
            <a:avLst/>
          </a:prstGeom>
          <a:noFill/>
          <a:ln w="38100">
            <a:solidFill>
              <a:srgbClr val="3D8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D559E93-65FB-7448-8A63-63A1BFFF3065}"/>
              </a:ext>
            </a:extLst>
          </p:cNvPr>
          <p:cNvSpPr/>
          <p:nvPr/>
        </p:nvSpPr>
        <p:spPr>
          <a:xfrm>
            <a:off x="1729833" y="2794325"/>
            <a:ext cx="4865600" cy="331679"/>
          </a:xfrm>
          <a:prstGeom prst="roundRect">
            <a:avLst/>
          </a:prstGeom>
          <a:noFill/>
          <a:ln w="38100">
            <a:solidFill>
              <a:srgbClr val="3D8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ADFB57-080F-ED43-8F03-F53F2FD6CF2A}"/>
              </a:ext>
            </a:extLst>
          </p:cNvPr>
          <p:cNvSpPr txBox="1"/>
          <p:nvPr/>
        </p:nvSpPr>
        <p:spPr>
          <a:xfrm>
            <a:off x="1083383" y="3541210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R0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12C5A0-E9E4-8645-9B5F-1D0717A9285F}"/>
              </a:ext>
            </a:extLst>
          </p:cNvPr>
          <p:cNvSpPr txBox="1"/>
          <p:nvPr/>
        </p:nvSpPr>
        <p:spPr>
          <a:xfrm>
            <a:off x="1090434" y="3122823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R1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816DE6-639A-F244-BD11-7D902DEB1B15}"/>
              </a:ext>
            </a:extLst>
          </p:cNvPr>
          <p:cNvSpPr txBox="1"/>
          <p:nvPr/>
        </p:nvSpPr>
        <p:spPr>
          <a:xfrm>
            <a:off x="1080060" y="2704088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R2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3E99CD-1FCD-664C-8FD1-C7787DFD5B1C}"/>
              </a:ext>
            </a:extLst>
          </p:cNvPr>
          <p:cNvSpPr txBox="1"/>
          <p:nvPr/>
        </p:nvSpPr>
        <p:spPr>
          <a:xfrm>
            <a:off x="1090434" y="2245697"/>
            <a:ext cx="6351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R3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7" name="Right Bracket 16">
            <a:extLst>
              <a:ext uri="{FF2B5EF4-FFF2-40B4-BE49-F238E27FC236}">
                <a16:creationId xmlns:a16="http://schemas.microsoft.com/office/drawing/2014/main" id="{FC8D882D-80F5-EF4F-98B7-C590EFF6C80B}"/>
              </a:ext>
            </a:extLst>
          </p:cNvPr>
          <p:cNvSpPr/>
          <p:nvPr/>
        </p:nvSpPr>
        <p:spPr>
          <a:xfrm>
            <a:off x="6824069" y="2361342"/>
            <a:ext cx="221064" cy="1549401"/>
          </a:xfrm>
          <a:prstGeom prst="righ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292C10-6A3F-FB4B-84B9-57940824CD64}"/>
              </a:ext>
            </a:extLst>
          </p:cNvPr>
          <p:cNvSpPr txBox="1"/>
          <p:nvPr/>
        </p:nvSpPr>
        <p:spPr>
          <a:xfrm>
            <a:off x="6947125" y="2658988"/>
            <a:ext cx="17660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DRAM Segment</a:t>
            </a:r>
            <a:endParaRPr kumimoji="0" lang="en-US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CE60F6-7460-9A4B-8119-861D3F4358DB}"/>
              </a:ext>
            </a:extLst>
          </p:cNvPr>
          <p:cNvSpPr/>
          <p:nvPr/>
        </p:nvSpPr>
        <p:spPr>
          <a:xfrm>
            <a:off x="592930" y="5155200"/>
            <a:ext cx="1621563" cy="833154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Step 1</a:t>
            </a:r>
            <a:b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Initialize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DC2C5F-EEB6-9F40-8BF4-5987B3C3A716}"/>
              </a:ext>
            </a:extLst>
          </p:cNvPr>
          <p:cNvSpPr/>
          <p:nvPr/>
        </p:nvSpPr>
        <p:spPr>
          <a:xfrm>
            <a:off x="2383211" y="5155200"/>
            <a:ext cx="1621563" cy="833154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Step 2</a:t>
            </a:r>
            <a:b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QUAC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275E923-F1B6-4846-A777-D0B08188ED66}"/>
              </a:ext>
            </a:extLst>
          </p:cNvPr>
          <p:cNvSpPr/>
          <p:nvPr/>
        </p:nvSpPr>
        <p:spPr>
          <a:xfrm>
            <a:off x="1729833" y="4212193"/>
            <a:ext cx="4865600" cy="331596"/>
          </a:xfrm>
          <a:prstGeom prst="rect">
            <a:avLst/>
          </a:prstGeom>
          <a:noFill/>
          <a:ln w="57150">
            <a:solidFill>
              <a:srgbClr val="3D8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F1FE5C-570F-FF45-BD5A-AB5725C52FD5}"/>
              </a:ext>
            </a:extLst>
          </p:cNvPr>
          <p:cNvSpPr txBox="1"/>
          <p:nvPr/>
        </p:nvSpPr>
        <p:spPr>
          <a:xfrm>
            <a:off x="2422887" y="43428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2EC63B-A52C-DC44-B760-612D5480B2D2}"/>
              </a:ext>
            </a:extLst>
          </p:cNvPr>
          <p:cNvSpPr txBox="1"/>
          <p:nvPr/>
        </p:nvSpPr>
        <p:spPr>
          <a:xfrm>
            <a:off x="6595433" y="3865768"/>
            <a:ext cx="21177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Sense Amplifiers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DFAF295-00AA-7D45-A2A8-71675DB23AEA}"/>
              </a:ext>
            </a:extLst>
          </p:cNvPr>
          <p:cNvSpPr txBox="1"/>
          <p:nvPr/>
        </p:nvSpPr>
        <p:spPr>
          <a:xfrm>
            <a:off x="3842589" y="5163075"/>
            <a:ext cx="21177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Random Values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89E484D-6645-F34A-8891-41D6D2F73949}"/>
              </a:ext>
            </a:extLst>
          </p:cNvPr>
          <p:cNvCxnSpPr>
            <a:cxnSpLocks/>
            <a:endCxn id="21" idx="2"/>
          </p:cNvCxnSpPr>
          <p:nvPr/>
        </p:nvCxnSpPr>
        <p:spPr>
          <a:xfrm flipH="1" flipV="1">
            <a:off x="4162633" y="4543789"/>
            <a:ext cx="442338" cy="6532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2" name="Rounded Rectangle 6">
            <a:extLst>
              <a:ext uri="{FF2B5EF4-FFF2-40B4-BE49-F238E27FC236}">
                <a16:creationId xmlns:a16="http://schemas.microsoft.com/office/drawing/2014/main" id="{68E94CED-45DF-4373-8BBA-8AFCDF9F9F0D}"/>
              </a:ext>
            </a:extLst>
          </p:cNvPr>
          <p:cNvSpPr/>
          <p:nvPr/>
        </p:nvSpPr>
        <p:spPr>
          <a:xfrm>
            <a:off x="1731510" y="2362890"/>
            <a:ext cx="4865600" cy="33167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3" name="Rounded Rectangle 9">
            <a:extLst>
              <a:ext uri="{FF2B5EF4-FFF2-40B4-BE49-F238E27FC236}">
                <a16:creationId xmlns:a16="http://schemas.microsoft.com/office/drawing/2014/main" id="{569189D2-DDB4-433B-9C85-F1890E7B5454}"/>
              </a:ext>
            </a:extLst>
          </p:cNvPr>
          <p:cNvSpPr/>
          <p:nvPr/>
        </p:nvSpPr>
        <p:spPr>
          <a:xfrm>
            <a:off x="1731510" y="3661839"/>
            <a:ext cx="4865600" cy="33167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4" name="Rounded Rectangle 10">
            <a:extLst>
              <a:ext uri="{FF2B5EF4-FFF2-40B4-BE49-F238E27FC236}">
                <a16:creationId xmlns:a16="http://schemas.microsoft.com/office/drawing/2014/main" id="{D5C683D2-7442-423F-A3FE-8C03DD5E5EFD}"/>
              </a:ext>
            </a:extLst>
          </p:cNvPr>
          <p:cNvSpPr/>
          <p:nvPr/>
        </p:nvSpPr>
        <p:spPr>
          <a:xfrm>
            <a:off x="1731510" y="3228856"/>
            <a:ext cx="4865600" cy="33167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5" name="Rounded Rectangle 11">
            <a:extLst>
              <a:ext uri="{FF2B5EF4-FFF2-40B4-BE49-F238E27FC236}">
                <a16:creationId xmlns:a16="http://schemas.microsoft.com/office/drawing/2014/main" id="{D976EC87-1FB9-435B-8805-36D105068259}"/>
              </a:ext>
            </a:extLst>
          </p:cNvPr>
          <p:cNvSpPr/>
          <p:nvPr/>
        </p:nvSpPr>
        <p:spPr>
          <a:xfrm>
            <a:off x="1731510" y="2795873"/>
            <a:ext cx="4865600" cy="33167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F806018-CF99-4755-961E-A803823D6D87}"/>
              </a:ext>
            </a:extLst>
          </p:cNvPr>
          <p:cNvSpPr/>
          <p:nvPr/>
        </p:nvSpPr>
        <p:spPr>
          <a:xfrm>
            <a:off x="5729795" y="5284162"/>
            <a:ext cx="1127967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Logic-1</a:t>
            </a:r>
            <a:endParaRPr kumimoji="0" lang="en-TR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8FBD0A4-F4F7-4548-BE33-B87A652BF32E}"/>
              </a:ext>
            </a:extLst>
          </p:cNvPr>
          <p:cNvSpPr/>
          <p:nvPr/>
        </p:nvSpPr>
        <p:spPr>
          <a:xfrm>
            <a:off x="5729796" y="5724337"/>
            <a:ext cx="1127966" cy="33159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Logic-0</a:t>
            </a:r>
            <a:endParaRPr kumimoji="0" lang="en-T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47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61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D3D3D"/>
                                      </p:to>
                                    </p:animClr>
                                    <p:set>
                                      <p:cBhvr>
                                        <p:cTn id="6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500"/>
                            </p:stCondLst>
                            <p:childTnLst>
                              <p:par>
                                <p:cTn id="1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" grpId="0" animBg="1"/>
      <p:bldP spid="28" grpId="0" animBg="1"/>
      <p:bldP spid="29" grpId="0" animBg="1"/>
      <p:bldP spid="30" grpId="0" animBg="1"/>
      <p:bldP spid="31" grpId="0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/>
      <p:bldP spid="14" grpId="0"/>
      <p:bldP spid="15" grpId="0"/>
      <p:bldP spid="16" grpId="0"/>
      <p:bldP spid="17" grpId="0" animBg="1"/>
      <p:bldP spid="18" grpId="0"/>
      <p:bldP spid="19" grpId="0" animBg="1"/>
      <p:bldP spid="20" grpId="0" animBg="1"/>
      <p:bldP spid="21" grpId="0" animBg="1"/>
      <p:bldP spid="23" grpId="0"/>
      <p:bldP spid="25" grpId="0"/>
      <p:bldP spid="25" grpId="1"/>
      <p:bldP spid="62" grpId="0" animBg="1"/>
      <p:bldP spid="63" grpId="0" animBg="1"/>
      <p:bldP spid="64" grpId="0" animBg="1"/>
      <p:bldP spid="65" grpId="0" animBg="1"/>
      <p:bldP spid="67" grpId="0" animBg="1"/>
      <p:bldP spid="67" grpId="1" animBg="1"/>
      <p:bldP spid="68" grpId="0" animBg="1"/>
      <p:bldP spid="6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Function-in-Memory DRAM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75B62A-7CF5-E740-B603-F143F946B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6297"/>
            <a:ext cx="9144000" cy="48054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1172E2-3235-8D42-BF84-8638A7D02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941" y="5455128"/>
            <a:ext cx="1775114" cy="122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04336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QUAC-TRNG</a:t>
            </a:r>
            <a:endParaRPr lang="en-US" sz="4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EEA4B-F65A-1E4B-9A9B-3264BA040402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TR" sz="2900" b="1" dirty="0">
                <a:solidFill>
                  <a:srgbClr val="3D8AFF"/>
                </a:solidFill>
                <a:latin typeface="Cambria" panose="02040503050406030204" pitchFamily="18" charset="0"/>
              </a:rPr>
              <a:t>Key Idea:</a:t>
            </a:r>
            <a:r>
              <a:rPr lang="en-TR" sz="2900" dirty="0">
                <a:latin typeface="Cambria" panose="02040503050406030204" pitchFamily="18" charset="0"/>
              </a:rPr>
              <a:t> Leverage </a:t>
            </a:r>
            <a:r>
              <a:rPr lang="en-TR" sz="2900" dirty="0">
                <a:solidFill>
                  <a:srgbClr val="3D8AFF"/>
                </a:solidFill>
                <a:latin typeface="Cambria" panose="02040503050406030204" pitchFamily="18" charset="0"/>
              </a:rPr>
              <a:t>random values </a:t>
            </a:r>
            <a:r>
              <a:rPr lang="en-TR" sz="2900" dirty="0">
                <a:latin typeface="Cambria" panose="02040503050406030204" pitchFamily="18" charset="0"/>
              </a:rPr>
              <a:t>on sense amplifiers generated by </a:t>
            </a:r>
            <a:r>
              <a:rPr lang="en-TR" sz="2900" dirty="0">
                <a:solidFill>
                  <a:srgbClr val="3D8AFF"/>
                </a:solidFill>
                <a:latin typeface="Cambria" panose="02040503050406030204" pitchFamily="18" charset="0"/>
              </a:rPr>
              <a:t>QUAC</a:t>
            </a:r>
            <a:r>
              <a:rPr lang="en-TR" sz="2900" dirty="0">
                <a:latin typeface="Cambria" panose="02040503050406030204" pitchFamily="18" charset="0"/>
              </a:rPr>
              <a:t> operations as </a:t>
            </a:r>
            <a:r>
              <a:rPr lang="en-TR" sz="2900" dirty="0">
                <a:solidFill>
                  <a:srgbClr val="3D8AFF"/>
                </a:solidFill>
                <a:latin typeface="Cambria" panose="02040503050406030204" pitchFamily="18" charset="0"/>
              </a:rPr>
              <a:t>source of entropy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45E099-5068-F448-A0AC-2CF624D53B84}"/>
              </a:ext>
            </a:extLst>
          </p:cNvPr>
          <p:cNvSpPr txBox="1">
            <a:spLocks/>
          </p:cNvSpPr>
          <p:nvPr/>
        </p:nvSpPr>
        <p:spPr>
          <a:xfrm>
            <a:off x="75991" y="813916"/>
            <a:ext cx="8987622" cy="55868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mbria" panose="02040503050406030204" pitchFamily="18" charset="0"/>
              <a:buChar char="-"/>
              <a:defRPr sz="28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Tx/>
              <a:buSzTx/>
              <a:buFont typeface="Cambria" panose="02040503050406030204" pitchFamily="18" charset="0"/>
              <a:buChar char="-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CE60F6-7460-9A4B-8119-861D3F4358DB}"/>
              </a:ext>
            </a:extLst>
          </p:cNvPr>
          <p:cNvSpPr/>
          <p:nvPr/>
        </p:nvSpPr>
        <p:spPr>
          <a:xfrm>
            <a:off x="592930" y="5155200"/>
            <a:ext cx="1621563" cy="833154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Step 1</a:t>
            </a:r>
            <a:b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Initialize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DC2C5F-EEB6-9F40-8BF4-5987B3C3A716}"/>
              </a:ext>
            </a:extLst>
          </p:cNvPr>
          <p:cNvSpPr/>
          <p:nvPr/>
        </p:nvSpPr>
        <p:spPr>
          <a:xfrm>
            <a:off x="2383211" y="5156636"/>
            <a:ext cx="1621563" cy="833154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Step 2</a:t>
            </a:r>
            <a:b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QUAC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F1FE5C-570F-FF45-BD5A-AB5725C52FD5}"/>
              </a:ext>
            </a:extLst>
          </p:cNvPr>
          <p:cNvSpPr txBox="1"/>
          <p:nvPr/>
        </p:nvSpPr>
        <p:spPr>
          <a:xfrm>
            <a:off x="2461846" y="46021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2EC63B-A52C-DC44-B760-612D5480B2D2}"/>
              </a:ext>
            </a:extLst>
          </p:cNvPr>
          <p:cNvSpPr txBox="1"/>
          <p:nvPr/>
        </p:nvSpPr>
        <p:spPr>
          <a:xfrm>
            <a:off x="6634392" y="2576311"/>
            <a:ext cx="21177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Sense Amplifiers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5F217D5-FCC2-BF45-95FF-1D4634D54830}"/>
              </a:ext>
            </a:extLst>
          </p:cNvPr>
          <p:cNvSpPr/>
          <p:nvPr/>
        </p:nvSpPr>
        <p:spPr>
          <a:xfrm>
            <a:off x="4173492" y="5156636"/>
            <a:ext cx="1621563" cy="833154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Step 3</a:t>
            </a:r>
            <a:b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Read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552AF1B9-260C-2845-B0ED-832AC3742A36}"/>
              </a:ext>
            </a:extLst>
          </p:cNvPr>
          <p:cNvSpPr/>
          <p:nvPr/>
        </p:nvSpPr>
        <p:spPr>
          <a:xfrm>
            <a:off x="2988135" y="3635081"/>
            <a:ext cx="2460900" cy="1290273"/>
          </a:xfrm>
          <a:prstGeom prst="roundRect">
            <a:avLst/>
          </a:prstGeom>
          <a:noFill/>
          <a:ln w="38100">
            <a:solidFill>
              <a:srgbClr val="EC63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srgbClr val="EC6362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C78ECF16-41D2-A941-B5CD-E27CA52A40DD}"/>
              </a:ext>
            </a:extLst>
          </p:cNvPr>
          <p:cNvSpPr/>
          <p:nvPr/>
        </p:nvSpPr>
        <p:spPr>
          <a:xfrm>
            <a:off x="3129071" y="4069854"/>
            <a:ext cx="2160902" cy="720857"/>
          </a:xfrm>
          <a:prstGeom prst="roundRect">
            <a:avLst/>
          </a:prstGeom>
          <a:solidFill>
            <a:srgbClr val="9DC3E7"/>
          </a:solidFill>
          <a:ln w="38100">
            <a:solidFill>
              <a:srgbClr val="3D8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SHA-256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C4CD14-3AC2-6648-92E3-F1D5AEC55DE1}"/>
              </a:ext>
            </a:extLst>
          </p:cNvPr>
          <p:cNvSpPr txBox="1"/>
          <p:nvPr/>
        </p:nvSpPr>
        <p:spPr>
          <a:xfrm>
            <a:off x="2988135" y="3635780"/>
            <a:ext cx="246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Memory Controller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72AF632-06DA-E241-8E00-CE0AE6A34755}"/>
              </a:ext>
            </a:extLst>
          </p:cNvPr>
          <p:cNvCxnSpPr>
            <a:cxnSpLocks/>
            <a:endCxn id="42" idx="2"/>
          </p:cNvCxnSpPr>
          <p:nvPr/>
        </p:nvCxnSpPr>
        <p:spPr>
          <a:xfrm flipV="1">
            <a:off x="4173492" y="3262429"/>
            <a:ext cx="0" cy="372654"/>
          </a:xfrm>
          <a:prstGeom prst="straightConnector1">
            <a:avLst/>
          </a:prstGeom>
          <a:ln w="381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EB6E623-868A-2C40-83CB-F98757157989}"/>
              </a:ext>
            </a:extLst>
          </p:cNvPr>
          <p:cNvCxnSpPr>
            <a:cxnSpLocks/>
            <a:stCxn id="21" idx="0"/>
          </p:cNvCxnSpPr>
          <p:nvPr/>
        </p:nvCxnSpPr>
        <p:spPr>
          <a:xfrm flipV="1">
            <a:off x="2126157" y="2405120"/>
            <a:ext cx="1111624" cy="51618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B21AB72-2060-3445-A057-55436CDE88AE}"/>
              </a:ext>
            </a:extLst>
          </p:cNvPr>
          <p:cNvCxnSpPr>
            <a:cxnSpLocks/>
          </p:cNvCxnSpPr>
          <p:nvPr/>
        </p:nvCxnSpPr>
        <p:spPr>
          <a:xfrm flipV="1">
            <a:off x="3157903" y="2469182"/>
            <a:ext cx="730103" cy="451424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7203D163-B42A-594F-BF2C-C3FC2EC28743}"/>
              </a:ext>
            </a:extLst>
          </p:cNvPr>
          <p:cNvSpPr txBox="1"/>
          <p:nvPr/>
        </p:nvSpPr>
        <p:spPr>
          <a:xfrm>
            <a:off x="2456725" y="2089384"/>
            <a:ext cx="3866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256-bit Shannon Entropy Blocks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51EA10C3-5179-5145-A5A4-AEA3E9BC2A8B}"/>
              </a:ext>
            </a:extLst>
          </p:cNvPr>
          <p:cNvCxnSpPr>
            <a:cxnSpLocks/>
            <a:stCxn id="30" idx="0"/>
          </p:cNvCxnSpPr>
          <p:nvPr/>
        </p:nvCxnSpPr>
        <p:spPr>
          <a:xfrm flipV="1">
            <a:off x="4082972" y="2468485"/>
            <a:ext cx="76524" cy="45247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3D582CE7-E910-9544-94E9-452CCD708836}"/>
              </a:ext>
            </a:extLst>
          </p:cNvPr>
          <p:cNvCxnSpPr>
            <a:cxnSpLocks/>
            <a:stCxn id="31" idx="0"/>
          </p:cNvCxnSpPr>
          <p:nvPr/>
        </p:nvCxnSpPr>
        <p:spPr>
          <a:xfrm flipH="1" flipV="1">
            <a:off x="5004688" y="2468485"/>
            <a:ext cx="507414" cy="45247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B0AF6C9E-FCFC-1845-A2FA-1735A6B41EA0}"/>
              </a:ext>
            </a:extLst>
          </p:cNvPr>
          <p:cNvSpPr/>
          <p:nvPr/>
        </p:nvSpPr>
        <p:spPr>
          <a:xfrm>
            <a:off x="5955557" y="5161085"/>
            <a:ext cx="2234286" cy="833154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Step 4</a:t>
            </a:r>
            <a:b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Post-process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34FFB67-B346-0549-9311-C9822BDBDBB4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5289973" y="4430283"/>
            <a:ext cx="75774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540BDE3C-CE7F-FD47-89EC-9D65CDA66B36}"/>
              </a:ext>
            </a:extLst>
          </p:cNvPr>
          <p:cNvSpPr/>
          <p:nvPr/>
        </p:nvSpPr>
        <p:spPr>
          <a:xfrm>
            <a:off x="6092981" y="4164594"/>
            <a:ext cx="1967285" cy="534155"/>
          </a:xfrm>
          <a:prstGeom prst="roundRect">
            <a:avLst/>
          </a:prstGeom>
          <a:solidFill>
            <a:srgbClr val="E2F0D9"/>
          </a:solidFill>
          <a:ln w="38100">
            <a:solidFill>
              <a:srgbClr val="96EB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256-bit TRN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F2F7CE3-5491-7A4E-AB66-FF43D2AD9BDF}"/>
              </a:ext>
            </a:extLst>
          </p:cNvPr>
          <p:cNvSpPr txBox="1"/>
          <p:nvPr/>
        </p:nvSpPr>
        <p:spPr>
          <a:xfrm>
            <a:off x="2463542" y="3045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89B0F29-EF73-6041-9EEB-6349872CEFB8}"/>
              </a:ext>
            </a:extLst>
          </p:cNvPr>
          <p:cNvSpPr/>
          <p:nvPr/>
        </p:nvSpPr>
        <p:spPr>
          <a:xfrm>
            <a:off x="1792713" y="2937551"/>
            <a:ext cx="792000" cy="3086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8BA36FC-2C1D-4E4F-97B2-A5BED8D3D215}"/>
              </a:ext>
            </a:extLst>
          </p:cNvPr>
          <p:cNvSpPr/>
          <p:nvPr/>
        </p:nvSpPr>
        <p:spPr>
          <a:xfrm>
            <a:off x="2584713" y="2932940"/>
            <a:ext cx="404658" cy="3179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CFAF9F9-E115-A041-8CE8-FF68AA51EE22}"/>
              </a:ext>
            </a:extLst>
          </p:cNvPr>
          <p:cNvSpPr/>
          <p:nvPr/>
        </p:nvSpPr>
        <p:spPr>
          <a:xfrm>
            <a:off x="2989370" y="2914646"/>
            <a:ext cx="1213917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1395CD2-876D-864C-8179-30963CECCD1B}"/>
              </a:ext>
            </a:extLst>
          </p:cNvPr>
          <p:cNvSpPr/>
          <p:nvPr/>
        </p:nvSpPr>
        <p:spPr>
          <a:xfrm>
            <a:off x="4203286" y="2910034"/>
            <a:ext cx="1785691" cy="3408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1AEFDB-3D86-F24A-8DB5-44756154A1FF}"/>
              </a:ext>
            </a:extLst>
          </p:cNvPr>
          <p:cNvSpPr/>
          <p:nvPr/>
        </p:nvSpPr>
        <p:spPr>
          <a:xfrm>
            <a:off x="5988975" y="2914646"/>
            <a:ext cx="616721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EF698F-513D-644F-BF9D-DB2EDF4FBDBA}"/>
              </a:ext>
            </a:extLst>
          </p:cNvPr>
          <p:cNvSpPr/>
          <p:nvPr/>
        </p:nvSpPr>
        <p:spPr>
          <a:xfrm>
            <a:off x="1770488" y="2914647"/>
            <a:ext cx="4865600" cy="347782"/>
          </a:xfrm>
          <a:prstGeom prst="rect">
            <a:avLst/>
          </a:prstGeom>
          <a:noFill/>
          <a:ln w="57150">
            <a:solidFill>
              <a:srgbClr val="3D8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E9440A6F-9E8C-9541-AD84-58E505A9B1CC}"/>
              </a:ext>
            </a:extLst>
          </p:cNvPr>
          <p:cNvSpPr/>
          <p:nvPr/>
        </p:nvSpPr>
        <p:spPr>
          <a:xfrm>
            <a:off x="4389811" y="2920955"/>
            <a:ext cx="2244581" cy="331596"/>
          </a:xfrm>
          <a:prstGeom prst="roundRect">
            <a:avLst/>
          </a:prstGeom>
          <a:solidFill>
            <a:srgbClr val="B8B0FA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B8DAE7AB-B7AE-BF4F-8AC9-EAF77EB9DFA2}"/>
              </a:ext>
            </a:extLst>
          </p:cNvPr>
          <p:cNvSpPr/>
          <p:nvPr/>
        </p:nvSpPr>
        <p:spPr>
          <a:xfrm>
            <a:off x="3797144" y="2920955"/>
            <a:ext cx="571656" cy="3315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C9C2A0B-598F-F949-9E4E-16DF4A9DE7C4}"/>
              </a:ext>
            </a:extLst>
          </p:cNvPr>
          <p:cNvSpPr/>
          <p:nvPr/>
        </p:nvSpPr>
        <p:spPr>
          <a:xfrm>
            <a:off x="2482857" y="2921304"/>
            <a:ext cx="1293276" cy="3315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DBF140AA-4DCB-434A-8FD9-1BF93F268B11}"/>
              </a:ext>
            </a:extLst>
          </p:cNvPr>
          <p:cNvSpPr/>
          <p:nvPr/>
        </p:nvSpPr>
        <p:spPr>
          <a:xfrm>
            <a:off x="1790467" y="2921304"/>
            <a:ext cx="671379" cy="33159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49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 L 0.11805 0 C 0.171 0 0.23628 0.05463 0.23628 0.09907 L 0.23628 0.19838 " pathEditMode="relative" rAng="0" ptsTypes="AAAA">
                                      <p:cBhvr>
                                        <p:cTn id="6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6" y="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5" grpId="0"/>
      <p:bldP spid="35" grpId="0"/>
      <p:bldP spid="35" grpId="1"/>
      <p:bldP spid="44" grpId="0" animBg="1"/>
      <p:bldP spid="48" grpId="0" animBg="1"/>
      <p:bldP spid="31" grpId="0" animBg="1"/>
      <p:bldP spid="30" grpId="0" animBg="1"/>
      <p:bldP spid="29" grpId="0" animBg="1"/>
      <p:bldP spid="21" grpId="0" animBg="1"/>
      <p:bldP spid="21" grpId="1" animBg="1"/>
      <p:bldP spid="21" grpId="2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QUAC-TRNG</a:t>
            </a:r>
            <a:endParaRPr lang="en-US" sz="4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EEA4B-F65A-1E4B-9A9B-3264BA040402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TR" sz="2900" b="1" dirty="0">
                <a:solidFill>
                  <a:srgbClr val="3D8AFF"/>
                </a:solidFill>
                <a:latin typeface="Cambria" panose="02040503050406030204" pitchFamily="18" charset="0"/>
              </a:rPr>
              <a:t>Key Idea:</a:t>
            </a:r>
            <a:r>
              <a:rPr lang="en-TR" sz="2900" dirty="0">
                <a:latin typeface="Cambria" panose="02040503050406030204" pitchFamily="18" charset="0"/>
              </a:rPr>
              <a:t> Leverage </a:t>
            </a:r>
            <a:r>
              <a:rPr lang="en-TR" sz="2900" dirty="0">
                <a:solidFill>
                  <a:srgbClr val="3D8AFF"/>
                </a:solidFill>
                <a:latin typeface="Cambria" panose="02040503050406030204" pitchFamily="18" charset="0"/>
              </a:rPr>
              <a:t>random values </a:t>
            </a:r>
            <a:r>
              <a:rPr lang="en-TR" sz="2900" dirty="0">
                <a:latin typeface="Cambria" panose="02040503050406030204" pitchFamily="18" charset="0"/>
              </a:rPr>
              <a:t>on sense amplifiers generated by </a:t>
            </a:r>
            <a:r>
              <a:rPr lang="en-TR" sz="2900" dirty="0">
                <a:solidFill>
                  <a:srgbClr val="3D8AFF"/>
                </a:solidFill>
                <a:latin typeface="Cambria" panose="02040503050406030204" pitchFamily="18" charset="0"/>
              </a:rPr>
              <a:t>QUAC</a:t>
            </a:r>
            <a:r>
              <a:rPr lang="en-TR" sz="2900" b="1" dirty="0">
                <a:latin typeface="Cambria" panose="02040503050406030204" pitchFamily="18" charset="0"/>
              </a:rPr>
              <a:t> </a:t>
            </a:r>
            <a:r>
              <a:rPr lang="en-TR" sz="2900" dirty="0">
                <a:latin typeface="Cambria" panose="02040503050406030204" pitchFamily="18" charset="0"/>
              </a:rPr>
              <a:t>operations as </a:t>
            </a:r>
            <a:r>
              <a:rPr lang="en-TR" sz="2900" dirty="0">
                <a:solidFill>
                  <a:srgbClr val="3D8AFF"/>
                </a:solidFill>
                <a:latin typeface="Cambria" panose="02040503050406030204" pitchFamily="18" charset="0"/>
              </a:rPr>
              <a:t>source of entropy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45E099-5068-F448-A0AC-2CF624D53B84}"/>
              </a:ext>
            </a:extLst>
          </p:cNvPr>
          <p:cNvSpPr txBox="1">
            <a:spLocks/>
          </p:cNvSpPr>
          <p:nvPr/>
        </p:nvSpPr>
        <p:spPr>
          <a:xfrm>
            <a:off x="75991" y="813916"/>
            <a:ext cx="8987622" cy="55868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mbria" panose="02040503050406030204" pitchFamily="18" charset="0"/>
              <a:buChar char="-"/>
              <a:defRPr sz="28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Tx/>
              <a:buSzTx/>
              <a:buFont typeface="Cambria" panose="02040503050406030204" pitchFamily="18" charset="0"/>
              <a:buChar char="-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0CE60F6-7460-9A4B-8119-861D3F4358DB}"/>
              </a:ext>
            </a:extLst>
          </p:cNvPr>
          <p:cNvSpPr/>
          <p:nvPr/>
        </p:nvSpPr>
        <p:spPr>
          <a:xfrm>
            <a:off x="592930" y="5156636"/>
            <a:ext cx="1621563" cy="833154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Step 1</a:t>
            </a:r>
            <a:b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Initialize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DC2C5F-EEB6-9F40-8BF4-5987B3C3A716}"/>
              </a:ext>
            </a:extLst>
          </p:cNvPr>
          <p:cNvSpPr/>
          <p:nvPr/>
        </p:nvSpPr>
        <p:spPr>
          <a:xfrm>
            <a:off x="2383211" y="5156636"/>
            <a:ext cx="1621563" cy="833154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Step 2</a:t>
            </a:r>
            <a:b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QUAC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F1FE5C-570F-FF45-BD5A-AB5725C52FD5}"/>
              </a:ext>
            </a:extLst>
          </p:cNvPr>
          <p:cNvSpPr txBox="1"/>
          <p:nvPr/>
        </p:nvSpPr>
        <p:spPr>
          <a:xfrm>
            <a:off x="2461846" y="46021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2EC63B-A52C-DC44-B760-612D5480B2D2}"/>
              </a:ext>
            </a:extLst>
          </p:cNvPr>
          <p:cNvSpPr txBox="1"/>
          <p:nvPr/>
        </p:nvSpPr>
        <p:spPr>
          <a:xfrm>
            <a:off x="6634392" y="2576311"/>
            <a:ext cx="21177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Sense Amplifiers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5F217D5-FCC2-BF45-95FF-1D4634D54830}"/>
              </a:ext>
            </a:extLst>
          </p:cNvPr>
          <p:cNvSpPr/>
          <p:nvPr/>
        </p:nvSpPr>
        <p:spPr>
          <a:xfrm>
            <a:off x="4173492" y="5156636"/>
            <a:ext cx="1621563" cy="833154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Step 3</a:t>
            </a:r>
            <a:b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Read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552AF1B9-260C-2845-B0ED-832AC3742A36}"/>
              </a:ext>
            </a:extLst>
          </p:cNvPr>
          <p:cNvSpPr/>
          <p:nvPr/>
        </p:nvSpPr>
        <p:spPr>
          <a:xfrm>
            <a:off x="2988135" y="3635081"/>
            <a:ext cx="2460900" cy="1290273"/>
          </a:xfrm>
          <a:prstGeom prst="roundRect">
            <a:avLst/>
          </a:prstGeom>
          <a:noFill/>
          <a:ln w="38100">
            <a:solidFill>
              <a:srgbClr val="EC63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srgbClr val="EC6362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C78ECF16-41D2-A941-B5CD-E27CA52A40DD}"/>
              </a:ext>
            </a:extLst>
          </p:cNvPr>
          <p:cNvSpPr/>
          <p:nvPr/>
        </p:nvSpPr>
        <p:spPr>
          <a:xfrm>
            <a:off x="3129071" y="4069854"/>
            <a:ext cx="2160902" cy="720857"/>
          </a:xfrm>
          <a:prstGeom prst="roundRect">
            <a:avLst/>
          </a:prstGeom>
          <a:solidFill>
            <a:srgbClr val="9DC3E7"/>
          </a:solidFill>
          <a:ln w="38100">
            <a:solidFill>
              <a:srgbClr val="3D8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SHA-256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C4CD14-3AC2-6648-92E3-F1D5AEC55DE1}"/>
              </a:ext>
            </a:extLst>
          </p:cNvPr>
          <p:cNvSpPr txBox="1"/>
          <p:nvPr/>
        </p:nvSpPr>
        <p:spPr>
          <a:xfrm>
            <a:off x="2988135" y="3635780"/>
            <a:ext cx="2460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Memory Controller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72AF632-06DA-E241-8E00-CE0AE6A34755}"/>
              </a:ext>
            </a:extLst>
          </p:cNvPr>
          <p:cNvCxnSpPr>
            <a:cxnSpLocks/>
            <a:endCxn id="42" idx="2"/>
          </p:cNvCxnSpPr>
          <p:nvPr/>
        </p:nvCxnSpPr>
        <p:spPr>
          <a:xfrm flipV="1">
            <a:off x="4173492" y="3262429"/>
            <a:ext cx="0" cy="372654"/>
          </a:xfrm>
          <a:prstGeom prst="straightConnector1">
            <a:avLst/>
          </a:prstGeom>
          <a:ln w="381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B0AF6C9E-FCFC-1845-A2FA-1735A6B41EA0}"/>
              </a:ext>
            </a:extLst>
          </p:cNvPr>
          <p:cNvSpPr/>
          <p:nvPr/>
        </p:nvSpPr>
        <p:spPr>
          <a:xfrm>
            <a:off x="5955557" y="5161085"/>
            <a:ext cx="2234286" cy="833154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Step 4</a:t>
            </a:r>
            <a:br>
              <a:rPr kumimoji="0" lang="en-TR" sz="28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TR" sz="28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Post-process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F34FFB67-B346-0549-9311-C9822BDBDBB4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5289973" y="4430283"/>
            <a:ext cx="75774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540BDE3C-CE7F-FD47-89EC-9D65CDA66B36}"/>
              </a:ext>
            </a:extLst>
          </p:cNvPr>
          <p:cNvSpPr/>
          <p:nvPr/>
        </p:nvSpPr>
        <p:spPr>
          <a:xfrm>
            <a:off x="6092981" y="4164594"/>
            <a:ext cx="1967285" cy="534155"/>
          </a:xfrm>
          <a:prstGeom prst="roundRect">
            <a:avLst/>
          </a:prstGeom>
          <a:solidFill>
            <a:srgbClr val="E2F0D9"/>
          </a:solidFill>
          <a:ln w="38100">
            <a:solidFill>
              <a:srgbClr val="96EB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256-bit TRN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11CB07-40FA-4DA0-8657-11C967DC7611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6DAB28B-D0B5-4046-82CD-B5F5BBDA900E}"/>
              </a:ext>
            </a:extLst>
          </p:cNvPr>
          <p:cNvSpPr/>
          <p:nvPr/>
        </p:nvSpPr>
        <p:spPr>
          <a:xfrm>
            <a:off x="-2199" y="5070632"/>
            <a:ext cx="9143999" cy="1336825"/>
          </a:xfrm>
          <a:prstGeom prst="rect">
            <a:avLst/>
          </a:prstGeom>
          <a:solidFill>
            <a:srgbClr val="3D8AFF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Generates a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256-bit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random number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</a:b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for every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256-bit Shannon Entropy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block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F2F7CE3-5491-7A4E-AB66-FF43D2AD9BDF}"/>
              </a:ext>
            </a:extLst>
          </p:cNvPr>
          <p:cNvSpPr txBox="1"/>
          <p:nvPr/>
        </p:nvSpPr>
        <p:spPr>
          <a:xfrm>
            <a:off x="2463542" y="30452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89B0F29-EF73-6041-9EEB-6349872CEFB8}"/>
              </a:ext>
            </a:extLst>
          </p:cNvPr>
          <p:cNvSpPr/>
          <p:nvPr/>
        </p:nvSpPr>
        <p:spPr>
          <a:xfrm>
            <a:off x="1792713" y="2937551"/>
            <a:ext cx="792000" cy="3086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8BA36FC-2C1D-4E4F-97B2-A5BED8D3D215}"/>
              </a:ext>
            </a:extLst>
          </p:cNvPr>
          <p:cNvSpPr/>
          <p:nvPr/>
        </p:nvSpPr>
        <p:spPr>
          <a:xfrm>
            <a:off x="2584713" y="2932940"/>
            <a:ext cx="404658" cy="3179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CFAF9F9-E115-A041-8CE8-FF68AA51EE22}"/>
              </a:ext>
            </a:extLst>
          </p:cNvPr>
          <p:cNvSpPr/>
          <p:nvPr/>
        </p:nvSpPr>
        <p:spPr>
          <a:xfrm>
            <a:off x="2989370" y="2914646"/>
            <a:ext cx="1213917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1395CD2-876D-864C-8179-30963CECCD1B}"/>
              </a:ext>
            </a:extLst>
          </p:cNvPr>
          <p:cNvSpPr/>
          <p:nvPr/>
        </p:nvSpPr>
        <p:spPr>
          <a:xfrm>
            <a:off x="4203286" y="2910034"/>
            <a:ext cx="1785691" cy="3408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1AEFDB-3D86-F24A-8DB5-44756154A1FF}"/>
              </a:ext>
            </a:extLst>
          </p:cNvPr>
          <p:cNvSpPr/>
          <p:nvPr/>
        </p:nvSpPr>
        <p:spPr>
          <a:xfrm>
            <a:off x="5988975" y="2914646"/>
            <a:ext cx="616721" cy="33159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8EF698F-513D-644F-BF9D-DB2EDF4FBDBA}"/>
              </a:ext>
            </a:extLst>
          </p:cNvPr>
          <p:cNvSpPr/>
          <p:nvPr/>
        </p:nvSpPr>
        <p:spPr>
          <a:xfrm>
            <a:off x="1770488" y="2914647"/>
            <a:ext cx="4865600" cy="347782"/>
          </a:xfrm>
          <a:prstGeom prst="rect">
            <a:avLst/>
          </a:prstGeom>
          <a:noFill/>
          <a:ln w="57150">
            <a:solidFill>
              <a:srgbClr val="3D8A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E9440A6F-9E8C-9541-AD84-58E505A9B1CC}"/>
              </a:ext>
            </a:extLst>
          </p:cNvPr>
          <p:cNvSpPr/>
          <p:nvPr/>
        </p:nvSpPr>
        <p:spPr>
          <a:xfrm>
            <a:off x="4389811" y="2920955"/>
            <a:ext cx="2244581" cy="331596"/>
          </a:xfrm>
          <a:prstGeom prst="roundRect">
            <a:avLst/>
          </a:prstGeom>
          <a:solidFill>
            <a:srgbClr val="B8B0FA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B8DAE7AB-B7AE-BF4F-8AC9-EAF77EB9DFA2}"/>
              </a:ext>
            </a:extLst>
          </p:cNvPr>
          <p:cNvSpPr/>
          <p:nvPr/>
        </p:nvSpPr>
        <p:spPr>
          <a:xfrm>
            <a:off x="3797144" y="2920955"/>
            <a:ext cx="571656" cy="3315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AC9C2A0B-598F-F949-9E4E-16DF4A9DE7C4}"/>
              </a:ext>
            </a:extLst>
          </p:cNvPr>
          <p:cNvSpPr/>
          <p:nvPr/>
        </p:nvSpPr>
        <p:spPr>
          <a:xfrm>
            <a:off x="2482857" y="2921304"/>
            <a:ext cx="1293276" cy="3315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16D08FD6-999A-2A4B-94AD-AC0268D591F8}"/>
              </a:ext>
            </a:extLst>
          </p:cNvPr>
          <p:cNvSpPr/>
          <p:nvPr/>
        </p:nvSpPr>
        <p:spPr>
          <a:xfrm>
            <a:off x="1790467" y="2921304"/>
            <a:ext cx="671379" cy="33159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T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0744762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52400"/>
            <a:ext cx="9095928" cy="884238"/>
          </a:xfrm>
        </p:spPr>
        <p:txBody>
          <a:bodyPr/>
          <a:lstStyle/>
          <a:p>
            <a:r>
              <a:rPr lang="en-US" sz="3900" dirty="0"/>
              <a:t>In-DRAM True Random Number Generation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169019-BB41-6245-A1FF-2891AF14670E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28600" y="652239"/>
            <a:ext cx="8915400" cy="5153025"/>
          </a:xfrm>
        </p:spPr>
        <p:txBody>
          <a:bodyPr/>
          <a:lstStyle/>
          <a:p>
            <a:endParaRPr lang="en-US" sz="1800" dirty="0"/>
          </a:p>
          <a:p>
            <a:r>
              <a:rPr lang="en-US" sz="1700" dirty="0" err="1"/>
              <a:t>Ataberk</a:t>
            </a:r>
            <a:r>
              <a:rPr lang="en-US" sz="1700" dirty="0"/>
              <a:t> </a:t>
            </a:r>
            <a:r>
              <a:rPr lang="en-US" sz="1700" dirty="0" err="1"/>
              <a:t>Olgun</a:t>
            </a:r>
            <a:r>
              <a:rPr lang="en-US" sz="1700" dirty="0"/>
              <a:t>, </a:t>
            </a:r>
            <a:r>
              <a:rPr lang="en-US" sz="1700" dirty="0" err="1"/>
              <a:t>Minesh</a:t>
            </a:r>
            <a:r>
              <a:rPr lang="en-US" sz="1700" dirty="0"/>
              <a:t> Patel, A. </a:t>
            </a:r>
            <a:r>
              <a:rPr lang="en-US" sz="1700" dirty="0" err="1"/>
              <a:t>Giray</a:t>
            </a:r>
            <a:r>
              <a:rPr lang="en-US" sz="1700" dirty="0"/>
              <a:t> </a:t>
            </a:r>
            <a:r>
              <a:rPr lang="en-US" sz="1700" dirty="0" err="1"/>
              <a:t>Yaglikci</a:t>
            </a:r>
            <a:r>
              <a:rPr lang="en-US" sz="1700" dirty="0"/>
              <a:t>, </a:t>
            </a:r>
            <a:r>
              <a:rPr lang="en-US" sz="1700" dirty="0" err="1"/>
              <a:t>Haocong</a:t>
            </a:r>
            <a:r>
              <a:rPr lang="en-US" sz="1700" dirty="0"/>
              <a:t> Luo, </a:t>
            </a:r>
            <a:r>
              <a:rPr lang="en-US" sz="1700" dirty="0" err="1"/>
              <a:t>Jeremie</a:t>
            </a:r>
            <a:r>
              <a:rPr lang="en-US" sz="1700" dirty="0"/>
              <a:t> S. Kim, F. </a:t>
            </a:r>
            <a:r>
              <a:rPr lang="en-US" sz="1700" dirty="0" err="1"/>
              <a:t>Nisa</a:t>
            </a:r>
            <a:r>
              <a:rPr lang="en-US" sz="1700" dirty="0"/>
              <a:t> </a:t>
            </a:r>
            <a:r>
              <a:rPr lang="en-US" sz="1700" dirty="0" err="1"/>
              <a:t>Bostanci</a:t>
            </a:r>
            <a:r>
              <a:rPr lang="en-US" sz="1700" dirty="0"/>
              <a:t>, Nandita Vijaykumar, </a:t>
            </a:r>
            <a:r>
              <a:rPr lang="en-US" sz="1700" dirty="0" err="1"/>
              <a:t>Oguz</a:t>
            </a:r>
            <a:r>
              <a:rPr lang="en-US" sz="1700" dirty="0"/>
              <a:t> </a:t>
            </a:r>
            <a:r>
              <a:rPr lang="en-US" sz="1700" dirty="0" err="1"/>
              <a:t>Ergin</a:t>
            </a:r>
            <a:r>
              <a:rPr lang="en-US" sz="1700" dirty="0"/>
              <a:t>, and Onur Mutlu,</a:t>
            </a:r>
            <a:br>
              <a:rPr lang="en-US" sz="1700" dirty="0"/>
            </a:br>
            <a:r>
              <a:rPr lang="en-US" sz="1700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"QUAC-TRNG: High-Throughput True Random Number Generation Using Quadruple Row Activation in Commodity DRAM Chips"</a:t>
            </a:r>
            <a:br>
              <a:rPr lang="en-US" sz="1700" dirty="0"/>
            </a:br>
            <a:r>
              <a:rPr lang="en-US" sz="1700" i="1" dirty="0"/>
              <a:t>Proceedings of the </a:t>
            </a:r>
            <a:r>
              <a:rPr lang="en-US" sz="1700" i="1" dirty="0">
                <a:hlinkClick r:id="rId3"/>
              </a:rPr>
              <a:t>48th International Symposium on Computer Architecture</a:t>
            </a:r>
            <a:r>
              <a:rPr lang="en-US" sz="1700" i="1" dirty="0"/>
              <a:t> (</a:t>
            </a:r>
            <a:r>
              <a:rPr lang="en-US" sz="1700" b="1" i="1" dirty="0"/>
              <a:t>ISCA</a:t>
            </a:r>
            <a:r>
              <a:rPr lang="en-US" sz="1700" i="1" dirty="0"/>
              <a:t>)</a:t>
            </a:r>
            <a:r>
              <a:rPr lang="en-US" sz="1700" dirty="0"/>
              <a:t>, Virtual, June 2021.</a:t>
            </a:r>
            <a:br>
              <a:rPr lang="en-US" sz="1700" dirty="0"/>
            </a:br>
            <a:r>
              <a:rPr lang="en-US" sz="1700" dirty="0"/>
              <a:t>[</a:t>
            </a:r>
            <a:r>
              <a:rPr lang="en-US" sz="1700" dirty="0">
                <a:hlinkClick r:id="rId4"/>
              </a:rPr>
              <a:t>Slides (pptx)</a:t>
            </a:r>
            <a:r>
              <a:rPr lang="en-US" sz="1700" dirty="0"/>
              <a:t> </a:t>
            </a:r>
            <a:r>
              <a:rPr lang="en-US" sz="1700" dirty="0">
                <a:hlinkClick r:id="rId5"/>
              </a:rPr>
              <a:t>(pdf)</a:t>
            </a:r>
            <a:r>
              <a:rPr lang="en-US" sz="1700" dirty="0"/>
              <a:t>]</a:t>
            </a:r>
            <a:br>
              <a:rPr lang="en-US" sz="1700" dirty="0"/>
            </a:br>
            <a:r>
              <a:rPr lang="en-US" sz="1700" dirty="0"/>
              <a:t>[</a:t>
            </a:r>
            <a:r>
              <a:rPr lang="en-US" sz="1700" dirty="0">
                <a:hlinkClick r:id="rId6"/>
              </a:rPr>
              <a:t>Short Talk Slides (pptx)</a:t>
            </a:r>
            <a:r>
              <a:rPr lang="en-US" sz="1700" dirty="0"/>
              <a:t> </a:t>
            </a:r>
            <a:r>
              <a:rPr lang="en-US" sz="1700" dirty="0">
                <a:hlinkClick r:id="rId7"/>
              </a:rPr>
              <a:t>(pdf)</a:t>
            </a:r>
            <a:r>
              <a:rPr lang="en-US" sz="1700" dirty="0"/>
              <a:t>]</a:t>
            </a:r>
            <a:br>
              <a:rPr lang="en-US" sz="1700" dirty="0"/>
            </a:br>
            <a:r>
              <a:rPr lang="en-US" sz="1700" dirty="0"/>
              <a:t>[</a:t>
            </a:r>
            <a:r>
              <a:rPr lang="en-US" sz="1700" dirty="0">
                <a:hlinkClick r:id="rId8"/>
              </a:rPr>
              <a:t>Talk Video</a:t>
            </a:r>
            <a:r>
              <a:rPr lang="en-US" sz="1700" dirty="0"/>
              <a:t> (25 minutes)]</a:t>
            </a:r>
            <a:br>
              <a:rPr lang="en-US" sz="1700" dirty="0"/>
            </a:br>
            <a:r>
              <a:rPr lang="en-US" sz="1700" dirty="0"/>
              <a:t>[</a:t>
            </a:r>
            <a:r>
              <a:rPr lang="en-US" sz="1700" dirty="0">
                <a:hlinkClick r:id="rId9"/>
              </a:rPr>
              <a:t>SAFARI Live Seminar Video</a:t>
            </a:r>
            <a:r>
              <a:rPr lang="en-US" sz="1700" dirty="0"/>
              <a:t> (1 </a:t>
            </a:r>
            <a:r>
              <a:rPr lang="en-US" sz="1700" dirty="0" err="1"/>
              <a:t>hr</a:t>
            </a:r>
            <a:r>
              <a:rPr lang="en-US" sz="1700" dirty="0"/>
              <a:t> 26 mins)]</a:t>
            </a:r>
          </a:p>
          <a:p>
            <a:pPr marL="0" indent="0">
              <a:buNone/>
            </a:pPr>
            <a:br>
              <a:rPr lang="en-US" sz="1800" dirty="0"/>
            </a:br>
            <a:br>
              <a:rPr lang="en-US" sz="1800" dirty="0"/>
            </a:br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46B698-045C-9044-B1A7-4FFDCCB4C3C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221088"/>
            <a:ext cx="9144000" cy="172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688499"/>
      </p:ext>
    </p:extLst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826" y="1126435"/>
            <a:ext cx="8222974" cy="2252869"/>
          </a:xfrm>
        </p:spPr>
        <p:txBody>
          <a:bodyPr anchor="ctr"/>
          <a:lstStyle/>
          <a:p>
            <a:pPr algn="ctr"/>
            <a:r>
              <a:rPr lang="en-US" dirty="0"/>
              <a:t>Benchmarks and </a:t>
            </a:r>
            <a:br>
              <a:rPr lang="en-US" dirty="0"/>
            </a:br>
            <a:r>
              <a:rPr lang="en-US" dirty="0"/>
              <a:t>Simulation Infrastructures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4283168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Benchmarks: Application Domains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D42219D4-777D-6E42-9BED-8AB0204C0E4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68275" y="936626"/>
          <a:ext cx="8894763" cy="5431517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964921">
                  <a:extLst>
                    <a:ext uri="{9D8B030D-6E8A-4147-A177-3AD203B41FA5}">
                      <a16:colId xmlns:a16="http://schemas.microsoft.com/office/drawing/2014/main" val="1839206127"/>
                    </a:ext>
                  </a:extLst>
                </a:gridCol>
                <a:gridCol w="4165675">
                  <a:extLst>
                    <a:ext uri="{9D8B030D-6E8A-4147-A177-3AD203B41FA5}">
                      <a16:colId xmlns:a16="http://schemas.microsoft.com/office/drawing/2014/main" val="3573282612"/>
                    </a:ext>
                  </a:extLst>
                </a:gridCol>
                <a:gridCol w="1764167">
                  <a:extLst>
                    <a:ext uri="{9D8B030D-6E8A-4147-A177-3AD203B41FA5}">
                      <a16:colId xmlns:a16="http://schemas.microsoft.com/office/drawing/2014/main" val="362133022"/>
                    </a:ext>
                  </a:extLst>
                </a:gridCol>
              </a:tblGrid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Domain</a:t>
                      </a:r>
                      <a:endParaRPr lang="en-US" sz="1400" dirty="0">
                        <a:solidFill>
                          <a:schemeClr val="bg1"/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Benchmark</a:t>
                      </a:r>
                      <a:endParaRPr lang="en-US" sz="1400" dirty="0">
                        <a:solidFill>
                          <a:schemeClr val="bg1"/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Short name</a:t>
                      </a:r>
                      <a:endParaRPr lang="en-US" sz="1400" dirty="0">
                        <a:solidFill>
                          <a:schemeClr val="bg1"/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04337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Dense linear algebra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Vector Addition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190206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Matrix-Vector Multiply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GEMV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5124206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Sparse linear algebra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Sparse Matrix-Vector Multiply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Candara" panose="020E0502030303020204" pitchFamily="34" charset="0"/>
                        </a:rPr>
                        <a:t>SpMV</a:t>
                      </a:r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201907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Databases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Select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34675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Unique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UNI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8232571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Data analytics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Binary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451127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Time Series Analysis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08381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Graph processing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Breadth-First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081438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Neural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Multilayer Perceptron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MLP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520618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Bioinformatics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Needleman-Wunsch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205944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Image processing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Image histogram (short)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HST-S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93920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Image histogram (large)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HST-L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467408"/>
                  </a:ext>
                </a:extLst>
              </a:tr>
              <a:tr h="319501">
                <a:tc rowSpan="4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Parallel primitives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Reduction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72034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Prefix sum (scan-scan-add)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SCAN-SSA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235633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Prefix sum (reduce-scan-scan)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SCAN-RSS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245761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Matrix transposition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TRNS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6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635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 are Open Source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All microbenchmarks, benchmarks, and scripts</a:t>
            </a:r>
          </a:p>
          <a:p>
            <a:r>
              <a:rPr lang="en-US" sz="2400" dirty="0">
                <a:hlinkClick r:id="rId3"/>
              </a:rPr>
              <a:t>https://github.com/CMU-SAFARI/prim-benchmarks</a:t>
            </a:r>
            <a:endParaRPr lang="en-US" sz="2400" dirty="0"/>
          </a:p>
          <a:p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FA27B2-6CC8-5C4B-B68F-F810D4173F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5311" y="1813559"/>
            <a:ext cx="6433378" cy="459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4116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/>
              <a:t>Lecture on </a:t>
            </a:r>
            <a:r>
              <a:rPr lang="en-US" dirty="0" err="1"/>
              <a:t>PrIM</a:t>
            </a:r>
            <a:r>
              <a:rPr lang="en-US" dirty="0"/>
              <a:t> Benchmarks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466185" y="6492015"/>
            <a:ext cx="22551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https://youtu.be/S1h1yw-94iw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9F8133-6663-0845-8330-0869BBDF8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489" y="961555"/>
            <a:ext cx="6747022" cy="53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76239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BC16C-9759-FC44-89ED-791187DE9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023920" cy="1066800"/>
          </a:xfrm>
        </p:spPr>
        <p:txBody>
          <a:bodyPr/>
          <a:lstStyle/>
          <a:p>
            <a:r>
              <a:rPr lang="en-US" sz="3600" dirty="0"/>
              <a:t>DAMOV Analysis Methodology &amp; Workloads</a:t>
            </a:r>
            <a:endParaRPr lang="en-US" sz="36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E15779-7C5C-DE4E-8C08-440276A74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59" y="947766"/>
            <a:ext cx="5406441" cy="57244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4A979B-A23E-4F49-9F1F-3DE77918710A}"/>
              </a:ext>
            </a:extLst>
          </p:cNvPr>
          <p:cNvSpPr txBox="1"/>
          <p:nvPr/>
        </p:nvSpPr>
        <p:spPr>
          <a:xfrm>
            <a:off x="4355976" y="6502956"/>
            <a:ext cx="42482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https://arxiv.org/pdf/2105.03725.pdf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76627818"/>
      </p:ext>
    </p:extLst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0128B3D-06F1-A742-9EFC-3057B2F894DC}"/>
              </a:ext>
            </a:extLst>
          </p:cNvPr>
          <p:cNvGrpSpPr/>
          <p:nvPr/>
        </p:nvGrpSpPr>
        <p:grpSpPr>
          <a:xfrm>
            <a:off x="4724304" y="713530"/>
            <a:ext cx="4141533" cy="2030902"/>
            <a:chOff x="4724304" y="713530"/>
            <a:chExt cx="4141533" cy="2030902"/>
          </a:xfrm>
        </p:grpSpPr>
        <p:cxnSp>
          <p:nvCxnSpPr>
            <p:cNvPr id="137" name="Straight Arrow Connector 136">
              <a:extLst>
                <a:ext uri="{FF2B5EF4-FFF2-40B4-BE49-F238E27FC236}">
                  <a16:creationId xmlns:a16="http://schemas.microsoft.com/office/drawing/2014/main" id="{4903B581-16B6-0B4D-A946-6E72B6FBB0AC}"/>
                </a:ext>
              </a:extLst>
            </p:cNvPr>
            <p:cNvCxnSpPr>
              <a:cxnSpLocks/>
              <a:endCxn id="139" idx="2"/>
            </p:cNvCxnSpPr>
            <p:nvPr/>
          </p:nvCxnSpPr>
          <p:spPr>
            <a:xfrm>
              <a:off x="4724304" y="1855585"/>
              <a:ext cx="652861" cy="207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Rounded Rectangle 138">
              <a:extLst>
                <a:ext uri="{FF2B5EF4-FFF2-40B4-BE49-F238E27FC236}">
                  <a16:creationId xmlns:a16="http://schemas.microsoft.com/office/drawing/2014/main" id="{EFE3BEFE-96D6-C14D-AA82-13C30AFCDCD0}"/>
                </a:ext>
              </a:extLst>
            </p:cNvPr>
            <p:cNvSpPr/>
            <p:nvPr/>
          </p:nvSpPr>
          <p:spPr>
            <a:xfrm rot="5400000">
              <a:off x="6234732" y="113326"/>
              <a:ext cx="1773538" cy="3488673"/>
            </a:xfrm>
            <a:prstGeom prst="roundRect">
              <a:avLst/>
            </a:prstGeom>
            <a:solidFill>
              <a:schemeClr val="bg1">
                <a:lumMod val="95000"/>
                <a:alpha val="61961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86EE8E19-8D71-6B47-BD7B-884D9CB5B35A}"/>
                </a:ext>
              </a:extLst>
            </p:cNvPr>
            <p:cNvGrpSpPr/>
            <p:nvPr/>
          </p:nvGrpSpPr>
          <p:grpSpPr>
            <a:xfrm>
              <a:off x="5812044" y="713530"/>
              <a:ext cx="2646942" cy="385689"/>
              <a:chOff x="5882737" y="736482"/>
              <a:chExt cx="2646942" cy="385689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7E831CC8-3F85-C94A-A4AF-E27F0E91C85E}"/>
                  </a:ext>
                </a:extLst>
              </p:cNvPr>
              <p:cNvSpPr/>
              <p:nvPr/>
            </p:nvSpPr>
            <p:spPr>
              <a:xfrm>
                <a:off x="5911178" y="736482"/>
                <a:ext cx="2574994" cy="37411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1CE861CA-9EAB-1C41-8482-FD1A334726E8}"/>
                  </a:ext>
                </a:extLst>
              </p:cNvPr>
              <p:cNvSpPr/>
              <p:nvPr/>
            </p:nvSpPr>
            <p:spPr>
              <a:xfrm>
                <a:off x="5882737" y="752839"/>
                <a:ext cx="264694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DAMOV-SIM Simulator</a:t>
                </a:r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AD8854D-8663-1F44-8304-A9A8ADA5F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Methodology Overview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9E67D19-0D1D-734B-8BCE-80743330CA30}"/>
              </a:ext>
            </a:extLst>
          </p:cNvPr>
          <p:cNvGrpSpPr/>
          <p:nvPr/>
        </p:nvGrpSpPr>
        <p:grpSpPr>
          <a:xfrm>
            <a:off x="6785733" y="1218477"/>
            <a:ext cx="2210591" cy="1542941"/>
            <a:chOff x="5278720" y="1343992"/>
            <a:chExt cx="2210591" cy="1542941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BAC5EEB1-2EB4-FD4C-9E79-9E081BAE1FA9}"/>
                </a:ext>
              </a:extLst>
            </p:cNvPr>
            <p:cNvGrpSpPr/>
            <p:nvPr/>
          </p:nvGrpSpPr>
          <p:grpSpPr>
            <a:xfrm>
              <a:off x="5575960" y="1343992"/>
              <a:ext cx="1616112" cy="1147904"/>
              <a:chOff x="4488719" y="4513526"/>
              <a:chExt cx="1141898" cy="834926"/>
            </a:xfrm>
          </p:grpSpPr>
          <p:sp>
            <p:nvSpPr>
              <p:cNvPr id="142" name="Rounded Rectangle 141">
                <a:extLst>
                  <a:ext uri="{FF2B5EF4-FFF2-40B4-BE49-F238E27FC236}">
                    <a16:creationId xmlns:a16="http://schemas.microsoft.com/office/drawing/2014/main" id="{AEFC4FB3-8FDC-974E-B63A-118BB63FB7F6}"/>
                  </a:ext>
                </a:extLst>
              </p:cNvPr>
              <p:cNvSpPr/>
              <p:nvPr/>
            </p:nvSpPr>
            <p:spPr>
              <a:xfrm>
                <a:off x="4488719" y="4513526"/>
                <a:ext cx="1141898" cy="824697"/>
              </a:xfrm>
              <a:prstGeom prst="roundRect">
                <a:avLst/>
              </a:prstGeom>
              <a:solidFill>
                <a:schemeClr val="accent5">
                  <a:lumMod val="20000"/>
                  <a:lumOff val="80000"/>
                  <a:alpha val="61961"/>
                </a:schemeClr>
              </a:solidFill>
              <a:ln w="1905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20000"/>
                      <a:lumOff val="8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endParaRPr>
              </a:p>
            </p:txBody>
          </p: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B7B7D6DF-87F6-734C-8FCB-EFECD068A804}"/>
                  </a:ext>
                </a:extLst>
              </p:cNvPr>
              <p:cNvGrpSpPr/>
              <p:nvPr/>
            </p:nvGrpSpPr>
            <p:grpSpPr>
              <a:xfrm>
                <a:off x="4612752" y="4562853"/>
                <a:ext cx="950503" cy="785599"/>
                <a:chOff x="5407524" y="3939604"/>
                <a:chExt cx="1291345" cy="1067309"/>
              </a:xfrm>
            </p:grpSpPr>
            <p:grpSp>
              <p:nvGrpSpPr>
                <p:cNvPr id="144" name="Group 143">
                  <a:extLst>
                    <a:ext uri="{FF2B5EF4-FFF2-40B4-BE49-F238E27FC236}">
                      <a16:creationId xmlns:a16="http://schemas.microsoft.com/office/drawing/2014/main" id="{80364CE7-912F-8544-8BA5-042D507BC3DB}"/>
                    </a:ext>
                  </a:extLst>
                </p:cNvPr>
                <p:cNvGrpSpPr/>
                <p:nvPr/>
              </p:nvGrpSpPr>
              <p:grpSpPr>
                <a:xfrm>
                  <a:off x="5407524" y="3939604"/>
                  <a:ext cx="1291345" cy="820577"/>
                  <a:chOff x="5850860" y="2018859"/>
                  <a:chExt cx="953311" cy="622201"/>
                </a:xfrm>
              </p:grpSpPr>
              <p:cxnSp>
                <p:nvCxnSpPr>
                  <p:cNvPr id="146" name="Straight Connector 145">
                    <a:extLst>
                      <a:ext uri="{FF2B5EF4-FFF2-40B4-BE49-F238E27FC236}">
                        <a16:creationId xmlns:a16="http://schemas.microsoft.com/office/drawing/2014/main" id="{2ACC59DF-75D5-D54D-B5C2-B62E52908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857604" y="2072110"/>
                    <a:ext cx="0" cy="56895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Straight Connector 146">
                    <a:extLst>
                      <a:ext uri="{FF2B5EF4-FFF2-40B4-BE49-F238E27FC236}">
                        <a16:creationId xmlns:a16="http://schemas.microsoft.com/office/drawing/2014/main" id="{9F72A853-F47E-1847-9016-CDCBF1DF681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850860" y="2632970"/>
                    <a:ext cx="953311" cy="0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8" name="Freeform 147">
                    <a:extLst>
                      <a:ext uri="{FF2B5EF4-FFF2-40B4-BE49-F238E27FC236}">
                        <a16:creationId xmlns:a16="http://schemas.microsoft.com/office/drawing/2014/main" id="{5852C268-227A-7842-885B-8C3B3184386B}"/>
                      </a:ext>
                    </a:extLst>
                  </p:cNvPr>
                  <p:cNvSpPr/>
                  <p:nvPr/>
                </p:nvSpPr>
                <p:spPr>
                  <a:xfrm>
                    <a:off x="5984064" y="2018859"/>
                    <a:ext cx="583660" cy="510331"/>
                  </a:xfrm>
                  <a:custGeom>
                    <a:avLst/>
                    <a:gdLst>
                      <a:gd name="connsiteX0" fmla="*/ 0 w 583660"/>
                      <a:gd name="connsiteY0" fmla="*/ 719847 h 719847"/>
                      <a:gd name="connsiteX1" fmla="*/ 428017 w 583660"/>
                      <a:gd name="connsiteY1" fmla="*/ 496111 h 719847"/>
                      <a:gd name="connsiteX2" fmla="*/ 583660 w 583660"/>
                      <a:gd name="connsiteY2" fmla="*/ 0 h 7198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83660" h="719847">
                        <a:moveTo>
                          <a:pt x="0" y="719847"/>
                        </a:moveTo>
                        <a:cubicBezTo>
                          <a:pt x="165370" y="667966"/>
                          <a:pt x="330740" y="616085"/>
                          <a:pt x="428017" y="496111"/>
                        </a:cubicBezTo>
                        <a:cubicBezTo>
                          <a:pt x="525294" y="376137"/>
                          <a:pt x="554477" y="188068"/>
                          <a:pt x="583660" y="0"/>
                        </a:cubicBezTo>
                      </a:path>
                    </a:pathLst>
                  </a:custGeom>
                  <a:noFill/>
                  <a:ln w="38100">
                    <a:solidFill>
                      <a:schemeClr val="accent5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45" name="Rectangle 144">
                  <a:extLst>
                    <a:ext uri="{FF2B5EF4-FFF2-40B4-BE49-F238E27FC236}">
                      <a16:creationId xmlns:a16="http://schemas.microsoft.com/office/drawing/2014/main" id="{49DB8BFA-8F33-3F4D-BC2A-4EE42529E116}"/>
                    </a:ext>
                  </a:extLst>
                </p:cNvPr>
                <p:cNvSpPr/>
                <p:nvPr/>
              </p:nvSpPr>
              <p:spPr>
                <a:xfrm>
                  <a:off x="5655576" y="4733191"/>
                  <a:ext cx="680391" cy="27372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# Cores</a:t>
                  </a:r>
                </a:p>
              </p:txBody>
            </p:sp>
          </p:grpSp>
        </p:grp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1487CEED-2F02-BC43-9AED-813047BDC611}"/>
                </a:ext>
              </a:extLst>
            </p:cNvPr>
            <p:cNvSpPr/>
            <p:nvPr/>
          </p:nvSpPr>
          <p:spPr>
            <a:xfrm>
              <a:off x="5278720" y="2548379"/>
              <a:ext cx="221059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Scalability Analysis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2517510-9925-8B41-B0FA-C5F09ABC0D10}"/>
              </a:ext>
            </a:extLst>
          </p:cNvPr>
          <p:cNvGrpSpPr/>
          <p:nvPr/>
        </p:nvGrpSpPr>
        <p:grpSpPr>
          <a:xfrm rot="16200000">
            <a:off x="5453686" y="677030"/>
            <a:ext cx="1530486" cy="2640128"/>
            <a:chOff x="7112697" y="787969"/>
            <a:chExt cx="1062812" cy="2210591"/>
          </a:xfrm>
        </p:grpSpPr>
        <p:sp>
          <p:nvSpPr>
            <p:cNvPr id="149" name="Rounded Rectangle 148">
              <a:extLst>
                <a:ext uri="{FF2B5EF4-FFF2-40B4-BE49-F238E27FC236}">
                  <a16:creationId xmlns:a16="http://schemas.microsoft.com/office/drawing/2014/main" id="{9FBAF9CD-8058-224F-8AB5-AF398CCFB2DD}"/>
                </a:ext>
              </a:extLst>
            </p:cNvPr>
            <p:cNvSpPr/>
            <p:nvPr/>
          </p:nvSpPr>
          <p:spPr>
            <a:xfrm rot="5400000">
              <a:off x="7211727" y="1477264"/>
              <a:ext cx="1141898" cy="78566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  <a:alpha val="61961"/>
              </a:schemeClr>
            </a:solidFill>
            <a:ln w="190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rPr>
                <a:t>ld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rPr>
                <a:t> 0xFF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rPr>
                <a:t>st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rPr>
                <a:t> 0xAF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rPr>
                <a:t>ld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rPr>
                <a:t> 0xFF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rPr>
                <a:t>st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rPr>
                <a:t> 0xAF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rPr>
                <a:t>ld</a:t>
              </a: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rPr>
                <a:t> 0xFF</a:t>
              </a: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C1855432-2E64-9C42-9271-0FC4CCBD7782}"/>
                </a:ext>
              </a:extLst>
            </p:cNvPr>
            <p:cNvSpPr/>
            <p:nvPr/>
          </p:nvSpPr>
          <p:spPr>
            <a:xfrm rot="5400000">
              <a:off x="6124952" y="1775714"/>
              <a:ext cx="2210591" cy="235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Memory Traces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823D9014-BE5E-8E4E-A303-D535A2F18003}"/>
              </a:ext>
            </a:extLst>
          </p:cNvPr>
          <p:cNvGrpSpPr/>
          <p:nvPr/>
        </p:nvGrpSpPr>
        <p:grpSpPr>
          <a:xfrm>
            <a:off x="2467989" y="3303722"/>
            <a:ext cx="3314426" cy="3480557"/>
            <a:chOff x="2467989" y="3303722"/>
            <a:chExt cx="3314426" cy="3480557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24623BCE-2854-2C46-B128-C8E281464909}"/>
                </a:ext>
              </a:extLst>
            </p:cNvPr>
            <p:cNvGrpSpPr/>
            <p:nvPr/>
          </p:nvGrpSpPr>
          <p:grpSpPr>
            <a:xfrm>
              <a:off x="2467989" y="3801760"/>
              <a:ext cx="2827135" cy="2353616"/>
              <a:chOff x="2485184" y="3820139"/>
              <a:chExt cx="2827135" cy="2353616"/>
            </a:xfrm>
          </p:grpSpPr>
          <p:sp>
            <p:nvSpPr>
              <p:cNvPr id="271" name="Rounded Rectangle 270">
                <a:extLst>
                  <a:ext uri="{FF2B5EF4-FFF2-40B4-BE49-F238E27FC236}">
                    <a16:creationId xmlns:a16="http://schemas.microsoft.com/office/drawing/2014/main" id="{F4B7EBF3-5B7F-984A-87B0-15625C5A71F6}"/>
                  </a:ext>
                </a:extLst>
              </p:cNvPr>
              <p:cNvSpPr/>
              <p:nvPr/>
            </p:nvSpPr>
            <p:spPr>
              <a:xfrm rot="5400000">
                <a:off x="4588192" y="4505406"/>
                <a:ext cx="524709" cy="923544"/>
              </a:xfrm>
              <a:prstGeom prst="round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C000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Temp. Locality</a:t>
                </a:r>
              </a:p>
            </p:txBody>
          </p:sp>
          <p:sp>
            <p:nvSpPr>
              <p:cNvPr id="272" name="Rounded Rectangle 271">
                <a:extLst>
                  <a:ext uri="{FF2B5EF4-FFF2-40B4-BE49-F238E27FC236}">
                    <a16:creationId xmlns:a16="http://schemas.microsoft.com/office/drawing/2014/main" id="{F4448581-A2FB-DE42-8FE6-AF92F52D8CFC}"/>
                  </a:ext>
                </a:extLst>
              </p:cNvPr>
              <p:cNvSpPr/>
              <p:nvPr/>
            </p:nvSpPr>
            <p:spPr>
              <a:xfrm rot="5400000">
                <a:off x="3384521" y="4024726"/>
                <a:ext cx="411480" cy="926575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B9BD5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LFMR</a:t>
                </a:r>
              </a:p>
            </p:txBody>
          </p:sp>
          <p:cxnSp>
            <p:nvCxnSpPr>
              <p:cNvPr id="273" name="Elbow Connector 272">
                <a:extLst>
                  <a:ext uri="{FF2B5EF4-FFF2-40B4-BE49-F238E27FC236}">
                    <a16:creationId xmlns:a16="http://schemas.microsoft.com/office/drawing/2014/main" id="{82C13051-583E-924F-89E6-8DC3E55B7A6F}"/>
                  </a:ext>
                </a:extLst>
              </p:cNvPr>
              <p:cNvCxnSpPr>
                <a:cxnSpLocks/>
                <a:stCxn id="271" idx="2"/>
                <a:endCxn id="270" idx="0"/>
              </p:cNvCxnSpPr>
              <p:nvPr/>
            </p:nvCxnSpPr>
            <p:spPr>
              <a:xfrm rot="10800000" flipV="1">
                <a:off x="4050775" y="4967179"/>
                <a:ext cx="338000" cy="463094"/>
              </a:xfrm>
              <a:prstGeom prst="bentConnector3">
                <a:avLst>
                  <a:gd name="adj1" fmla="val 50000"/>
                </a:avLst>
              </a:prstGeom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Elbow Connector 273">
                <a:extLst>
                  <a:ext uri="{FF2B5EF4-FFF2-40B4-BE49-F238E27FC236}">
                    <a16:creationId xmlns:a16="http://schemas.microsoft.com/office/drawing/2014/main" id="{A7D3C12C-2FA5-6348-AB00-9F9708A613AB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043821" y="4488015"/>
                <a:ext cx="335226" cy="479165"/>
              </a:xfrm>
              <a:prstGeom prst="bentConnector3">
                <a:avLst>
                  <a:gd name="adj1" fmla="val 50000"/>
                </a:avLst>
              </a:prstGeom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0" name="Rounded Rectangle 269">
                <a:extLst>
                  <a:ext uri="{FF2B5EF4-FFF2-40B4-BE49-F238E27FC236}">
                    <a16:creationId xmlns:a16="http://schemas.microsoft.com/office/drawing/2014/main" id="{675BB5C0-C382-8045-BE41-7D12917FBE0B}"/>
                  </a:ext>
                </a:extLst>
              </p:cNvPr>
              <p:cNvSpPr/>
              <p:nvPr/>
            </p:nvSpPr>
            <p:spPr>
              <a:xfrm rot="5400000">
                <a:off x="3383263" y="4968501"/>
                <a:ext cx="411480" cy="923544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B9BD5">
                        <a:lumMod val="20000"/>
                        <a:lumOff val="8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LFMR</a:t>
                </a:r>
              </a:p>
            </p:txBody>
          </p:sp>
          <p:sp>
            <p:nvSpPr>
              <p:cNvPr id="247" name="Rectangle 246">
                <a:extLst>
                  <a:ext uri="{FF2B5EF4-FFF2-40B4-BE49-F238E27FC236}">
                    <a16:creationId xmlns:a16="http://schemas.microsoft.com/office/drawing/2014/main" id="{F4503AC4-80B6-8E43-8876-7E8519C3D7D8}"/>
                  </a:ext>
                </a:extLst>
              </p:cNvPr>
              <p:cNvSpPr/>
              <p:nvPr/>
            </p:nvSpPr>
            <p:spPr>
              <a:xfrm>
                <a:off x="4252976" y="5394644"/>
                <a:ext cx="54213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Low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48" name="Rectangle 247">
                <a:extLst>
                  <a:ext uri="{FF2B5EF4-FFF2-40B4-BE49-F238E27FC236}">
                    <a16:creationId xmlns:a16="http://schemas.microsoft.com/office/drawing/2014/main" id="{F034F961-FD4A-824B-B66F-2B67DA01EF28}"/>
                  </a:ext>
                </a:extLst>
              </p:cNvPr>
              <p:cNvSpPr/>
              <p:nvPr/>
            </p:nvSpPr>
            <p:spPr>
              <a:xfrm>
                <a:off x="4254505" y="4276945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High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endParaRPr>
              </a:p>
            </p:txBody>
          </p:sp>
          <p:cxnSp>
            <p:nvCxnSpPr>
              <p:cNvPr id="249" name="Elbow Connector 248">
                <a:extLst>
                  <a:ext uri="{FF2B5EF4-FFF2-40B4-BE49-F238E27FC236}">
                    <a16:creationId xmlns:a16="http://schemas.microsoft.com/office/drawing/2014/main" id="{A3A215D8-9A3D-C144-8370-BCE59BC20C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83835" y="4430184"/>
                <a:ext cx="334967" cy="524709"/>
              </a:xfrm>
              <a:prstGeom prst="bentConnector3">
                <a:avLst>
                  <a:gd name="adj1" fmla="val 50000"/>
                </a:avLst>
              </a:prstGeom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Elbow Connector 249">
                <a:extLst>
                  <a:ext uri="{FF2B5EF4-FFF2-40B4-BE49-F238E27FC236}">
                    <a16:creationId xmlns:a16="http://schemas.microsoft.com/office/drawing/2014/main" id="{DEF25A4C-F396-2B4F-9AA2-44F6958C153C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2786611" y="3905473"/>
                <a:ext cx="332191" cy="524709"/>
              </a:xfrm>
              <a:prstGeom prst="bentConnector3">
                <a:avLst>
                  <a:gd name="adj1" fmla="val 50000"/>
                </a:avLst>
              </a:prstGeom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Elbow Connector 250">
                <a:extLst>
                  <a:ext uri="{FF2B5EF4-FFF2-40B4-BE49-F238E27FC236}">
                    <a16:creationId xmlns:a16="http://schemas.microsoft.com/office/drawing/2014/main" id="{771E5C1B-F2C5-4545-8D77-C9DF5F89D2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83835" y="5503384"/>
                <a:ext cx="334967" cy="524709"/>
              </a:xfrm>
              <a:prstGeom prst="bentConnector3">
                <a:avLst>
                  <a:gd name="adj1" fmla="val 50000"/>
                </a:avLst>
              </a:prstGeom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Elbow Connector 251">
                <a:extLst>
                  <a:ext uri="{FF2B5EF4-FFF2-40B4-BE49-F238E27FC236}">
                    <a16:creationId xmlns:a16="http://schemas.microsoft.com/office/drawing/2014/main" id="{DE342E5D-2C05-024D-9B23-9FA85D8B8BB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2786611" y="4978673"/>
                <a:ext cx="332191" cy="524709"/>
              </a:xfrm>
              <a:prstGeom prst="bentConnector3">
                <a:avLst>
                  <a:gd name="adj1" fmla="val 50000"/>
                </a:avLst>
              </a:prstGeom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3" name="Rectangle 252">
                <a:extLst>
                  <a:ext uri="{FF2B5EF4-FFF2-40B4-BE49-F238E27FC236}">
                    <a16:creationId xmlns:a16="http://schemas.microsoft.com/office/drawing/2014/main" id="{79DB50EF-7C2F-2446-920E-11AFFB7F5BED}"/>
                  </a:ext>
                </a:extLst>
              </p:cNvPr>
              <p:cNvSpPr/>
              <p:nvPr/>
            </p:nvSpPr>
            <p:spPr>
              <a:xfrm>
                <a:off x="2960725" y="3820139"/>
                <a:ext cx="56977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High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54" name="Rectangle 253">
                <a:extLst>
                  <a:ext uri="{FF2B5EF4-FFF2-40B4-BE49-F238E27FC236}">
                    <a16:creationId xmlns:a16="http://schemas.microsoft.com/office/drawing/2014/main" id="{9BAE29C0-D51E-AE45-85BF-D49E901350C2}"/>
                  </a:ext>
                </a:extLst>
              </p:cNvPr>
              <p:cNvSpPr/>
              <p:nvPr/>
            </p:nvSpPr>
            <p:spPr>
              <a:xfrm>
                <a:off x="2975840" y="5865978"/>
                <a:ext cx="54213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Low</a:t>
                </a: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260" name="Rectangle 259">
                <a:extLst>
                  <a:ext uri="{FF2B5EF4-FFF2-40B4-BE49-F238E27FC236}">
                    <a16:creationId xmlns:a16="http://schemas.microsoft.com/office/drawing/2014/main" id="{5BD04208-6D2D-5B49-9F2D-B7543F1BF695}"/>
                  </a:ext>
                </a:extLst>
              </p:cNvPr>
              <p:cNvSpPr/>
              <p:nvPr/>
            </p:nvSpPr>
            <p:spPr>
              <a:xfrm>
                <a:off x="2485184" y="4726091"/>
                <a:ext cx="34336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…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19030FB5-8968-B74A-976B-EFEAD50506F0}"/>
                </a:ext>
              </a:extLst>
            </p:cNvPr>
            <p:cNvGrpSpPr/>
            <p:nvPr/>
          </p:nvGrpSpPr>
          <p:grpSpPr>
            <a:xfrm rot="10800000">
              <a:off x="5231505" y="3303722"/>
              <a:ext cx="550910" cy="3480557"/>
              <a:chOff x="8565895" y="1384438"/>
              <a:chExt cx="1138776" cy="1819527"/>
            </a:xfrm>
          </p:grpSpPr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EC3FBC3C-82F0-AE40-9D3E-B74067B69DF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H="1" flipV="1">
                <a:off x="8714828" y="1384438"/>
                <a:ext cx="840907" cy="78755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20F26345-A536-084E-B74A-4E3D62B57CAB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H="1">
                <a:off x="8565895" y="2519526"/>
                <a:ext cx="1138776" cy="684439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2CA935D6-493F-FC42-AA51-7C8AE9F62A72}"/>
              </a:ext>
            </a:extLst>
          </p:cNvPr>
          <p:cNvGrpSpPr/>
          <p:nvPr/>
        </p:nvGrpSpPr>
        <p:grpSpPr>
          <a:xfrm>
            <a:off x="1884871" y="736482"/>
            <a:ext cx="2839433" cy="2268045"/>
            <a:chOff x="1884871" y="736482"/>
            <a:chExt cx="2839433" cy="2268045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552D9466-1009-2841-83C6-299787C48245}"/>
                </a:ext>
              </a:extLst>
            </p:cNvPr>
            <p:cNvSpPr/>
            <p:nvPr/>
          </p:nvSpPr>
          <p:spPr>
            <a:xfrm>
              <a:off x="2302219" y="1158829"/>
              <a:ext cx="2422085" cy="184569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5EEA9854-1096-154D-B64C-2C426A8C38BA}"/>
                </a:ext>
              </a:extLst>
            </p:cNvPr>
            <p:cNvGrpSpPr/>
            <p:nvPr/>
          </p:nvGrpSpPr>
          <p:grpSpPr>
            <a:xfrm>
              <a:off x="2428971" y="1680938"/>
              <a:ext cx="1083631" cy="731005"/>
              <a:chOff x="1223341" y="1265937"/>
              <a:chExt cx="1083631" cy="731005"/>
            </a:xfrm>
          </p:grpSpPr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47DFACDD-18DB-774E-B641-26E654A7D9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5886174">
                <a:off x="1254005" y="1235273"/>
                <a:ext cx="731005" cy="792333"/>
              </a:xfrm>
              <a:prstGeom prst="rect">
                <a:avLst/>
              </a:prstGeom>
            </p:spPr>
          </p:pic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21C492B5-B4BE-B843-9BB5-E1EE418D596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09187" y="1310000"/>
                <a:ext cx="797785" cy="83724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119612AD-77FA-604B-A1C8-9DFAC3B0DA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9367" y="1704111"/>
                <a:ext cx="812012" cy="196821"/>
              </a:xfrm>
              <a:prstGeom prst="line">
                <a:avLst/>
              </a:prstGeom>
              <a:ln w="19050">
                <a:prstDash val="sysDot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6DFE94AB-4A69-E046-BE6A-A3D42A1066FC}"/>
                </a:ext>
              </a:extLst>
            </p:cNvPr>
            <p:cNvGrpSpPr/>
            <p:nvPr/>
          </p:nvGrpSpPr>
          <p:grpSpPr>
            <a:xfrm>
              <a:off x="3484207" y="1373468"/>
              <a:ext cx="1150668" cy="1506436"/>
              <a:chOff x="2372838" y="1450082"/>
              <a:chExt cx="1150668" cy="1630903"/>
            </a:xfrm>
          </p:grpSpPr>
          <p:grpSp>
            <p:nvGrpSpPr>
              <p:cNvPr id="116" name="Group 115">
                <a:extLst>
                  <a:ext uri="{FF2B5EF4-FFF2-40B4-BE49-F238E27FC236}">
                    <a16:creationId xmlns:a16="http://schemas.microsoft.com/office/drawing/2014/main" id="{E741F835-2386-9044-BB82-98209F29FC95}"/>
                  </a:ext>
                </a:extLst>
              </p:cNvPr>
              <p:cNvGrpSpPr/>
              <p:nvPr/>
            </p:nvGrpSpPr>
            <p:grpSpPr>
              <a:xfrm>
                <a:off x="2372839" y="1450082"/>
                <a:ext cx="1150667" cy="1630903"/>
                <a:chOff x="384443" y="1798097"/>
                <a:chExt cx="1150667" cy="1630903"/>
              </a:xfrm>
            </p:grpSpPr>
            <p:sp>
              <p:nvSpPr>
                <p:cNvPr id="120" name="Rectangle 119">
                  <a:extLst>
                    <a:ext uri="{FF2B5EF4-FFF2-40B4-BE49-F238E27FC236}">
                      <a16:creationId xmlns:a16="http://schemas.microsoft.com/office/drawing/2014/main" id="{76168B57-E29E-2045-9CA4-117F654A6B63}"/>
                    </a:ext>
                  </a:extLst>
                </p:cNvPr>
                <p:cNvSpPr/>
                <p:nvPr/>
              </p:nvSpPr>
              <p:spPr>
                <a:xfrm>
                  <a:off x="384443" y="1798097"/>
                  <a:ext cx="1150667" cy="16309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1" name="Freeform 120">
                  <a:extLst>
                    <a:ext uri="{FF2B5EF4-FFF2-40B4-BE49-F238E27FC236}">
                      <a16:creationId xmlns:a16="http://schemas.microsoft.com/office/drawing/2014/main" id="{D5CF91B9-543D-E94E-B059-C0CBC8B314FE}"/>
                    </a:ext>
                  </a:extLst>
                </p:cNvPr>
                <p:cNvSpPr/>
                <p:nvPr/>
              </p:nvSpPr>
              <p:spPr>
                <a:xfrm>
                  <a:off x="610872" y="2314417"/>
                  <a:ext cx="690880" cy="99550"/>
                </a:xfrm>
                <a:custGeom>
                  <a:avLst/>
                  <a:gdLst>
                    <a:gd name="connsiteX0" fmla="*/ 0 w 690880"/>
                    <a:gd name="connsiteY0" fmla="*/ 182902 h 193206"/>
                    <a:gd name="connsiteX1" fmla="*/ 294640 w 690880"/>
                    <a:gd name="connsiteY1" fmla="*/ 22 h 193206"/>
                    <a:gd name="connsiteX2" fmla="*/ 508000 w 690880"/>
                    <a:gd name="connsiteY2" fmla="*/ 193062 h 193206"/>
                    <a:gd name="connsiteX3" fmla="*/ 690880 w 690880"/>
                    <a:gd name="connsiteY3" fmla="*/ 30502 h 193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0880" h="193206">
                      <a:moveTo>
                        <a:pt x="0" y="182902"/>
                      </a:moveTo>
                      <a:cubicBezTo>
                        <a:pt x="104986" y="90615"/>
                        <a:pt x="209973" y="-1671"/>
                        <a:pt x="294640" y="22"/>
                      </a:cubicBezTo>
                      <a:cubicBezTo>
                        <a:pt x="379307" y="1715"/>
                        <a:pt x="441960" y="187982"/>
                        <a:pt x="508000" y="193062"/>
                      </a:cubicBezTo>
                      <a:cubicBezTo>
                        <a:pt x="574040" y="198142"/>
                        <a:pt x="658707" y="67755"/>
                        <a:pt x="690880" y="30502"/>
                      </a:cubicBezTo>
                    </a:path>
                  </a:pathLst>
                </a:custGeom>
                <a:noFill/>
                <a:ln w="19050">
                  <a:solidFill>
                    <a:srgbClr val="F222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2" name="Freeform 121">
                  <a:extLst>
                    <a:ext uri="{FF2B5EF4-FFF2-40B4-BE49-F238E27FC236}">
                      <a16:creationId xmlns:a16="http://schemas.microsoft.com/office/drawing/2014/main" id="{E946E497-9AE1-1E44-84B6-3AD7CA3C6285}"/>
                    </a:ext>
                  </a:extLst>
                </p:cNvPr>
                <p:cNvSpPr/>
                <p:nvPr/>
              </p:nvSpPr>
              <p:spPr>
                <a:xfrm>
                  <a:off x="615844" y="2585184"/>
                  <a:ext cx="690880" cy="99550"/>
                </a:xfrm>
                <a:custGeom>
                  <a:avLst/>
                  <a:gdLst>
                    <a:gd name="connsiteX0" fmla="*/ 0 w 690880"/>
                    <a:gd name="connsiteY0" fmla="*/ 182902 h 193206"/>
                    <a:gd name="connsiteX1" fmla="*/ 294640 w 690880"/>
                    <a:gd name="connsiteY1" fmla="*/ 22 h 193206"/>
                    <a:gd name="connsiteX2" fmla="*/ 508000 w 690880"/>
                    <a:gd name="connsiteY2" fmla="*/ 193062 h 193206"/>
                    <a:gd name="connsiteX3" fmla="*/ 690880 w 690880"/>
                    <a:gd name="connsiteY3" fmla="*/ 30502 h 193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0880" h="193206">
                      <a:moveTo>
                        <a:pt x="0" y="182902"/>
                      </a:moveTo>
                      <a:cubicBezTo>
                        <a:pt x="104986" y="90615"/>
                        <a:pt x="209973" y="-1671"/>
                        <a:pt x="294640" y="22"/>
                      </a:cubicBezTo>
                      <a:cubicBezTo>
                        <a:pt x="379307" y="1715"/>
                        <a:pt x="441960" y="187982"/>
                        <a:pt x="508000" y="193062"/>
                      </a:cubicBezTo>
                      <a:cubicBezTo>
                        <a:pt x="574040" y="198142"/>
                        <a:pt x="658707" y="67755"/>
                        <a:pt x="690880" y="30502"/>
                      </a:cubicBezTo>
                    </a:path>
                  </a:pathLst>
                </a:custGeom>
                <a:noFill/>
                <a:ln w="19050">
                  <a:solidFill>
                    <a:srgbClr val="F222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C43DEDFA-9611-494A-9222-A5F73DC15CC1}"/>
                  </a:ext>
                </a:extLst>
              </p:cNvPr>
              <p:cNvSpPr/>
              <p:nvPr/>
            </p:nvSpPr>
            <p:spPr>
              <a:xfrm>
                <a:off x="2372838" y="1848744"/>
                <a:ext cx="1150667" cy="586103"/>
              </a:xfrm>
              <a:prstGeom prst="rect">
                <a:avLst/>
              </a:prstGeom>
              <a:solidFill>
                <a:srgbClr val="F22200">
                  <a:alpha val="16863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3C2FFFA4-176C-F242-BBBA-7B521BD13F09}"/>
                  </a:ext>
                </a:extLst>
              </p:cNvPr>
              <p:cNvSpPr/>
              <p:nvPr/>
            </p:nvSpPr>
            <p:spPr>
              <a:xfrm>
                <a:off x="2451653" y="1577642"/>
                <a:ext cx="1021433" cy="299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urier New" panose="02070309020205020404" pitchFamily="49" charset="0"/>
                    <a:ea typeface="+mn-ea"/>
                    <a:cs typeface="Courier New" panose="02070309020205020404" pitchFamily="49" charset="0"/>
                  </a:rPr>
                  <a:t>roi_begin</a:t>
                </a:r>
              </a:p>
            </p:txBody>
          </p:sp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A18BA5B8-20CD-8D46-B8E0-0C58ADCBB220}"/>
                  </a:ext>
                </a:extLst>
              </p:cNvPr>
              <p:cNvSpPr/>
              <p:nvPr/>
            </p:nvSpPr>
            <p:spPr>
              <a:xfrm>
                <a:off x="2547920" y="2377110"/>
                <a:ext cx="835485" cy="299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ourier New" panose="02070309020205020404" pitchFamily="49" charset="0"/>
                    <a:ea typeface="+mn-ea"/>
                    <a:cs typeface="Courier New" panose="02070309020205020404" pitchFamily="49" charset="0"/>
                  </a:rPr>
                  <a:t>roi_end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urier New" panose="02070309020205020404" pitchFamily="49" charset="0"/>
                  <a:ea typeface="+mn-ea"/>
                  <a:cs typeface="Courier New" panose="02070309020205020404" pitchFamily="49" charset="0"/>
                </a:endParaRPr>
              </a:p>
            </p:txBody>
          </p:sp>
        </p:grp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7D8FFA7-89ED-424A-87D1-F1EE8759A63B}"/>
                </a:ext>
              </a:extLst>
            </p:cNvPr>
            <p:cNvSpPr/>
            <p:nvPr/>
          </p:nvSpPr>
          <p:spPr>
            <a:xfrm>
              <a:off x="2404952" y="2404426"/>
              <a:ext cx="104387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Profiler</a:t>
              </a:r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F954D159-745E-AE42-84CF-77C789CBFBBC}"/>
                </a:ext>
              </a:extLst>
            </p:cNvPr>
            <p:cNvGrpSpPr/>
            <p:nvPr/>
          </p:nvGrpSpPr>
          <p:grpSpPr>
            <a:xfrm>
              <a:off x="1884871" y="1125488"/>
              <a:ext cx="534754" cy="1801990"/>
              <a:chOff x="8556981" y="1480516"/>
              <a:chExt cx="639488" cy="1801990"/>
            </a:xfrm>
          </p:grpSpPr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997DE847-D98D-514A-894F-E8DC4E8CCF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56981" y="1480516"/>
                <a:ext cx="624180" cy="621757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F84EBE10-4F34-A64B-BFBA-0E1240FC09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556981" y="2534349"/>
                <a:ext cx="639488" cy="748157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2354BE9-0D6A-254D-B5C1-2096414C69DD}"/>
                </a:ext>
              </a:extLst>
            </p:cNvPr>
            <p:cNvSpPr/>
            <p:nvPr/>
          </p:nvSpPr>
          <p:spPr>
            <a:xfrm>
              <a:off x="2302219" y="736482"/>
              <a:ext cx="2422085" cy="557784"/>
            </a:xfrm>
            <a:prstGeom prst="rect">
              <a:avLst/>
            </a:prstGeom>
            <a:solidFill>
              <a:schemeClr val="tx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Step 1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Application Profiling</a:t>
              </a:r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55067FD7-77FA-044F-93C2-734C41DD09EA}"/>
              </a:ext>
            </a:extLst>
          </p:cNvPr>
          <p:cNvGrpSpPr/>
          <p:nvPr/>
        </p:nvGrpSpPr>
        <p:grpSpPr>
          <a:xfrm>
            <a:off x="34219" y="618869"/>
            <a:ext cx="1970246" cy="2370428"/>
            <a:chOff x="34219" y="618869"/>
            <a:chExt cx="1970246" cy="2370428"/>
          </a:xfrm>
        </p:grpSpPr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D2AA2CEE-B166-D74D-B04E-1942696CF979}"/>
                </a:ext>
              </a:extLst>
            </p:cNvPr>
            <p:cNvSpPr/>
            <p:nvPr/>
          </p:nvSpPr>
          <p:spPr>
            <a:xfrm>
              <a:off x="34219" y="1008115"/>
              <a:ext cx="19702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Target Application</a:t>
              </a:r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42CB0CEF-C999-9C43-A230-0F857D001E90}"/>
                </a:ext>
              </a:extLst>
            </p:cNvPr>
            <p:cNvGrpSpPr/>
            <p:nvPr/>
          </p:nvGrpSpPr>
          <p:grpSpPr>
            <a:xfrm>
              <a:off x="219760" y="618869"/>
              <a:ext cx="1568207" cy="2370428"/>
              <a:chOff x="219760" y="618869"/>
              <a:chExt cx="1568207" cy="2370428"/>
            </a:xfrm>
          </p:grpSpPr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DE179687-1111-3D40-9DBC-D6F753B7D399}"/>
                  </a:ext>
                </a:extLst>
              </p:cNvPr>
              <p:cNvSpPr/>
              <p:nvPr/>
            </p:nvSpPr>
            <p:spPr>
              <a:xfrm>
                <a:off x="245270" y="979903"/>
                <a:ext cx="1542697" cy="2009394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  <a:alpha val="20000"/>
                </a:schemeClr>
              </a:solidFill>
              <a:ln w="1905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endParaRPr>
              </a:p>
            </p:txBody>
          </p:sp>
          <p:grpSp>
            <p:nvGrpSpPr>
              <p:cNvPr id="127" name="Group 126">
                <a:extLst>
                  <a:ext uri="{FF2B5EF4-FFF2-40B4-BE49-F238E27FC236}">
                    <a16:creationId xmlns:a16="http://schemas.microsoft.com/office/drawing/2014/main" id="{0CAC0D48-CABA-B04C-B9F6-C11ED3B1A67C}"/>
                  </a:ext>
                </a:extLst>
              </p:cNvPr>
              <p:cNvGrpSpPr/>
              <p:nvPr/>
            </p:nvGrpSpPr>
            <p:grpSpPr>
              <a:xfrm>
                <a:off x="502434" y="1345308"/>
                <a:ext cx="1161012" cy="1542683"/>
                <a:chOff x="192558" y="815374"/>
                <a:chExt cx="1161012" cy="1542683"/>
              </a:xfrm>
            </p:grpSpPr>
            <p:sp>
              <p:nvSpPr>
                <p:cNvPr id="128" name="Rectangle 127">
                  <a:extLst>
                    <a:ext uri="{FF2B5EF4-FFF2-40B4-BE49-F238E27FC236}">
                      <a16:creationId xmlns:a16="http://schemas.microsoft.com/office/drawing/2014/main" id="{80E00CFA-F899-0143-9343-FFB229492A8B}"/>
                    </a:ext>
                  </a:extLst>
                </p:cNvPr>
                <p:cNvSpPr/>
                <p:nvPr/>
              </p:nvSpPr>
              <p:spPr>
                <a:xfrm>
                  <a:off x="192558" y="815374"/>
                  <a:ext cx="1161012" cy="154268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9" name="Freeform 128">
                  <a:extLst>
                    <a:ext uri="{FF2B5EF4-FFF2-40B4-BE49-F238E27FC236}">
                      <a16:creationId xmlns:a16="http://schemas.microsoft.com/office/drawing/2014/main" id="{CE23A6B4-93C3-A948-BA91-EAAE76BFD94F}"/>
                    </a:ext>
                  </a:extLst>
                </p:cNvPr>
                <p:cNvSpPr/>
                <p:nvPr/>
              </p:nvSpPr>
              <p:spPr>
                <a:xfrm>
                  <a:off x="447346" y="1008621"/>
                  <a:ext cx="697091" cy="94165"/>
                </a:xfrm>
                <a:custGeom>
                  <a:avLst/>
                  <a:gdLst>
                    <a:gd name="connsiteX0" fmla="*/ 0 w 690880"/>
                    <a:gd name="connsiteY0" fmla="*/ 182902 h 193206"/>
                    <a:gd name="connsiteX1" fmla="*/ 294640 w 690880"/>
                    <a:gd name="connsiteY1" fmla="*/ 22 h 193206"/>
                    <a:gd name="connsiteX2" fmla="*/ 508000 w 690880"/>
                    <a:gd name="connsiteY2" fmla="*/ 193062 h 193206"/>
                    <a:gd name="connsiteX3" fmla="*/ 690880 w 690880"/>
                    <a:gd name="connsiteY3" fmla="*/ 30502 h 193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0880" h="193206">
                      <a:moveTo>
                        <a:pt x="0" y="182902"/>
                      </a:moveTo>
                      <a:cubicBezTo>
                        <a:pt x="104986" y="90615"/>
                        <a:pt x="209973" y="-1671"/>
                        <a:pt x="294640" y="22"/>
                      </a:cubicBezTo>
                      <a:cubicBezTo>
                        <a:pt x="379307" y="1715"/>
                        <a:pt x="441960" y="187982"/>
                        <a:pt x="508000" y="193062"/>
                      </a:cubicBezTo>
                      <a:cubicBezTo>
                        <a:pt x="574040" y="198142"/>
                        <a:pt x="658707" y="67755"/>
                        <a:pt x="690880" y="3050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0" name="Freeform 129">
                  <a:extLst>
                    <a:ext uri="{FF2B5EF4-FFF2-40B4-BE49-F238E27FC236}">
                      <a16:creationId xmlns:a16="http://schemas.microsoft.com/office/drawing/2014/main" id="{E8618E44-97A3-144A-92F6-35AB0200FA97}"/>
                    </a:ext>
                  </a:extLst>
                </p:cNvPr>
                <p:cNvSpPr/>
                <p:nvPr/>
              </p:nvSpPr>
              <p:spPr>
                <a:xfrm>
                  <a:off x="474576" y="1340336"/>
                  <a:ext cx="697091" cy="94165"/>
                </a:xfrm>
                <a:custGeom>
                  <a:avLst/>
                  <a:gdLst>
                    <a:gd name="connsiteX0" fmla="*/ 0 w 690880"/>
                    <a:gd name="connsiteY0" fmla="*/ 182902 h 193206"/>
                    <a:gd name="connsiteX1" fmla="*/ 294640 w 690880"/>
                    <a:gd name="connsiteY1" fmla="*/ 22 h 193206"/>
                    <a:gd name="connsiteX2" fmla="*/ 508000 w 690880"/>
                    <a:gd name="connsiteY2" fmla="*/ 193062 h 193206"/>
                    <a:gd name="connsiteX3" fmla="*/ 690880 w 690880"/>
                    <a:gd name="connsiteY3" fmla="*/ 30502 h 193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0880" h="193206">
                      <a:moveTo>
                        <a:pt x="0" y="182902"/>
                      </a:moveTo>
                      <a:cubicBezTo>
                        <a:pt x="104986" y="90615"/>
                        <a:pt x="209973" y="-1671"/>
                        <a:pt x="294640" y="22"/>
                      </a:cubicBezTo>
                      <a:cubicBezTo>
                        <a:pt x="379307" y="1715"/>
                        <a:pt x="441960" y="187982"/>
                        <a:pt x="508000" y="193062"/>
                      </a:cubicBezTo>
                      <a:cubicBezTo>
                        <a:pt x="574040" y="198142"/>
                        <a:pt x="658707" y="67755"/>
                        <a:pt x="690880" y="3050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1" name="Freeform 130">
                  <a:extLst>
                    <a:ext uri="{FF2B5EF4-FFF2-40B4-BE49-F238E27FC236}">
                      <a16:creationId xmlns:a16="http://schemas.microsoft.com/office/drawing/2014/main" id="{433D34DB-2DAC-5049-A0DB-695CF0613FA6}"/>
                    </a:ext>
                  </a:extLst>
                </p:cNvPr>
                <p:cNvSpPr/>
                <p:nvPr/>
              </p:nvSpPr>
              <p:spPr>
                <a:xfrm>
                  <a:off x="460805" y="1668670"/>
                  <a:ext cx="697091" cy="94165"/>
                </a:xfrm>
                <a:custGeom>
                  <a:avLst/>
                  <a:gdLst>
                    <a:gd name="connsiteX0" fmla="*/ 0 w 690880"/>
                    <a:gd name="connsiteY0" fmla="*/ 182902 h 193206"/>
                    <a:gd name="connsiteX1" fmla="*/ 294640 w 690880"/>
                    <a:gd name="connsiteY1" fmla="*/ 22 h 193206"/>
                    <a:gd name="connsiteX2" fmla="*/ 508000 w 690880"/>
                    <a:gd name="connsiteY2" fmla="*/ 193062 h 193206"/>
                    <a:gd name="connsiteX3" fmla="*/ 690880 w 690880"/>
                    <a:gd name="connsiteY3" fmla="*/ 30502 h 193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0880" h="193206">
                      <a:moveTo>
                        <a:pt x="0" y="182902"/>
                      </a:moveTo>
                      <a:cubicBezTo>
                        <a:pt x="104986" y="90615"/>
                        <a:pt x="209973" y="-1671"/>
                        <a:pt x="294640" y="22"/>
                      </a:cubicBezTo>
                      <a:cubicBezTo>
                        <a:pt x="379307" y="1715"/>
                        <a:pt x="441960" y="187982"/>
                        <a:pt x="508000" y="193062"/>
                      </a:cubicBezTo>
                      <a:cubicBezTo>
                        <a:pt x="574040" y="198142"/>
                        <a:pt x="658707" y="67755"/>
                        <a:pt x="690880" y="3050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2" name="Freeform 131">
                  <a:extLst>
                    <a:ext uri="{FF2B5EF4-FFF2-40B4-BE49-F238E27FC236}">
                      <a16:creationId xmlns:a16="http://schemas.microsoft.com/office/drawing/2014/main" id="{CF0E0D82-95BB-E543-8547-B99A9DCA7232}"/>
                    </a:ext>
                  </a:extLst>
                </p:cNvPr>
                <p:cNvSpPr/>
                <p:nvPr/>
              </p:nvSpPr>
              <p:spPr>
                <a:xfrm>
                  <a:off x="474576" y="2001282"/>
                  <a:ext cx="697091" cy="94165"/>
                </a:xfrm>
                <a:custGeom>
                  <a:avLst/>
                  <a:gdLst>
                    <a:gd name="connsiteX0" fmla="*/ 0 w 690880"/>
                    <a:gd name="connsiteY0" fmla="*/ 182902 h 193206"/>
                    <a:gd name="connsiteX1" fmla="*/ 294640 w 690880"/>
                    <a:gd name="connsiteY1" fmla="*/ 22 h 193206"/>
                    <a:gd name="connsiteX2" fmla="*/ 508000 w 690880"/>
                    <a:gd name="connsiteY2" fmla="*/ 193062 h 193206"/>
                    <a:gd name="connsiteX3" fmla="*/ 690880 w 690880"/>
                    <a:gd name="connsiteY3" fmla="*/ 30502 h 193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90880" h="193206">
                      <a:moveTo>
                        <a:pt x="0" y="182902"/>
                      </a:moveTo>
                      <a:cubicBezTo>
                        <a:pt x="104986" y="90615"/>
                        <a:pt x="209973" y="-1671"/>
                        <a:pt x="294640" y="22"/>
                      </a:cubicBezTo>
                      <a:cubicBezTo>
                        <a:pt x="379307" y="1715"/>
                        <a:pt x="441960" y="187982"/>
                        <a:pt x="508000" y="193062"/>
                      </a:cubicBezTo>
                      <a:cubicBezTo>
                        <a:pt x="574040" y="198142"/>
                        <a:pt x="658707" y="67755"/>
                        <a:pt x="690880" y="30502"/>
                      </a:cubicBezTo>
                    </a:path>
                  </a:pathLst>
                </a:cu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01ADA81E-9F22-2E49-823A-EAFE228161ED}"/>
                  </a:ext>
                </a:extLst>
              </p:cNvPr>
              <p:cNvSpPr/>
              <p:nvPr/>
            </p:nvSpPr>
            <p:spPr>
              <a:xfrm rot="16200000">
                <a:off x="-399340" y="1924514"/>
                <a:ext cx="1545978" cy="30777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AD47">
                        <a:lumMod val="75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Source Code</a:t>
                </a: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A1734DD-09B8-1841-9E15-E9630DC408F1}"/>
                  </a:ext>
                </a:extLst>
              </p:cNvPr>
              <p:cNvSpPr/>
              <p:nvPr/>
            </p:nvSpPr>
            <p:spPr>
              <a:xfrm>
                <a:off x="309531" y="618869"/>
                <a:ext cx="141417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AD47">
                        <a:lumMod val="75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User Input</a:t>
                </a:r>
              </a:p>
            </p:txBody>
          </p:sp>
        </p:grp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5BD3EBE0-D55D-7447-8AC7-BDF8C4055E14}"/>
              </a:ext>
            </a:extLst>
          </p:cNvPr>
          <p:cNvGrpSpPr/>
          <p:nvPr/>
        </p:nvGrpSpPr>
        <p:grpSpPr>
          <a:xfrm>
            <a:off x="5846808" y="1853559"/>
            <a:ext cx="3155090" cy="2745983"/>
            <a:chOff x="5846808" y="1853559"/>
            <a:chExt cx="3155090" cy="2745983"/>
          </a:xfrm>
        </p:grpSpPr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E153CD6E-2330-764F-861D-132A1A97E7B4}"/>
                </a:ext>
              </a:extLst>
            </p:cNvPr>
            <p:cNvSpPr/>
            <p:nvPr/>
          </p:nvSpPr>
          <p:spPr>
            <a:xfrm>
              <a:off x="5846809" y="3317160"/>
              <a:ext cx="2726377" cy="1282382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67AD5102-16EE-7E4D-972A-B8A99542D2EC}"/>
                </a:ext>
              </a:extLst>
            </p:cNvPr>
            <p:cNvGrpSpPr/>
            <p:nvPr/>
          </p:nvGrpSpPr>
          <p:grpSpPr>
            <a:xfrm>
              <a:off x="5846808" y="1853559"/>
              <a:ext cx="3155090" cy="2664079"/>
              <a:chOff x="5846808" y="1853559"/>
              <a:chExt cx="3155090" cy="2664079"/>
            </a:xfrm>
          </p:grpSpPr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F53F1044-246E-FA45-9464-8B0EDCE08219}"/>
                  </a:ext>
                </a:extLst>
              </p:cNvPr>
              <p:cNvGrpSpPr/>
              <p:nvPr/>
            </p:nvGrpSpPr>
            <p:grpSpPr>
              <a:xfrm>
                <a:off x="6040999" y="3877225"/>
                <a:ext cx="2290141" cy="640413"/>
                <a:chOff x="4488784" y="987542"/>
                <a:chExt cx="1498728" cy="640413"/>
              </a:xfrm>
            </p:grpSpPr>
            <p:sp>
              <p:nvSpPr>
                <p:cNvPr id="136" name="Rounded Rectangle 135">
                  <a:extLst>
                    <a:ext uri="{FF2B5EF4-FFF2-40B4-BE49-F238E27FC236}">
                      <a16:creationId xmlns:a16="http://schemas.microsoft.com/office/drawing/2014/main" id="{29EE075D-A1FF-AE42-AA04-06F10B5B4FDE}"/>
                    </a:ext>
                  </a:extLst>
                </p:cNvPr>
                <p:cNvSpPr/>
                <p:nvPr/>
              </p:nvSpPr>
              <p:spPr>
                <a:xfrm>
                  <a:off x="4489453" y="987542"/>
                  <a:ext cx="1498059" cy="265176"/>
                </a:xfrm>
                <a:prstGeom prst="round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C000">
                          <a:lumMod val="20000"/>
                          <a:lumOff val="80000"/>
                        </a:srgbClr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Temporal Locality</a:t>
                  </a:r>
                </a:p>
              </p:txBody>
            </p:sp>
            <p:sp>
              <p:nvSpPr>
                <p:cNvPr id="135" name="Rounded Rectangle 134">
                  <a:extLst>
                    <a:ext uri="{FF2B5EF4-FFF2-40B4-BE49-F238E27FC236}">
                      <a16:creationId xmlns:a16="http://schemas.microsoft.com/office/drawing/2014/main" id="{42D6631A-2C26-5D4E-9358-2B5A0E2F0C36}"/>
                    </a:ext>
                  </a:extLst>
                </p:cNvPr>
                <p:cNvSpPr/>
                <p:nvPr/>
              </p:nvSpPr>
              <p:spPr>
                <a:xfrm>
                  <a:off x="4488784" y="1362779"/>
                  <a:ext cx="1498059" cy="265176"/>
                </a:xfrm>
                <a:prstGeom prst="round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C000">
                          <a:lumMod val="20000"/>
                          <a:lumOff val="80000"/>
                        </a:srgbClr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Spatial Locality</a:t>
                  </a:r>
                </a:p>
              </p:txBody>
            </p:sp>
          </p:grpSp>
          <p:grpSp>
            <p:nvGrpSpPr>
              <p:cNvPr id="100" name="Group 99">
                <a:extLst>
                  <a:ext uri="{FF2B5EF4-FFF2-40B4-BE49-F238E27FC236}">
                    <a16:creationId xmlns:a16="http://schemas.microsoft.com/office/drawing/2014/main" id="{430DDD9A-9449-5049-B09B-EECEECBCF1A8}"/>
                  </a:ext>
                </a:extLst>
              </p:cNvPr>
              <p:cNvGrpSpPr/>
              <p:nvPr/>
            </p:nvGrpSpPr>
            <p:grpSpPr>
              <a:xfrm>
                <a:off x="8573186" y="1853559"/>
                <a:ext cx="428712" cy="2107967"/>
                <a:chOff x="8573186" y="1853559"/>
                <a:chExt cx="428712" cy="2107967"/>
              </a:xfrm>
            </p:grpSpPr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9E84DC83-5B2A-D54F-AB18-AC9064914AF8}"/>
                    </a:ext>
                  </a:extLst>
                </p:cNvPr>
                <p:cNvCxnSpPr>
                  <a:cxnSpLocks/>
                  <a:stCxn id="139" idx="0"/>
                </p:cNvCxnSpPr>
                <p:nvPr/>
              </p:nvCxnSpPr>
              <p:spPr>
                <a:xfrm flipV="1">
                  <a:off x="8865838" y="1855380"/>
                  <a:ext cx="136058" cy="228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34195A58-2D91-054E-B8AB-48789FC344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01896" y="1853559"/>
                  <a:ext cx="0" cy="210796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Arrow Connector 34">
                  <a:extLst>
                    <a:ext uri="{FF2B5EF4-FFF2-40B4-BE49-F238E27FC236}">
                      <a16:creationId xmlns:a16="http://schemas.microsoft.com/office/drawing/2014/main" id="{A6CD66EA-53C8-7244-94B6-615DE3E753F8}"/>
                    </a:ext>
                  </a:extLst>
                </p:cNvPr>
                <p:cNvCxnSpPr>
                  <a:cxnSpLocks/>
                  <a:endCxn id="176" idx="3"/>
                </p:cNvCxnSpPr>
                <p:nvPr/>
              </p:nvCxnSpPr>
              <p:spPr>
                <a:xfrm flipH="1" flipV="1">
                  <a:off x="8573186" y="3958351"/>
                  <a:ext cx="428712" cy="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4" name="Rectangle 193">
                <a:extLst>
                  <a:ext uri="{FF2B5EF4-FFF2-40B4-BE49-F238E27FC236}">
                    <a16:creationId xmlns:a16="http://schemas.microsoft.com/office/drawing/2014/main" id="{E29F4AB6-70A6-434D-9153-52FFF003F570}"/>
                  </a:ext>
                </a:extLst>
              </p:cNvPr>
              <p:cNvSpPr/>
              <p:nvPr/>
            </p:nvSpPr>
            <p:spPr>
              <a:xfrm>
                <a:off x="5846808" y="3201169"/>
                <a:ext cx="2726379" cy="557784"/>
              </a:xfrm>
              <a:prstGeom prst="rect">
                <a:avLst/>
              </a:prstGeom>
              <a:solidFill>
                <a:schemeClr val="tx2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Step 2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Locality-based Clustering</a:t>
                </a:r>
              </a:p>
            </p:txBody>
          </p:sp>
        </p:grp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5A69F14A-5249-5844-A11D-44A658F0C3B5}"/>
              </a:ext>
            </a:extLst>
          </p:cNvPr>
          <p:cNvGrpSpPr/>
          <p:nvPr/>
        </p:nvGrpSpPr>
        <p:grpSpPr>
          <a:xfrm>
            <a:off x="-183966" y="2730453"/>
            <a:ext cx="2930889" cy="4572000"/>
            <a:chOff x="-183966" y="2730453"/>
            <a:chExt cx="2930889" cy="4572000"/>
          </a:xfrm>
        </p:grpSpPr>
        <p:sp>
          <p:nvSpPr>
            <p:cNvPr id="243" name="Rectangle 242">
              <a:extLst>
                <a:ext uri="{FF2B5EF4-FFF2-40B4-BE49-F238E27FC236}">
                  <a16:creationId xmlns:a16="http://schemas.microsoft.com/office/drawing/2014/main" id="{5110AF91-9BFD-BF44-8777-B9D6729B6640}"/>
                </a:ext>
              </a:extLst>
            </p:cNvPr>
            <p:cNvSpPr/>
            <p:nvPr/>
          </p:nvSpPr>
          <p:spPr>
            <a:xfrm rot="5400000">
              <a:off x="-122633" y="3778992"/>
              <a:ext cx="2820431" cy="2423184"/>
            </a:xfrm>
            <a:prstGeom prst="rect">
              <a:avLst/>
            </a:prstGeom>
            <a:solidFill>
              <a:schemeClr val="accent2">
                <a:lumMod val="40000"/>
                <a:lumOff val="60000"/>
                <a:alpha val="20000"/>
              </a:schemeClr>
            </a:solidFill>
            <a:ln w="19050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ED7D31">
                    <a:lumMod val="20000"/>
                    <a:lumOff val="8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B8177D05-EC2A-8043-904F-E5DD0E5C5930}"/>
                </a:ext>
              </a:extLst>
            </p:cNvPr>
            <p:cNvGrpSpPr/>
            <p:nvPr/>
          </p:nvGrpSpPr>
          <p:grpSpPr>
            <a:xfrm>
              <a:off x="537511" y="3721170"/>
              <a:ext cx="1857490" cy="288229"/>
              <a:chOff x="576273" y="3731512"/>
              <a:chExt cx="1857490" cy="288229"/>
            </a:xfrm>
          </p:grpSpPr>
          <p:sp>
            <p:nvSpPr>
              <p:cNvPr id="245" name="Rectangle 244">
                <a:extLst>
                  <a:ext uri="{FF2B5EF4-FFF2-40B4-BE49-F238E27FC236}">
                    <a16:creationId xmlns:a16="http://schemas.microsoft.com/office/drawing/2014/main" id="{ACB84EEB-EC73-2841-B1E5-A92005F0ED1D}"/>
                  </a:ext>
                </a:extLst>
              </p:cNvPr>
              <p:cNvSpPr/>
              <p:nvPr/>
            </p:nvSpPr>
            <p:spPr>
              <a:xfrm rot="5400000">
                <a:off x="1314554" y="2993231"/>
                <a:ext cx="288229" cy="176479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61961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DRAM Bandwidth</a:t>
                </a:r>
              </a:p>
            </p:txBody>
          </p:sp>
          <p:cxnSp>
            <p:nvCxnSpPr>
              <p:cNvPr id="261" name="Straight Connector 260">
                <a:extLst>
                  <a:ext uri="{FF2B5EF4-FFF2-40B4-BE49-F238E27FC236}">
                    <a16:creationId xmlns:a16="http://schemas.microsoft.com/office/drawing/2014/main" id="{DBDF9D33-3D1A-6E48-9277-3B7CA035F23E}"/>
                  </a:ext>
                </a:extLst>
              </p:cNvPr>
              <p:cNvCxnSpPr>
                <a:cxnSpLocks/>
                <a:endCxn id="245" idx="0"/>
              </p:cNvCxnSpPr>
              <p:nvPr/>
            </p:nvCxnSpPr>
            <p:spPr>
              <a:xfrm flipH="1" flipV="1">
                <a:off x="2341065" y="3875628"/>
                <a:ext cx="92698" cy="0"/>
              </a:xfrm>
              <a:prstGeom prst="line">
                <a:avLst/>
              </a:prstGeom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8381FF2A-3F17-AC4A-8677-E2107E14D795}"/>
                </a:ext>
              </a:extLst>
            </p:cNvPr>
            <p:cNvGrpSpPr/>
            <p:nvPr/>
          </p:nvGrpSpPr>
          <p:grpSpPr>
            <a:xfrm>
              <a:off x="537240" y="4143333"/>
              <a:ext cx="1856232" cy="288230"/>
              <a:chOff x="576272" y="4143333"/>
              <a:chExt cx="1856232" cy="288230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255" name="Rectangle 254">
                <a:extLst>
                  <a:ext uri="{FF2B5EF4-FFF2-40B4-BE49-F238E27FC236}">
                    <a16:creationId xmlns:a16="http://schemas.microsoft.com/office/drawing/2014/main" id="{8DF493D5-66AC-684E-9433-AB8474F65F37}"/>
                  </a:ext>
                </a:extLst>
              </p:cNvPr>
              <p:cNvSpPr/>
              <p:nvPr/>
            </p:nvSpPr>
            <p:spPr>
              <a:xfrm rot="5400000">
                <a:off x="1314553" y="3405052"/>
                <a:ext cx="288230" cy="1764792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DRAM Latency</a:t>
                </a:r>
              </a:p>
            </p:txBody>
          </p:sp>
          <p:cxnSp>
            <p:nvCxnSpPr>
              <p:cNvPr id="262" name="Straight Connector 261">
                <a:extLst>
                  <a:ext uri="{FF2B5EF4-FFF2-40B4-BE49-F238E27FC236}">
                    <a16:creationId xmlns:a16="http://schemas.microsoft.com/office/drawing/2014/main" id="{7F9EF865-00ED-2240-B1DB-10225B23141B}"/>
                  </a:ext>
                </a:extLst>
              </p:cNvPr>
              <p:cNvCxnSpPr>
                <a:cxnSpLocks/>
                <a:endCxn id="255" idx="0"/>
              </p:cNvCxnSpPr>
              <p:nvPr/>
            </p:nvCxnSpPr>
            <p:spPr>
              <a:xfrm flipH="1">
                <a:off x="2341064" y="4285703"/>
                <a:ext cx="91440" cy="1745"/>
              </a:xfrm>
              <a:prstGeom prst="line">
                <a:avLst/>
              </a:prstGeom>
              <a:grpFill/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AFC33E29-F3B7-DD43-BECE-190EB0D1A404}"/>
                </a:ext>
              </a:extLst>
            </p:cNvPr>
            <p:cNvGrpSpPr/>
            <p:nvPr/>
          </p:nvGrpSpPr>
          <p:grpSpPr>
            <a:xfrm>
              <a:off x="534289" y="4563596"/>
              <a:ext cx="1854318" cy="288231"/>
              <a:chOff x="578390" y="4555153"/>
              <a:chExt cx="1854318" cy="288231"/>
            </a:xfrm>
          </p:grpSpPr>
          <p:sp>
            <p:nvSpPr>
              <p:cNvPr id="256" name="Rectangle 255">
                <a:extLst>
                  <a:ext uri="{FF2B5EF4-FFF2-40B4-BE49-F238E27FC236}">
                    <a16:creationId xmlns:a16="http://schemas.microsoft.com/office/drawing/2014/main" id="{9C8FBBB3-355B-D546-B52D-4DE5262ED37C}"/>
                  </a:ext>
                </a:extLst>
              </p:cNvPr>
              <p:cNvSpPr/>
              <p:nvPr/>
            </p:nvSpPr>
            <p:spPr>
              <a:xfrm rot="5400000">
                <a:off x="1315992" y="3817551"/>
                <a:ext cx="288231" cy="1763436"/>
              </a:xfrm>
              <a:prstGeom prst="rect">
                <a:avLst/>
              </a:prstGeom>
              <a:solidFill>
                <a:srgbClr val="F7CCAD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L1/L2 Cache Capacity</a:t>
                </a:r>
              </a:p>
            </p:txBody>
          </p:sp>
          <p:cxnSp>
            <p:nvCxnSpPr>
              <p:cNvPr id="263" name="Straight Connector 262">
                <a:extLst>
                  <a:ext uri="{FF2B5EF4-FFF2-40B4-BE49-F238E27FC236}">
                    <a16:creationId xmlns:a16="http://schemas.microsoft.com/office/drawing/2014/main" id="{4091E32D-BE45-4E46-9423-0A5A22AFF43B}"/>
                  </a:ext>
                </a:extLst>
              </p:cNvPr>
              <p:cNvCxnSpPr>
                <a:cxnSpLocks/>
                <a:endCxn id="256" idx="0"/>
              </p:cNvCxnSpPr>
              <p:nvPr/>
            </p:nvCxnSpPr>
            <p:spPr>
              <a:xfrm flipH="1" flipV="1">
                <a:off x="2341826" y="4699270"/>
                <a:ext cx="90882" cy="0"/>
              </a:xfrm>
              <a:prstGeom prst="line">
                <a:avLst/>
              </a:prstGeom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843D8023-BF1C-884C-9AA7-78A7368A784D}"/>
                </a:ext>
              </a:extLst>
            </p:cNvPr>
            <p:cNvGrpSpPr/>
            <p:nvPr/>
          </p:nvGrpSpPr>
          <p:grpSpPr>
            <a:xfrm>
              <a:off x="534274" y="4986563"/>
              <a:ext cx="1854876" cy="292608"/>
              <a:chOff x="578389" y="4966974"/>
              <a:chExt cx="1854876" cy="292608"/>
            </a:xfrm>
            <a:solidFill>
              <a:srgbClr val="F7CCAD"/>
            </a:solidFill>
          </p:grpSpPr>
          <p:sp>
            <p:nvSpPr>
              <p:cNvPr id="257" name="Rectangle 256">
                <a:extLst>
                  <a:ext uri="{FF2B5EF4-FFF2-40B4-BE49-F238E27FC236}">
                    <a16:creationId xmlns:a16="http://schemas.microsoft.com/office/drawing/2014/main" id="{47B93715-DF46-DF4A-89C9-1D9271404F65}"/>
                  </a:ext>
                </a:extLst>
              </p:cNvPr>
              <p:cNvSpPr/>
              <p:nvPr/>
            </p:nvSpPr>
            <p:spPr>
              <a:xfrm rot="5400000">
                <a:off x="1313803" y="4231560"/>
                <a:ext cx="292608" cy="1763435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L3 Cache Contention</a:t>
                </a:r>
              </a:p>
            </p:txBody>
          </p:sp>
          <p:cxnSp>
            <p:nvCxnSpPr>
              <p:cNvPr id="264" name="Straight Connector 263">
                <a:extLst>
                  <a:ext uri="{FF2B5EF4-FFF2-40B4-BE49-F238E27FC236}">
                    <a16:creationId xmlns:a16="http://schemas.microsoft.com/office/drawing/2014/main" id="{E4CAE7BE-3FC3-BD4D-9D73-2137D190BB26}"/>
                  </a:ext>
                </a:extLst>
              </p:cNvPr>
              <p:cNvCxnSpPr>
                <a:cxnSpLocks/>
                <a:endCxn id="257" idx="0"/>
              </p:cNvCxnSpPr>
              <p:nvPr/>
            </p:nvCxnSpPr>
            <p:spPr>
              <a:xfrm flipH="1" flipV="1">
                <a:off x="2341825" y="5113278"/>
                <a:ext cx="91440" cy="0"/>
              </a:xfrm>
              <a:prstGeom prst="line">
                <a:avLst/>
              </a:prstGeom>
              <a:grpFill/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E64C76E6-8EA4-6543-B24D-A034083EA913}"/>
                </a:ext>
              </a:extLst>
            </p:cNvPr>
            <p:cNvGrpSpPr/>
            <p:nvPr/>
          </p:nvGrpSpPr>
          <p:grpSpPr>
            <a:xfrm>
              <a:off x="530314" y="5428381"/>
              <a:ext cx="1855866" cy="292608"/>
              <a:chOff x="578390" y="5377499"/>
              <a:chExt cx="1855866" cy="292805"/>
            </a:xfrm>
          </p:grpSpPr>
          <p:sp>
            <p:nvSpPr>
              <p:cNvPr id="258" name="Rectangle 257">
                <a:extLst>
                  <a:ext uri="{FF2B5EF4-FFF2-40B4-BE49-F238E27FC236}">
                    <a16:creationId xmlns:a16="http://schemas.microsoft.com/office/drawing/2014/main" id="{A0D24CE7-D35A-C843-871B-8ABD67784FAB}"/>
                  </a:ext>
                </a:extLst>
              </p:cNvPr>
              <p:cNvSpPr/>
              <p:nvPr/>
            </p:nvSpPr>
            <p:spPr>
              <a:xfrm rot="5400000">
                <a:off x="1314008" y="4641881"/>
                <a:ext cx="292805" cy="1764041"/>
              </a:xfrm>
              <a:prstGeom prst="rect">
                <a:avLst/>
              </a:prstGeom>
              <a:solidFill>
                <a:srgbClr val="F7CCAD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L1 Cache Capacity</a:t>
                </a:r>
              </a:p>
            </p:txBody>
          </p:sp>
          <p:cxnSp>
            <p:nvCxnSpPr>
              <p:cNvPr id="265" name="Straight Connector 264">
                <a:extLst>
                  <a:ext uri="{FF2B5EF4-FFF2-40B4-BE49-F238E27FC236}">
                    <a16:creationId xmlns:a16="http://schemas.microsoft.com/office/drawing/2014/main" id="{A00127A9-DE25-974F-BB19-3BFCBE74F2E8}"/>
                  </a:ext>
                </a:extLst>
              </p:cNvPr>
              <p:cNvCxnSpPr>
                <a:cxnSpLocks/>
                <a:endCxn id="258" idx="0"/>
              </p:cNvCxnSpPr>
              <p:nvPr/>
            </p:nvCxnSpPr>
            <p:spPr>
              <a:xfrm flipH="1" flipV="1">
                <a:off x="2342432" y="5523903"/>
                <a:ext cx="91824" cy="0"/>
              </a:xfrm>
              <a:prstGeom prst="line">
                <a:avLst/>
              </a:prstGeom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2FF01A75-0F98-F642-822C-21CB13110432}"/>
                </a:ext>
              </a:extLst>
            </p:cNvPr>
            <p:cNvGrpSpPr/>
            <p:nvPr/>
          </p:nvGrpSpPr>
          <p:grpSpPr>
            <a:xfrm>
              <a:off x="530973" y="5870200"/>
              <a:ext cx="1858714" cy="292608"/>
              <a:chOff x="578389" y="5789319"/>
              <a:chExt cx="1858714" cy="292608"/>
            </a:xfrm>
            <a:solidFill>
              <a:srgbClr val="F7CCAD"/>
            </a:solidFill>
          </p:grpSpPr>
          <p:sp>
            <p:nvSpPr>
              <p:cNvPr id="259" name="Rectangle 258">
                <a:extLst>
                  <a:ext uri="{FF2B5EF4-FFF2-40B4-BE49-F238E27FC236}">
                    <a16:creationId xmlns:a16="http://schemas.microsoft.com/office/drawing/2014/main" id="{8A56611B-D5C3-9B48-B68B-267D7CEC58F6}"/>
                  </a:ext>
                </a:extLst>
              </p:cNvPr>
              <p:cNvSpPr/>
              <p:nvPr/>
            </p:nvSpPr>
            <p:spPr>
              <a:xfrm rot="5400000">
                <a:off x="1314106" y="5053602"/>
                <a:ext cx="292608" cy="1764042"/>
              </a:xfrm>
              <a:prstGeom prst="rect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D7D31">
                        <a:lumMod val="40000"/>
                        <a:lumOff val="6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Compute-Bound</a:t>
                </a:r>
              </a:p>
            </p:txBody>
          </p:sp>
          <p:cxnSp>
            <p:nvCxnSpPr>
              <p:cNvPr id="266" name="Straight Connector 265">
                <a:extLst>
                  <a:ext uri="{FF2B5EF4-FFF2-40B4-BE49-F238E27FC236}">
                    <a16:creationId xmlns:a16="http://schemas.microsoft.com/office/drawing/2014/main" id="{C2B32F69-526B-2041-8DFD-F26911037B49}"/>
                  </a:ext>
                </a:extLst>
              </p:cNvPr>
              <p:cNvCxnSpPr>
                <a:cxnSpLocks/>
                <a:endCxn id="259" idx="0"/>
              </p:cNvCxnSpPr>
              <p:nvPr/>
            </p:nvCxnSpPr>
            <p:spPr>
              <a:xfrm flipH="1" flipV="1">
                <a:off x="2342431" y="5935623"/>
                <a:ext cx="94672" cy="0"/>
              </a:xfrm>
              <a:prstGeom prst="line">
                <a:avLst/>
              </a:prstGeom>
              <a:grpFill/>
              <a:ln w="571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AED7BDFC-6819-A546-B750-007439F4C1E6}"/>
                </a:ext>
              </a:extLst>
            </p:cNvPr>
            <p:cNvSpPr/>
            <p:nvPr/>
          </p:nvSpPr>
          <p:spPr>
            <a:xfrm rot="16200000">
              <a:off x="-2005341" y="4847176"/>
              <a:ext cx="4572000" cy="3385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Memory Bottleneck Classes</a:t>
              </a:r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09C1FB5C-1A31-494E-9FF6-6AD0C88F744A}"/>
                </a:ext>
              </a:extLst>
            </p:cNvPr>
            <p:cNvSpPr/>
            <p:nvPr/>
          </p:nvSpPr>
          <p:spPr>
            <a:xfrm>
              <a:off x="-183966" y="3224820"/>
              <a:ext cx="29308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Methodology Output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7BD2A736-93A3-1348-BB50-5C925BE3867E}"/>
              </a:ext>
            </a:extLst>
          </p:cNvPr>
          <p:cNvGrpSpPr/>
          <p:nvPr/>
        </p:nvGrpSpPr>
        <p:grpSpPr>
          <a:xfrm>
            <a:off x="5839230" y="3958351"/>
            <a:ext cx="3162666" cy="2825927"/>
            <a:chOff x="5839230" y="3958351"/>
            <a:chExt cx="3162666" cy="2825927"/>
          </a:xfrm>
        </p:grpSpPr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0220B01A-B958-CD45-864B-20A0AEE3B640}"/>
                </a:ext>
              </a:extLst>
            </p:cNvPr>
            <p:cNvGrpSpPr/>
            <p:nvPr/>
          </p:nvGrpSpPr>
          <p:grpSpPr>
            <a:xfrm>
              <a:off x="5839232" y="4712174"/>
              <a:ext cx="2733954" cy="2072104"/>
              <a:chOff x="6709876" y="2394997"/>
              <a:chExt cx="2733954" cy="2072104"/>
            </a:xfrm>
          </p:grpSpPr>
          <p:sp>
            <p:nvSpPr>
              <p:cNvPr id="162" name="Rectangle 161">
                <a:extLst>
                  <a:ext uri="{FF2B5EF4-FFF2-40B4-BE49-F238E27FC236}">
                    <a16:creationId xmlns:a16="http://schemas.microsoft.com/office/drawing/2014/main" id="{FBD98893-3B55-1540-B6DC-C5EA9FC39F24}"/>
                  </a:ext>
                </a:extLst>
              </p:cNvPr>
              <p:cNvSpPr/>
              <p:nvPr/>
            </p:nvSpPr>
            <p:spPr>
              <a:xfrm>
                <a:off x="6709876" y="2394997"/>
                <a:ext cx="2733954" cy="2072104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endParaRPr>
              </a:p>
            </p:txBody>
          </p:sp>
          <p:grpSp>
            <p:nvGrpSpPr>
              <p:cNvPr id="164" name="Group 163">
                <a:extLst>
                  <a:ext uri="{FF2B5EF4-FFF2-40B4-BE49-F238E27FC236}">
                    <a16:creationId xmlns:a16="http://schemas.microsoft.com/office/drawing/2014/main" id="{26A3FA54-59C6-6A41-8243-D059022367D3}"/>
                  </a:ext>
                </a:extLst>
              </p:cNvPr>
              <p:cNvGrpSpPr/>
              <p:nvPr/>
            </p:nvGrpSpPr>
            <p:grpSpPr>
              <a:xfrm>
                <a:off x="6911643" y="3037437"/>
                <a:ext cx="2287368" cy="1336136"/>
                <a:chOff x="7342803" y="785533"/>
                <a:chExt cx="2287368" cy="1336136"/>
              </a:xfrm>
            </p:grpSpPr>
            <p:grpSp>
              <p:nvGrpSpPr>
                <p:cNvPr id="167" name="Group 166">
                  <a:extLst>
                    <a:ext uri="{FF2B5EF4-FFF2-40B4-BE49-F238E27FC236}">
                      <a16:creationId xmlns:a16="http://schemas.microsoft.com/office/drawing/2014/main" id="{2BD570D6-697F-C940-9CF1-F18F374158E6}"/>
                    </a:ext>
                  </a:extLst>
                </p:cNvPr>
                <p:cNvGrpSpPr/>
                <p:nvPr/>
              </p:nvGrpSpPr>
              <p:grpSpPr>
                <a:xfrm>
                  <a:off x="7342803" y="1190909"/>
                  <a:ext cx="2268820" cy="930760"/>
                  <a:chOff x="4856024" y="2742516"/>
                  <a:chExt cx="2268820" cy="930760"/>
                </a:xfrm>
              </p:grpSpPr>
              <p:sp>
                <p:nvSpPr>
                  <p:cNvPr id="169" name="Rounded Rectangle 168">
                    <a:extLst>
                      <a:ext uri="{FF2B5EF4-FFF2-40B4-BE49-F238E27FC236}">
                        <a16:creationId xmlns:a16="http://schemas.microsoft.com/office/drawing/2014/main" id="{9E8C29A8-F117-2445-BCAE-D643E82DE6E0}"/>
                      </a:ext>
                    </a:extLst>
                  </p:cNvPr>
                  <p:cNvSpPr/>
                  <p:nvPr/>
                </p:nvSpPr>
                <p:spPr>
                  <a:xfrm>
                    <a:off x="4856024" y="2742516"/>
                    <a:ext cx="2268820" cy="323519"/>
                  </a:xfrm>
                  <a:prstGeom prst="round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B9BD5">
                            <a:lumMod val="20000"/>
                            <a:lumOff val="80000"/>
                          </a:srgbClr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rPr>
                      <a:t>LLC MPKI</a:t>
                    </a:r>
                  </a:p>
                </p:txBody>
              </p:sp>
              <p:sp>
                <p:nvSpPr>
                  <p:cNvPr id="170" name="Rounded Rectangle 169">
                    <a:extLst>
                      <a:ext uri="{FF2B5EF4-FFF2-40B4-BE49-F238E27FC236}">
                        <a16:creationId xmlns:a16="http://schemas.microsoft.com/office/drawing/2014/main" id="{A91CF9B5-CB62-2347-86B3-10DBCF38E5AB}"/>
                      </a:ext>
                    </a:extLst>
                  </p:cNvPr>
                  <p:cNvSpPr/>
                  <p:nvPr/>
                </p:nvSpPr>
                <p:spPr>
                  <a:xfrm>
                    <a:off x="4856024" y="3160205"/>
                    <a:ext cx="2268819" cy="513071"/>
                  </a:xfrm>
                  <a:prstGeom prst="round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B9BD5">
                            <a:lumMod val="20000"/>
                            <a:lumOff val="80000"/>
                          </a:srgbClr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rPr>
                      <a:t>Last-to-First 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B9BD5">
                            <a:lumMod val="20000"/>
                            <a:lumOff val="80000"/>
                          </a:srgbClr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rPr>
                      <a:t>Miss Ratio (LFMR)</a:t>
                    </a:r>
                  </a:p>
                </p:txBody>
              </p:sp>
            </p:grpSp>
            <p:sp>
              <p:nvSpPr>
                <p:cNvPr id="166" name="Rounded Rectangle 165">
                  <a:extLst>
                    <a:ext uri="{FF2B5EF4-FFF2-40B4-BE49-F238E27FC236}">
                      <a16:creationId xmlns:a16="http://schemas.microsoft.com/office/drawing/2014/main" id="{03EDAE7C-784D-2A4E-8C34-AAC75FE6602D}"/>
                    </a:ext>
                  </a:extLst>
                </p:cNvPr>
                <p:cNvSpPr/>
                <p:nvPr/>
              </p:nvSpPr>
              <p:spPr>
                <a:xfrm>
                  <a:off x="7342803" y="785533"/>
                  <a:ext cx="2287368" cy="314220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5B9BD5">
                          <a:lumMod val="20000"/>
                          <a:lumOff val="80000"/>
                        </a:srgbClr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Arithmetic Intensity</a:t>
                  </a:r>
                </a:p>
              </p:txBody>
            </p:sp>
          </p:grpSp>
        </p:grp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A16657A7-B43E-744C-9D7C-AA01AD285B96}"/>
                </a:ext>
              </a:extLst>
            </p:cNvPr>
            <p:cNvSpPr/>
            <p:nvPr/>
          </p:nvSpPr>
          <p:spPr>
            <a:xfrm>
              <a:off x="5839230" y="4719979"/>
              <a:ext cx="2733956" cy="557784"/>
            </a:xfrm>
            <a:prstGeom prst="rect">
              <a:avLst/>
            </a:prstGeom>
            <a:solidFill>
              <a:srgbClr val="333F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Step 3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Memory Bottleneck Class.</a:t>
              </a:r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C077B7A4-27FC-2D45-88F0-FA4DE83CBDB3}"/>
                </a:ext>
              </a:extLst>
            </p:cNvPr>
            <p:cNvGrpSpPr/>
            <p:nvPr/>
          </p:nvGrpSpPr>
          <p:grpSpPr>
            <a:xfrm>
              <a:off x="8565610" y="3958351"/>
              <a:ext cx="436286" cy="1817116"/>
              <a:chOff x="8565610" y="3958351"/>
              <a:chExt cx="436286" cy="1817116"/>
            </a:xfrm>
          </p:grpSpPr>
          <p:cxnSp>
            <p:nvCxnSpPr>
              <p:cNvPr id="179" name="Straight Arrow Connector 178">
                <a:extLst>
                  <a:ext uri="{FF2B5EF4-FFF2-40B4-BE49-F238E27FC236}">
                    <a16:creationId xmlns:a16="http://schemas.microsoft.com/office/drawing/2014/main" id="{EF1A96B5-9A92-EC4B-8A85-EAE616D9A4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65610" y="5775467"/>
                <a:ext cx="436286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34009172-7064-4346-9621-ABE20B301D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01125" y="3958351"/>
                <a:ext cx="0" cy="18171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5605DF4A-F3F2-CC4D-9023-CFBE3E0AB169}"/>
              </a:ext>
            </a:extLst>
          </p:cNvPr>
          <p:cNvCxnSpPr>
            <a:cxnSpLocks/>
          </p:cNvCxnSpPr>
          <p:nvPr/>
        </p:nvCxnSpPr>
        <p:spPr>
          <a:xfrm>
            <a:off x="309531" y="3108880"/>
            <a:ext cx="8389554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Slide Number Placeholder 5">
            <a:extLst>
              <a:ext uri="{FF2B5EF4-FFF2-40B4-BE49-F238E27FC236}">
                <a16:creationId xmlns:a16="http://schemas.microsoft.com/office/drawing/2014/main" id="{DBCE0256-B1BC-9D4B-9F7B-572FD2EB8930}"/>
              </a:ext>
            </a:extLst>
          </p:cNvPr>
          <p:cNvSpPr txBox="1">
            <a:spLocks/>
          </p:cNvSpPr>
          <p:nvPr/>
        </p:nvSpPr>
        <p:spPr>
          <a:xfrm>
            <a:off x="8016285" y="6363563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 Math" panose="02040503050406030204" pitchFamily="18" charset="0"/>
                <a:cs typeface="+mn-cs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497612410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8B247-8B3E-024A-9717-C4ABA7B35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on DAMOV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9A10E-D91C-A242-904A-DBA599077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46720"/>
            <a:ext cx="8610600" cy="5195664"/>
          </a:xfrm>
        </p:spPr>
        <p:txBody>
          <a:bodyPr/>
          <a:lstStyle/>
          <a:p>
            <a:r>
              <a:rPr lang="en-US" sz="1900" dirty="0"/>
              <a:t>Geraldo F. Oliveira, Juan Gomez-Luna, Lois </a:t>
            </a:r>
            <a:r>
              <a:rPr lang="en-US" sz="1900" dirty="0" err="1"/>
              <a:t>Orosa</a:t>
            </a:r>
            <a:r>
              <a:rPr lang="en-US" sz="1900" dirty="0"/>
              <a:t>, </a:t>
            </a:r>
            <a:r>
              <a:rPr lang="en-US" sz="1900" dirty="0" err="1"/>
              <a:t>Saugata</a:t>
            </a:r>
            <a:r>
              <a:rPr lang="en-US" sz="1900" dirty="0"/>
              <a:t> Ghose, Nandita Vijaykumar, Ivan Fernandez, Mohammad </a:t>
            </a:r>
            <a:r>
              <a:rPr lang="en-US" sz="1900" dirty="0" err="1"/>
              <a:t>Sadrosadati</a:t>
            </a:r>
            <a:r>
              <a:rPr lang="en-US" sz="1900" dirty="0"/>
              <a:t>, and Onur Mutlu,</a:t>
            </a:r>
            <a:br>
              <a:rPr lang="en-US" sz="1900" dirty="0"/>
            </a:br>
            <a:r>
              <a:rPr lang="en-US" sz="19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"DAMOV: A New Methodology and Benchmark Suite for Evaluating Data Movement Bottlenecks"</a:t>
            </a:r>
            <a:br>
              <a:rPr lang="en-US" sz="1900" dirty="0"/>
            </a:br>
            <a:r>
              <a:rPr lang="en-US" sz="1900" i="1" dirty="0"/>
              <a:t>Preprint in </a:t>
            </a:r>
            <a:r>
              <a:rPr lang="en-US" sz="1900" b="1" i="1" dirty="0">
                <a:hlinkClick r:id="rId3"/>
              </a:rPr>
              <a:t>arXiv</a:t>
            </a:r>
            <a:r>
              <a:rPr lang="en-US" sz="1900" dirty="0"/>
              <a:t>, 8 May 2021.</a:t>
            </a:r>
            <a:br>
              <a:rPr lang="en-US" sz="1900" dirty="0"/>
            </a:br>
            <a:r>
              <a:rPr lang="en-US" sz="1900" dirty="0"/>
              <a:t>[</a:t>
            </a:r>
            <a:r>
              <a:rPr lang="en-US" sz="1900" dirty="0">
                <a:hlinkClick r:id="rId4"/>
              </a:rPr>
              <a:t>arXiv preprint</a:t>
            </a:r>
            <a:r>
              <a:rPr lang="en-US" sz="1900" dirty="0"/>
              <a:t>]</a:t>
            </a:r>
            <a:br>
              <a:rPr lang="en-US" sz="1900" dirty="0"/>
            </a:br>
            <a:r>
              <a:rPr lang="en-US" sz="1900" dirty="0"/>
              <a:t>[</a:t>
            </a:r>
            <a:r>
              <a:rPr lang="en-US" sz="1900" dirty="0">
                <a:hlinkClick r:id="rId5"/>
              </a:rPr>
              <a:t>DAMOV Suite and Simulator Source Code</a:t>
            </a:r>
            <a:r>
              <a:rPr lang="en-US" sz="1900" dirty="0"/>
              <a:t>]</a:t>
            </a:r>
            <a:br>
              <a:rPr lang="en-US" sz="1900" dirty="0"/>
            </a:br>
            <a:r>
              <a:rPr lang="en-US" sz="1900" dirty="0"/>
              <a:t>[</a:t>
            </a:r>
            <a:r>
              <a:rPr lang="en-US" sz="1900" dirty="0">
                <a:hlinkClick r:id="rId6"/>
              </a:rPr>
              <a:t>SAFARI Live Seminar Video</a:t>
            </a:r>
            <a:r>
              <a:rPr lang="en-US" sz="1900" dirty="0"/>
              <a:t> (2 </a:t>
            </a:r>
            <a:r>
              <a:rPr lang="en-US" sz="1900" dirty="0" err="1"/>
              <a:t>hrs</a:t>
            </a:r>
            <a:r>
              <a:rPr lang="en-US" sz="1900" dirty="0"/>
              <a:t> 40 mins)]</a:t>
            </a:r>
            <a:br>
              <a:rPr lang="en-US" sz="1900" dirty="0"/>
            </a:br>
            <a:r>
              <a:rPr lang="en-US" sz="1900" dirty="0"/>
              <a:t>[</a:t>
            </a:r>
            <a:r>
              <a:rPr lang="en-US" sz="1900" dirty="0">
                <a:hlinkClick r:id="rId7"/>
              </a:rPr>
              <a:t>Short Talk Video</a:t>
            </a:r>
            <a:r>
              <a:rPr lang="en-US" sz="1900" dirty="0"/>
              <a:t> (21 minutes)]</a:t>
            </a:r>
          </a:p>
          <a:p>
            <a:pPr marL="0" indent="0">
              <a:buNone/>
            </a:pPr>
            <a:br>
              <a:rPr lang="en-US" sz="1900" dirty="0"/>
            </a:br>
            <a:endParaRPr lang="en-US" sz="19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DD8C28-F3C5-4847-B73F-7269464021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798F91-C924-1941-860B-F0C51011C7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31950" y="3724621"/>
            <a:ext cx="58039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514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91600" cy="870527"/>
          </a:xfrm>
        </p:spPr>
        <p:txBody>
          <a:bodyPr anchor="ctr"/>
          <a:lstStyle/>
          <a:p>
            <a:r>
              <a:rPr lang="en-US" sz="3800" dirty="0"/>
              <a:t>FIMDRAM: System Organization (III)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PIM units respond to standard DRAM column commands (RD or WR)</a:t>
            </a:r>
          </a:p>
          <a:p>
            <a:pPr lvl="1"/>
            <a:r>
              <a:rPr lang="en-US" dirty="0"/>
              <a:t>Compliant with </a:t>
            </a:r>
            <a:r>
              <a:rPr lang="en-US" dirty="0">
                <a:solidFill>
                  <a:srgbClr val="7030A0"/>
                </a:solidFill>
              </a:rPr>
              <a:t>unmodified JEDEC controllers</a:t>
            </a:r>
          </a:p>
          <a:p>
            <a:r>
              <a:rPr lang="en-US" dirty="0"/>
              <a:t>They execute </a:t>
            </a:r>
            <a:r>
              <a:rPr lang="en-US" dirty="0">
                <a:solidFill>
                  <a:srgbClr val="00B050"/>
                </a:solidFill>
              </a:rPr>
              <a:t>one wide-SIMD operation commanded by a PIM instruction with deterministic latency in a lock-step manner</a:t>
            </a:r>
          </a:p>
          <a:p>
            <a:r>
              <a:rPr lang="en-US" dirty="0"/>
              <a:t>A PIM unit can get </a:t>
            </a:r>
            <a:r>
              <a:rPr lang="en-US" dirty="0">
                <a:solidFill>
                  <a:srgbClr val="0432FF"/>
                </a:solidFill>
              </a:rPr>
              <a:t>16 16-bit operands from IOSAs, a register, and/or the result bus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8" name="Google Shape;131;p18">
            <a:extLst>
              <a:ext uri="{FF2B5EF4-FFF2-40B4-BE49-F238E27FC236}">
                <a16:creationId xmlns:a16="http://schemas.microsoft.com/office/drawing/2014/main" id="{DE1567FE-23AA-D94F-B88C-399F3C11FA7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6000" y="4038600"/>
            <a:ext cx="9072000" cy="225421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CE48922E-9A89-8A4A-B7F8-089DD6E3527B}"/>
              </a:ext>
            </a:extLst>
          </p:cNvPr>
          <p:cNvSpPr txBox="1"/>
          <p:nvPr/>
        </p:nvSpPr>
        <p:spPr>
          <a:xfrm>
            <a:off x="1211144" y="6538972"/>
            <a:ext cx="67217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en-US" sz="1000" dirty="0"/>
              <a:t>Lee et al., Hardware Architecture and Software Stack for PIM Based on Commercial DRAM Technology, ISCA 2021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37727559"/>
      </p:ext>
    </p:extLst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/>
              <a:t>Lecture on DAMOV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397256" y="6492015"/>
            <a:ext cx="23273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https://youtu.be/8OYGTIR07uA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52FF51-2066-5A45-8595-16B61B755E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975" y="930999"/>
            <a:ext cx="6714050" cy="538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56489"/>
      </p:ext>
    </p:extLst>
  </p:cSld>
  <p:clrMapOvr>
    <a:masterClrMapping/>
  </p:clrMapOvr>
  <p:transition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Infrastructures for PIM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24952"/>
            <a:ext cx="8610600" cy="4876800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Ramulator</a:t>
            </a:r>
            <a:r>
              <a:rPr lang="en-US" dirty="0"/>
              <a:t> extended for PIM</a:t>
            </a:r>
          </a:p>
          <a:p>
            <a:pPr lvl="1"/>
            <a:r>
              <a:rPr lang="en-US" dirty="0"/>
              <a:t>Flexible and extensible DRAM simulator</a:t>
            </a:r>
          </a:p>
          <a:p>
            <a:pPr lvl="1"/>
            <a:r>
              <a:rPr lang="en-US" dirty="0"/>
              <a:t>Can model many different memory standards and proposals</a:t>
            </a:r>
          </a:p>
          <a:p>
            <a:pPr lvl="1"/>
            <a:r>
              <a:rPr lang="en-US" dirty="0"/>
              <a:t>Kim+, “</a:t>
            </a:r>
            <a:r>
              <a:rPr lang="en-US" b="1" dirty="0"/>
              <a:t>Ramulator: A Flexible and Extensible DRAM Simulator</a:t>
            </a:r>
            <a:r>
              <a:rPr lang="en-US" dirty="0"/>
              <a:t>”, IEEE CAL 2015.</a:t>
            </a:r>
          </a:p>
          <a:p>
            <a:pPr lvl="1"/>
            <a:r>
              <a:rPr lang="en-US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https://github.com/CMU-SAFARI/ramulator-pim</a:t>
            </a:r>
            <a:endParaRPr lang="en-US" dirty="0">
              <a:solidFill>
                <a:srgbClr val="0432FF"/>
              </a:solidFill>
            </a:endParaRPr>
          </a:p>
          <a:p>
            <a:pPr lvl="1"/>
            <a:r>
              <a:rPr lang="en-US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https://github.com/CMU-SAFARI/ramulator</a:t>
            </a:r>
            <a:r>
              <a:rPr lang="en-US" dirty="0">
                <a:solidFill>
                  <a:srgbClr val="0432FF"/>
                </a:solidFill>
              </a:rPr>
              <a:t> </a:t>
            </a:r>
          </a:p>
          <a:p>
            <a:pPr lvl="1"/>
            <a:r>
              <a:rPr lang="en-US" dirty="0"/>
              <a:t>[</a:t>
            </a:r>
            <a:r>
              <a:rPr lang="en-US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 Code for Ramulator-PIM</a:t>
            </a:r>
            <a:r>
              <a:rPr lang="en-US" dirty="0"/>
              <a:t>]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" y="4663435"/>
            <a:ext cx="8915400" cy="116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7183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839BB-43D8-424C-8CAF-5A2A72DCF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12" y="152400"/>
            <a:ext cx="9107488" cy="1066800"/>
          </a:xfrm>
        </p:spPr>
        <p:txBody>
          <a:bodyPr/>
          <a:lstStyle/>
          <a:p>
            <a:r>
              <a:rPr lang="en-US" dirty="0"/>
              <a:t>Simulation Infrastructures for PIM (in SSDs)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12F74-6B28-D841-B533-58900DCB1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33468"/>
            <a:ext cx="8735888" cy="5195664"/>
          </a:xfrm>
        </p:spPr>
        <p:txBody>
          <a:bodyPr/>
          <a:lstStyle/>
          <a:p>
            <a:r>
              <a:rPr lang="en-US" sz="2200" dirty="0" err="1"/>
              <a:t>Arash</a:t>
            </a:r>
            <a:r>
              <a:rPr lang="en-US" sz="2200" dirty="0"/>
              <a:t> </a:t>
            </a:r>
            <a:r>
              <a:rPr lang="en-US" sz="2200" dirty="0" err="1"/>
              <a:t>Tavakkol</a:t>
            </a:r>
            <a:r>
              <a:rPr lang="en-US" sz="2200" dirty="0"/>
              <a:t>, Juan Gomez-Luna, Mohammad </a:t>
            </a:r>
            <a:r>
              <a:rPr lang="en-US" sz="2200" dirty="0" err="1"/>
              <a:t>Sadrosadati</a:t>
            </a:r>
            <a:r>
              <a:rPr lang="en-US" sz="2200" dirty="0"/>
              <a:t>, Saugata Ghose, and </a:t>
            </a:r>
            <a:r>
              <a:rPr lang="en-US" sz="2200" u="sng" dirty="0"/>
              <a:t>Onur Mutlu</a:t>
            </a:r>
            <a:r>
              <a:rPr lang="en-US" sz="2200" dirty="0"/>
              <a:t>,</a:t>
            </a:r>
            <a:br>
              <a:rPr lang="en-US" sz="2200" dirty="0"/>
            </a:br>
            <a:r>
              <a:rPr lang="en-US" sz="22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"MQSim: A Framework for Enabling Realistic Studies of Modern Multi-Queue SSD Devices"</a:t>
            </a:r>
            <a:r>
              <a:rPr lang="en-US" sz="2200" dirty="0">
                <a:solidFill>
                  <a:srgbClr val="0432FF"/>
                </a:solidFill>
              </a:rPr>
              <a:t> </a:t>
            </a:r>
            <a:br>
              <a:rPr lang="en-US" sz="2200" dirty="0">
                <a:solidFill>
                  <a:srgbClr val="0432FF"/>
                </a:solidFill>
              </a:rPr>
            </a:br>
            <a:r>
              <a:rPr lang="en-US" sz="2200" i="1" dirty="0"/>
              <a:t>Proceedings of the </a:t>
            </a:r>
            <a:r>
              <a:rPr lang="en-US" sz="2200" i="1" dirty="0">
                <a:hlinkClick r:id="rId3"/>
              </a:rPr>
              <a:t>16th USENIX Conference on File and Storage Technologies</a:t>
            </a:r>
            <a:r>
              <a:rPr lang="en-US" sz="2200" i="1" dirty="0"/>
              <a:t> (</a:t>
            </a:r>
            <a:r>
              <a:rPr lang="en-US" sz="2200" b="1" i="1" dirty="0"/>
              <a:t>FAST</a:t>
            </a:r>
            <a:r>
              <a:rPr lang="en-US" sz="2200" i="1" dirty="0"/>
              <a:t>)</a:t>
            </a:r>
            <a:r>
              <a:rPr lang="en-US" sz="2200" dirty="0"/>
              <a:t>, Oakland, CA, USA, February 2018. </a:t>
            </a:r>
            <a:br>
              <a:rPr lang="en-US" sz="2200" dirty="0"/>
            </a:br>
            <a:r>
              <a:rPr lang="en-US" sz="2200" dirty="0"/>
              <a:t>[</a:t>
            </a:r>
            <a:r>
              <a:rPr lang="en-US" sz="2200" dirty="0">
                <a:hlinkClick r:id="rId4"/>
              </a:rPr>
              <a:t>Slides (pptx)</a:t>
            </a:r>
            <a:r>
              <a:rPr lang="en-US" sz="2200" dirty="0"/>
              <a:t> </a:t>
            </a:r>
            <a:r>
              <a:rPr lang="en-US" sz="2200" dirty="0">
                <a:hlinkClick r:id="rId5"/>
              </a:rPr>
              <a:t>(pdf)</a:t>
            </a:r>
            <a:r>
              <a:rPr lang="en-US" sz="2200" dirty="0"/>
              <a:t>] </a:t>
            </a:r>
            <a:br>
              <a:rPr lang="en-US" sz="2200" dirty="0"/>
            </a:br>
            <a:r>
              <a:rPr lang="en-US" sz="2200" dirty="0"/>
              <a:t>[</a:t>
            </a:r>
            <a:r>
              <a:rPr lang="en-US" sz="2200" dirty="0">
                <a:hlinkClick r:id="rId6"/>
              </a:rPr>
              <a:t>Source Code</a:t>
            </a:r>
            <a:r>
              <a:rPr lang="en-US" sz="2200" dirty="0"/>
              <a:t>]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20A0E3-30D2-7348-A4A3-B62A6A532B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63E2A7-3F04-604C-BE9D-519B84F4A2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08" y="4221213"/>
            <a:ext cx="9144000" cy="142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60234"/>
      </p:ext>
    </p:extLst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A27AA-2CAE-476D-87F3-35AAC63341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934" y="841140"/>
            <a:ext cx="9145870" cy="2587860"/>
          </a:xfrm>
          <a:solidFill>
            <a:srgbClr val="002060"/>
          </a:solidFill>
        </p:spPr>
        <p:txBody>
          <a:bodyPr anchor="ctr" anchorCtr="0">
            <a:noAutofit/>
          </a:bodyPr>
          <a:lstStyle/>
          <a:p>
            <a:b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aramond" panose="02020404030301010803" pitchFamily="18" charset="0"/>
              </a:rPr>
            </a:br>
            <a:br>
              <a:rPr lang="en-US" sz="225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aramond" panose="02020404030301010803" pitchFamily="18" charset="0"/>
              </a:rPr>
            </a:b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aramond" panose="02020404030301010803" pitchFamily="18" charset="0"/>
              </a:rPr>
              <a:t>NAPEL: Near-Memory Computing Application Performance Prediction </a:t>
            </a:r>
            <a:b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aramond" panose="02020404030301010803" pitchFamily="18" charset="0"/>
              </a:rPr>
            </a:b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Garamond" panose="02020404030301010803" pitchFamily="18" charset="0"/>
              </a:rPr>
              <a:t>via Ensemble Learning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3BB020-61E1-4E3D-85C1-67A914D354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2854" y="3558778"/>
            <a:ext cx="9145870" cy="1241822"/>
          </a:xfrm>
        </p:spPr>
        <p:txBody>
          <a:bodyPr>
            <a:normAutofit/>
          </a:bodyPr>
          <a:lstStyle/>
          <a:p>
            <a:r>
              <a:rPr lang="en-US" sz="2100" b="1" u="sng" dirty="0">
                <a:solidFill>
                  <a:srgbClr val="9E0000"/>
                </a:solidFill>
                <a:latin typeface="Garamond" panose="02020404030301010803" pitchFamily="18" charset="0"/>
              </a:rPr>
              <a:t>Gagandeep Singh</a:t>
            </a:r>
            <a:r>
              <a:rPr lang="en-US" sz="2100" dirty="0">
                <a:latin typeface="Garamond" panose="02020404030301010803" pitchFamily="18" charset="0"/>
              </a:rPr>
              <a:t>, Juan Gomez-Luna, Giovanni </a:t>
            </a:r>
            <a:r>
              <a:rPr lang="en-US" sz="2100" dirty="0" err="1">
                <a:latin typeface="Garamond" panose="02020404030301010803" pitchFamily="18" charset="0"/>
              </a:rPr>
              <a:t>Mariani</a:t>
            </a:r>
            <a:r>
              <a:rPr lang="en-US" sz="2100" dirty="0">
                <a:latin typeface="Garamond" panose="02020404030301010803" pitchFamily="18" charset="0"/>
              </a:rPr>
              <a:t>, Geraldo F. Oliveira,</a:t>
            </a:r>
          </a:p>
          <a:p>
            <a:r>
              <a:rPr lang="en-US" sz="2100" dirty="0">
                <a:latin typeface="Garamond" panose="02020404030301010803" pitchFamily="18" charset="0"/>
              </a:rPr>
              <a:t>Stefano Corda, Sander Stuijk, Onur Mutlu, Henk Corporaal</a:t>
            </a:r>
          </a:p>
        </p:txBody>
      </p:sp>
      <p:grpSp>
        <p:nvGrpSpPr>
          <p:cNvPr id="6" name="Group 44">
            <a:extLst>
              <a:ext uri="{FF2B5EF4-FFF2-40B4-BE49-F238E27FC236}">
                <a16:creationId xmlns:a16="http://schemas.microsoft.com/office/drawing/2014/main" id="{B005EF26-EE97-4144-BAEA-479660B7B979}"/>
              </a:ext>
            </a:extLst>
          </p:cNvPr>
          <p:cNvGrpSpPr>
            <a:grpSpLocks/>
          </p:cNvGrpSpPr>
          <p:nvPr/>
        </p:nvGrpSpPr>
        <p:grpSpPr bwMode="auto">
          <a:xfrm>
            <a:off x="-1870" y="5235560"/>
            <a:ext cx="2876825" cy="765191"/>
            <a:chOff x="11717338" y="360363"/>
            <a:chExt cx="8572500" cy="2338387"/>
          </a:xfrm>
        </p:grpSpPr>
        <p:sp>
          <p:nvSpPr>
            <p:cNvPr id="7" name="AutoShape 5">
              <a:extLst>
                <a:ext uri="{FF2B5EF4-FFF2-40B4-BE49-F238E27FC236}">
                  <a16:creationId xmlns:a16="http://schemas.microsoft.com/office/drawing/2014/main" id="{25127E66-AD3F-4ABF-8A6C-B5A3D9EDE3B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11717338" y="360363"/>
              <a:ext cx="8572500" cy="2338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837856D-52B7-4ECE-85BC-42E38DB351D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717338" y="360363"/>
              <a:ext cx="8572500" cy="2338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785E788-24A0-43A6-918D-1747D1F2BB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94113" y="847725"/>
              <a:ext cx="203200" cy="292100"/>
            </a:xfrm>
            <a:custGeom>
              <a:avLst/>
              <a:gdLst/>
              <a:ahLst/>
              <a:cxnLst>
                <a:cxn ang="0">
                  <a:pos x="0" y="184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8"/>
                </a:cxn>
                <a:cxn ang="0">
                  <a:pos x="43" y="38"/>
                </a:cxn>
                <a:cxn ang="0">
                  <a:pos x="43" y="72"/>
                </a:cxn>
                <a:cxn ang="0">
                  <a:pos x="119" y="72"/>
                </a:cxn>
                <a:cxn ang="0">
                  <a:pos x="119" y="108"/>
                </a:cxn>
                <a:cxn ang="0">
                  <a:pos x="43" y="108"/>
                </a:cxn>
                <a:cxn ang="0">
                  <a:pos x="43" y="146"/>
                </a:cxn>
                <a:cxn ang="0">
                  <a:pos x="128" y="146"/>
                </a:cxn>
                <a:cxn ang="0">
                  <a:pos x="128" y="184"/>
                </a:cxn>
                <a:cxn ang="0">
                  <a:pos x="0" y="184"/>
                </a:cxn>
              </a:cxnLst>
              <a:rect l="0" t="0" r="r" b="b"/>
              <a:pathLst>
                <a:path w="128" h="184">
                  <a:moveTo>
                    <a:pt x="0" y="184"/>
                  </a:moveTo>
                  <a:lnTo>
                    <a:pt x="0" y="0"/>
                  </a:lnTo>
                  <a:lnTo>
                    <a:pt x="124" y="0"/>
                  </a:lnTo>
                  <a:lnTo>
                    <a:pt x="124" y="38"/>
                  </a:lnTo>
                  <a:lnTo>
                    <a:pt x="43" y="38"/>
                  </a:lnTo>
                  <a:lnTo>
                    <a:pt x="43" y="72"/>
                  </a:lnTo>
                  <a:lnTo>
                    <a:pt x="119" y="72"/>
                  </a:lnTo>
                  <a:lnTo>
                    <a:pt x="119" y="108"/>
                  </a:lnTo>
                  <a:lnTo>
                    <a:pt x="43" y="108"/>
                  </a:lnTo>
                  <a:lnTo>
                    <a:pt x="43" y="146"/>
                  </a:lnTo>
                  <a:lnTo>
                    <a:pt x="128" y="146"/>
                  </a:lnTo>
                  <a:lnTo>
                    <a:pt x="128" y="184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A77B97B-8707-4B9E-B654-3F848E7468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654463" y="847725"/>
              <a:ext cx="71437" cy="292100"/>
            </a:xfrm>
            <a:prstGeom prst="rect">
              <a:avLst/>
            </a:prstGeom>
            <a:solidFill>
              <a:srgbClr val="C819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D2087B05-8AFA-4466-B032-DA5153A1ED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94163" y="847725"/>
              <a:ext cx="265112" cy="292100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42" y="64"/>
                </a:cxn>
                <a:cxn ang="0">
                  <a:pos x="42" y="64"/>
                </a:cxn>
                <a:cxn ang="0">
                  <a:pos x="43" y="184"/>
                </a:cxn>
                <a:cxn ang="0">
                  <a:pos x="0" y="184"/>
                </a:cxn>
                <a:cxn ang="0">
                  <a:pos x="0" y="0"/>
                </a:cxn>
                <a:cxn ang="0">
                  <a:pos x="50" y="0"/>
                </a:cxn>
                <a:cxn ang="0">
                  <a:pos x="124" y="120"/>
                </a:cxn>
                <a:cxn ang="0">
                  <a:pos x="125" y="120"/>
                </a:cxn>
                <a:cxn ang="0">
                  <a:pos x="124" y="0"/>
                </a:cxn>
                <a:cxn ang="0">
                  <a:pos x="167" y="0"/>
                </a:cxn>
                <a:cxn ang="0">
                  <a:pos x="167" y="184"/>
                </a:cxn>
                <a:cxn ang="0">
                  <a:pos x="116" y="184"/>
                </a:cxn>
              </a:cxnLst>
              <a:rect l="0" t="0" r="r" b="b"/>
              <a:pathLst>
                <a:path w="167" h="184">
                  <a:moveTo>
                    <a:pt x="116" y="184"/>
                  </a:moveTo>
                  <a:lnTo>
                    <a:pt x="42" y="64"/>
                  </a:lnTo>
                  <a:lnTo>
                    <a:pt x="42" y="64"/>
                  </a:lnTo>
                  <a:lnTo>
                    <a:pt x="43" y="184"/>
                  </a:lnTo>
                  <a:lnTo>
                    <a:pt x="0" y="184"/>
                  </a:lnTo>
                  <a:lnTo>
                    <a:pt x="0" y="0"/>
                  </a:lnTo>
                  <a:lnTo>
                    <a:pt x="50" y="0"/>
                  </a:lnTo>
                  <a:lnTo>
                    <a:pt x="124" y="120"/>
                  </a:lnTo>
                  <a:lnTo>
                    <a:pt x="125" y="120"/>
                  </a:lnTo>
                  <a:lnTo>
                    <a:pt x="124" y="0"/>
                  </a:lnTo>
                  <a:lnTo>
                    <a:pt x="167" y="0"/>
                  </a:lnTo>
                  <a:lnTo>
                    <a:pt x="167" y="184"/>
                  </a:lnTo>
                  <a:lnTo>
                    <a:pt x="116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906A66C-49D8-4E86-BD2D-97A3E4DDE6E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127538" y="847725"/>
              <a:ext cx="271462" cy="292100"/>
            </a:xfrm>
            <a:custGeom>
              <a:avLst/>
              <a:gdLst/>
              <a:ahLst/>
              <a:cxnLst>
                <a:cxn ang="0">
                  <a:pos x="952" y="506"/>
                </a:cxn>
                <a:cxn ang="0">
                  <a:pos x="902" y="737"/>
                </a:cxn>
                <a:cxn ang="0">
                  <a:pos x="771" y="897"/>
                </a:cxn>
                <a:cxn ang="0">
                  <a:pos x="587" y="989"/>
                </a:cxn>
                <a:cxn ang="0">
                  <a:pos x="380" y="1019"/>
                </a:cxn>
                <a:cxn ang="0">
                  <a:pos x="0" y="1019"/>
                </a:cxn>
                <a:cxn ang="0">
                  <a:pos x="0" y="0"/>
                </a:cxn>
                <a:cxn ang="0">
                  <a:pos x="368" y="0"/>
                </a:cxn>
                <a:cxn ang="0">
                  <a:pos x="582" y="25"/>
                </a:cxn>
                <a:cxn ang="0">
                  <a:pos x="769" y="109"/>
                </a:cxn>
                <a:cxn ang="0">
                  <a:pos x="901" y="265"/>
                </a:cxn>
                <a:cxn ang="0">
                  <a:pos x="952" y="506"/>
                </a:cxn>
                <a:cxn ang="0">
                  <a:pos x="695" y="506"/>
                </a:cxn>
                <a:cxn ang="0">
                  <a:pos x="667" y="363"/>
                </a:cxn>
                <a:cxn ang="0">
                  <a:pos x="592" y="273"/>
                </a:cxn>
                <a:cxn ang="0">
                  <a:pos x="486" y="225"/>
                </a:cxn>
                <a:cxn ang="0">
                  <a:pos x="363" y="210"/>
                </a:cxn>
                <a:cxn ang="0">
                  <a:pos x="240" y="210"/>
                </a:cxn>
                <a:cxn ang="0">
                  <a:pos x="240" y="806"/>
                </a:cxn>
                <a:cxn ang="0">
                  <a:pos x="357" y="806"/>
                </a:cxn>
                <a:cxn ang="0">
                  <a:pos x="484" y="791"/>
                </a:cxn>
                <a:cxn ang="0">
                  <a:pos x="592" y="741"/>
                </a:cxn>
                <a:cxn ang="0">
                  <a:pos x="667" y="649"/>
                </a:cxn>
                <a:cxn ang="0">
                  <a:pos x="695" y="506"/>
                </a:cxn>
              </a:cxnLst>
              <a:rect l="0" t="0" r="r" b="b"/>
              <a:pathLst>
                <a:path w="952" h="1019">
                  <a:moveTo>
                    <a:pt x="952" y="506"/>
                  </a:moveTo>
                  <a:cubicBezTo>
                    <a:pt x="952" y="596"/>
                    <a:pt x="935" y="673"/>
                    <a:pt x="902" y="737"/>
                  </a:cubicBezTo>
                  <a:cubicBezTo>
                    <a:pt x="869" y="802"/>
                    <a:pt x="825" y="855"/>
                    <a:pt x="771" y="897"/>
                  </a:cubicBezTo>
                  <a:cubicBezTo>
                    <a:pt x="717" y="939"/>
                    <a:pt x="655" y="969"/>
                    <a:pt x="587" y="989"/>
                  </a:cubicBezTo>
                  <a:cubicBezTo>
                    <a:pt x="519" y="1009"/>
                    <a:pt x="450" y="1019"/>
                    <a:pt x="380" y="1019"/>
                  </a:cubicBezTo>
                  <a:cubicBezTo>
                    <a:pt x="0" y="1019"/>
                    <a:pt x="0" y="1019"/>
                    <a:pt x="0" y="10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440" y="0"/>
                    <a:pt x="511" y="9"/>
                    <a:pt x="582" y="25"/>
                  </a:cubicBezTo>
                  <a:cubicBezTo>
                    <a:pt x="652" y="42"/>
                    <a:pt x="714" y="70"/>
                    <a:pt x="769" y="109"/>
                  </a:cubicBezTo>
                  <a:cubicBezTo>
                    <a:pt x="823" y="148"/>
                    <a:pt x="868" y="200"/>
                    <a:pt x="901" y="265"/>
                  </a:cubicBezTo>
                  <a:cubicBezTo>
                    <a:pt x="935" y="330"/>
                    <a:pt x="952" y="411"/>
                    <a:pt x="952" y="506"/>
                  </a:cubicBezTo>
                  <a:moveTo>
                    <a:pt x="695" y="506"/>
                  </a:moveTo>
                  <a:cubicBezTo>
                    <a:pt x="695" y="449"/>
                    <a:pt x="686" y="401"/>
                    <a:pt x="667" y="363"/>
                  </a:cubicBezTo>
                  <a:cubicBezTo>
                    <a:pt x="649" y="326"/>
                    <a:pt x="624" y="295"/>
                    <a:pt x="592" y="273"/>
                  </a:cubicBezTo>
                  <a:cubicBezTo>
                    <a:pt x="561" y="250"/>
                    <a:pt x="526" y="234"/>
                    <a:pt x="486" y="225"/>
                  </a:cubicBezTo>
                  <a:cubicBezTo>
                    <a:pt x="446" y="215"/>
                    <a:pt x="405" y="210"/>
                    <a:pt x="363" y="210"/>
                  </a:cubicBezTo>
                  <a:cubicBezTo>
                    <a:pt x="240" y="210"/>
                    <a:pt x="240" y="210"/>
                    <a:pt x="240" y="210"/>
                  </a:cubicBezTo>
                  <a:cubicBezTo>
                    <a:pt x="240" y="806"/>
                    <a:pt x="240" y="806"/>
                    <a:pt x="240" y="806"/>
                  </a:cubicBezTo>
                  <a:cubicBezTo>
                    <a:pt x="357" y="806"/>
                    <a:pt x="357" y="806"/>
                    <a:pt x="357" y="806"/>
                  </a:cubicBezTo>
                  <a:cubicBezTo>
                    <a:pt x="401" y="806"/>
                    <a:pt x="444" y="801"/>
                    <a:pt x="484" y="791"/>
                  </a:cubicBezTo>
                  <a:cubicBezTo>
                    <a:pt x="525" y="781"/>
                    <a:pt x="561" y="764"/>
                    <a:pt x="592" y="741"/>
                  </a:cubicBezTo>
                  <a:cubicBezTo>
                    <a:pt x="624" y="718"/>
                    <a:pt x="649" y="687"/>
                    <a:pt x="667" y="649"/>
                  </a:cubicBezTo>
                  <a:cubicBezTo>
                    <a:pt x="686" y="611"/>
                    <a:pt x="695" y="563"/>
                    <a:pt x="695" y="506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AB53C36A-61DB-4171-A373-7542DAD8A8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52975" y="847725"/>
              <a:ext cx="254000" cy="292100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116" y="107"/>
                </a:cxn>
                <a:cxn ang="0">
                  <a:pos x="44" y="107"/>
                </a:cxn>
                <a:cxn ang="0">
                  <a:pos x="44" y="184"/>
                </a:cxn>
                <a:cxn ang="0">
                  <a:pos x="0" y="184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70"/>
                </a:cxn>
                <a:cxn ang="0">
                  <a:pos x="116" y="70"/>
                </a:cxn>
                <a:cxn ang="0">
                  <a:pos x="116" y="0"/>
                </a:cxn>
                <a:cxn ang="0">
                  <a:pos x="160" y="0"/>
                </a:cxn>
                <a:cxn ang="0">
                  <a:pos x="160" y="184"/>
                </a:cxn>
                <a:cxn ang="0">
                  <a:pos x="116" y="184"/>
                </a:cxn>
              </a:cxnLst>
              <a:rect l="0" t="0" r="r" b="b"/>
              <a:pathLst>
                <a:path w="160" h="184">
                  <a:moveTo>
                    <a:pt x="116" y="184"/>
                  </a:moveTo>
                  <a:lnTo>
                    <a:pt x="116" y="107"/>
                  </a:lnTo>
                  <a:lnTo>
                    <a:pt x="44" y="107"/>
                  </a:lnTo>
                  <a:lnTo>
                    <a:pt x="44" y="184"/>
                  </a:lnTo>
                  <a:lnTo>
                    <a:pt x="0" y="184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70"/>
                  </a:lnTo>
                  <a:lnTo>
                    <a:pt x="116" y="70"/>
                  </a:lnTo>
                  <a:lnTo>
                    <a:pt x="116" y="0"/>
                  </a:lnTo>
                  <a:lnTo>
                    <a:pt x="160" y="0"/>
                  </a:lnTo>
                  <a:lnTo>
                    <a:pt x="160" y="184"/>
                  </a:lnTo>
                  <a:lnTo>
                    <a:pt x="116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EF8DC399-26C7-4A2B-B421-2F77C683F59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760950" y="839788"/>
              <a:ext cx="317500" cy="307975"/>
            </a:xfrm>
            <a:custGeom>
              <a:avLst/>
              <a:gdLst/>
              <a:ahLst/>
              <a:cxnLst>
                <a:cxn ang="0">
                  <a:pos x="1110" y="532"/>
                </a:cxn>
                <a:cxn ang="0">
                  <a:pos x="1068" y="753"/>
                </a:cxn>
                <a:cxn ang="0">
                  <a:pos x="953" y="924"/>
                </a:cxn>
                <a:cxn ang="0">
                  <a:pos x="776" y="1034"/>
                </a:cxn>
                <a:cxn ang="0">
                  <a:pos x="554" y="1073"/>
                </a:cxn>
                <a:cxn ang="0">
                  <a:pos x="333" y="1034"/>
                </a:cxn>
                <a:cxn ang="0">
                  <a:pos x="158" y="924"/>
                </a:cxn>
                <a:cxn ang="0">
                  <a:pos x="42" y="753"/>
                </a:cxn>
                <a:cxn ang="0">
                  <a:pos x="0" y="532"/>
                </a:cxn>
                <a:cxn ang="0">
                  <a:pos x="42" y="311"/>
                </a:cxn>
                <a:cxn ang="0">
                  <a:pos x="158" y="144"/>
                </a:cxn>
                <a:cxn ang="0">
                  <a:pos x="333" y="37"/>
                </a:cxn>
                <a:cxn ang="0">
                  <a:pos x="554" y="0"/>
                </a:cxn>
                <a:cxn ang="0">
                  <a:pos x="776" y="37"/>
                </a:cxn>
                <a:cxn ang="0">
                  <a:pos x="953" y="144"/>
                </a:cxn>
                <a:cxn ang="0">
                  <a:pos x="1068" y="311"/>
                </a:cxn>
                <a:cxn ang="0">
                  <a:pos x="1110" y="532"/>
                </a:cxn>
                <a:cxn ang="0">
                  <a:pos x="847" y="532"/>
                </a:cxn>
                <a:cxn ang="0">
                  <a:pos x="825" y="408"/>
                </a:cxn>
                <a:cxn ang="0">
                  <a:pos x="765" y="310"/>
                </a:cxn>
                <a:cxn ang="0">
                  <a:pos x="673" y="245"/>
                </a:cxn>
                <a:cxn ang="0">
                  <a:pos x="554" y="221"/>
                </a:cxn>
                <a:cxn ang="0">
                  <a:pos x="436" y="245"/>
                </a:cxn>
                <a:cxn ang="0">
                  <a:pos x="344" y="310"/>
                </a:cxn>
                <a:cxn ang="0">
                  <a:pos x="284" y="408"/>
                </a:cxn>
                <a:cxn ang="0">
                  <a:pos x="263" y="532"/>
                </a:cxn>
                <a:cxn ang="0">
                  <a:pos x="285" y="659"/>
                </a:cxn>
                <a:cxn ang="0">
                  <a:pos x="345" y="759"/>
                </a:cxn>
                <a:cxn ang="0">
                  <a:pos x="436" y="825"/>
                </a:cxn>
                <a:cxn ang="0">
                  <a:pos x="554" y="848"/>
                </a:cxn>
                <a:cxn ang="0">
                  <a:pos x="672" y="825"/>
                </a:cxn>
                <a:cxn ang="0">
                  <a:pos x="765" y="759"/>
                </a:cxn>
                <a:cxn ang="0">
                  <a:pos x="825" y="659"/>
                </a:cxn>
                <a:cxn ang="0">
                  <a:pos x="847" y="532"/>
                </a:cxn>
              </a:cxnLst>
              <a:rect l="0" t="0" r="r" b="b"/>
              <a:pathLst>
                <a:path w="1110" h="1073">
                  <a:moveTo>
                    <a:pt x="1110" y="532"/>
                  </a:moveTo>
                  <a:cubicBezTo>
                    <a:pt x="1110" y="613"/>
                    <a:pt x="1096" y="686"/>
                    <a:pt x="1068" y="753"/>
                  </a:cubicBezTo>
                  <a:cubicBezTo>
                    <a:pt x="1040" y="819"/>
                    <a:pt x="1002" y="877"/>
                    <a:pt x="953" y="924"/>
                  </a:cubicBezTo>
                  <a:cubicBezTo>
                    <a:pt x="903" y="972"/>
                    <a:pt x="844" y="1008"/>
                    <a:pt x="776" y="1034"/>
                  </a:cubicBezTo>
                  <a:cubicBezTo>
                    <a:pt x="708" y="1060"/>
                    <a:pt x="634" y="1073"/>
                    <a:pt x="554" y="1073"/>
                  </a:cubicBezTo>
                  <a:cubicBezTo>
                    <a:pt x="475" y="1073"/>
                    <a:pt x="401" y="1060"/>
                    <a:pt x="333" y="1034"/>
                  </a:cubicBezTo>
                  <a:cubicBezTo>
                    <a:pt x="266" y="1008"/>
                    <a:pt x="207" y="972"/>
                    <a:pt x="158" y="924"/>
                  </a:cubicBezTo>
                  <a:cubicBezTo>
                    <a:pt x="108" y="877"/>
                    <a:pt x="69" y="819"/>
                    <a:pt x="42" y="753"/>
                  </a:cubicBezTo>
                  <a:cubicBezTo>
                    <a:pt x="14" y="686"/>
                    <a:pt x="0" y="613"/>
                    <a:pt x="0" y="532"/>
                  </a:cubicBezTo>
                  <a:cubicBezTo>
                    <a:pt x="0" y="451"/>
                    <a:pt x="14" y="377"/>
                    <a:pt x="42" y="311"/>
                  </a:cubicBezTo>
                  <a:cubicBezTo>
                    <a:pt x="69" y="246"/>
                    <a:pt x="108" y="190"/>
                    <a:pt x="158" y="144"/>
                  </a:cubicBezTo>
                  <a:cubicBezTo>
                    <a:pt x="207" y="98"/>
                    <a:pt x="266" y="62"/>
                    <a:pt x="333" y="37"/>
                  </a:cubicBezTo>
                  <a:cubicBezTo>
                    <a:pt x="401" y="12"/>
                    <a:pt x="475" y="0"/>
                    <a:pt x="554" y="0"/>
                  </a:cubicBezTo>
                  <a:cubicBezTo>
                    <a:pt x="634" y="0"/>
                    <a:pt x="708" y="12"/>
                    <a:pt x="776" y="37"/>
                  </a:cubicBezTo>
                  <a:cubicBezTo>
                    <a:pt x="844" y="62"/>
                    <a:pt x="903" y="98"/>
                    <a:pt x="953" y="144"/>
                  </a:cubicBezTo>
                  <a:cubicBezTo>
                    <a:pt x="1002" y="190"/>
                    <a:pt x="1040" y="246"/>
                    <a:pt x="1068" y="311"/>
                  </a:cubicBezTo>
                  <a:cubicBezTo>
                    <a:pt x="1096" y="377"/>
                    <a:pt x="1110" y="451"/>
                    <a:pt x="1110" y="532"/>
                  </a:cubicBezTo>
                  <a:moveTo>
                    <a:pt x="847" y="532"/>
                  </a:moveTo>
                  <a:cubicBezTo>
                    <a:pt x="847" y="488"/>
                    <a:pt x="839" y="447"/>
                    <a:pt x="825" y="408"/>
                  </a:cubicBezTo>
                  <a:cubicBezTo>
                    <a:pt x="811" y="370"/>
                    <a:pt x="791" y="337"/>
                    <a:pt x="765" y="310"/>
                  </a:cubicBezTo>
                  <a:cubicBezTo>
                    <a:pt x="740" y="283"/>
                    <a:pt x="709" y="261"/>
                    <a:pt x="673" y="245"/>
                  </a:cubicBezTo>
                  <a:cubicBezTo>
                    <a:pt x="637" y="229"/>
                    <a:pt x="598" y="221"/>
                    <a:pt x="554" y="221"/>
                  </a:cubicBezTo>
                  <a:cubicBezTo>
                    <a:pt x="511" y="221"/>
                    <a:pt x="472" y="229"/>
                    <a:pt x="436" y="245"/>
                  </a:cubicBezTo>
                  <a:cubicBezTo>
                    <a:pt x="401" y="261"/>
                    <a:pt x="370" y="283"/>
                    <a:pt x="344" y="310"/>
                  </a:cubicBezTo>
                  <a:cubicBezTo>
                    <a:pt x="318" y="337"/>
                    <a:pt x="298" y="370"/>
                    <a:pt x="284" y="408"/>
                  </a:cubicBezTo>
                  <a:cubicBezTo>
                    <a:pt x="270" y="447"/>
                    <a:pt x="263" y="488"/>
                    <a:pt x="263" y="532"/>
                  </a:cubicBezTo>
                  <a:cubicBezTo>
                    <a:pt x="263" y="578"/>
                    <a:pt x="271" y="620"/>
                    <a:pt x="285" y="659"/>
                  </a:cubicBezTo>
                  <a:cubicBezTo>
                    <a:pt x="299" y="698"/>
                    <a:pt x="319" y="732"/>
                    <a:pt x="345" y="759"/>
                  </a:cubicBezTo>
                  <a:cubicBezTo>
                    <a:pt x="370" y="787"/>
                    <a:pt x="401" y="809"/>
                    <a:pt x="436" y="825"/>
                  </a:cubicBezTo>
                  <a:cubicBezTo>
                    <a:pt x="472" y="841"/>
                    <a:pt x="511" y="848"/>
                    <a:pt x="554" y="848"/>
                  </a:cubicBezTo>
                  <a:cubicBezTo>
                    <a:pt x="598" y="848"/>
                    <a:pt x="637" y="841"/>
                    <a:pt x="672" y="825"/>
                  </a:cubicBezTo>
                  <a:cubicBezTo>
                    <a:pt x="708" y="809"/>
                    <a:pt x="739" y="787"/>
                    <a:pt x="765" y="759"/>
                  </a:cubicBezTo>
                  <a:cubicBezTo>
                    <a:pt x="790" y="732"/>
                    <a:pt x="811" y="698"/>
                    <a:pt x="825" y="659"/>
                  </a:cubicBezTo>
                  <a:cubicBezTo>
                    <a:pt x="839" y="620"/>
                    <a:pt x="847" y="578"/>
                    <a:pt x="847" y="532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035050B0-C5C0-4CD6-B28D-9321F80C57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086388" y="847725"/>
              <a:ext cx="293687" cy="292100"/>
            </a:xfrm>
            <a:custGeom>
              <a:avLst/>
              <a:gdLst/>
              <a:ahLst/>
              <a:cxnLst>
                <a:cxn ang="0">
                  <a:pos x="114" y="184"/>
                </a:cxn>
                <a:cxn ang="0">
                  <a:pos x="69" y="184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92" y="131"/>
                </a:cxn>
                <a:cxn ang="0">
                  <a:pos x="93" y="131"/>
                </a:cxn>
                <a:cxn ang="0">
                  <a:pos x="136" y="0"/>
                </a:cxn>
                <a:cxn ang="0">
                  <a:pos x="185" y="0"/>
                </a:cxn>
                <a:cxn ang="0">
                  <a:pos x="114" y="184"/>
                </a:cxn>
              </a:cxnLst>
              <a:rect l="0" t="0" r="r" b="b"/>
              <a:pathLst>
                <a:path w="185" h="184">
                  <a:moveTo>
                    <a:pt x="114" y="184"/>
                  </a:moveTo>
                  <a:lnTo>
                    <a:pt x="69" y="184"/>
                  </a:lnTo>
                  <a:lnTo>
                    <a:pt x="0" y="0"/>
                  </a:lnTo>
                  <a:lnTo>
                    <a:pt x="49" y="0"/>
                  </a:lnTo>
                  <a:lnTo>
                    <a:pt x="92" y="131"/>
                  </a:lnTo>
                  <a:lnTo>
                    <a:pt x="93" y="131"/>
                  </a:lnTo>
                  <a:lnTo>
                    <a:pt x="136" y="0"/>
                  </a:lnTo>
                  <a:lnTo>
                    <a:pt x="185" y="0"/>
                  </a:lnTo>
                  <a:lnTo>
                    <a:pt x="114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103154F1-926A-4E50-B1CE-D64F1D1A2E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413413" y="847725"/>
              <a:ext cx="203200" cy="292100"/>
            </a:xfrm>
            <a:custGeom>
              <a:avLst/>
              <a:gdLst/>
              <a:ahLst/>
              <a:cxnLst>
                <a:cxn ang="0">
                  <a:pos x="0" y="184"/>
                </a:cxn>
                <a:cxn ang="0">
                  <a:pos x="0" y="0"/>
                </a:cxn>
                <a:cxn ang="0">
                  <a:pos x="123" y="0"/>
                </a:cxn>
                <a:cxn ang="0">
                  <a:pos x="123" y="38"/>
                </a:cxn>
                <a:cxn ang="0">
                  <a:pos x="43" y="38"/>
                </a:cxn>
                <a:cxn ang="0">
                  <a:pos x="43" y="72"/>
                </a:cxn>
                <a:cxn ang="0">
                  <a:pos x="119" y="72"/>
                </a:cxn>
                <a:cxn ang="0">
                  <a:pos x="119" y="108"/>
                </a:cxn>
                <a:cxn ang="0">
                  <a:pos x="43" y="108"/>
                </a:cxn>
                <a:cxn ang="0">
                  <a:pos x="43" y="146"/>
                </a:cxn>
                <a:cxn ang="0">
                  <a:pos x="128" y="146"/>
                </a:cxn>
                <a:cxn ang="0">
                  <a:pos x="128" y="184"/>
                </a:cxn>
                <a:cxn ang="0">
                  <a:pos x="0" y="184"/>
                </a:cxn>
              </a:cxnLst>
              <a:rect l="0" t="0" r="r" b="b"/>
              <a:pathLst>
                <a:path w="128" h="184">
                  <a:moveTo>
                    <a:pt x="0" y="184"/>
                  </a:moveTo>
                  <a:lnTo>
                    <a:pt x="0" y="0"/>
                  </a:lnTo>
                  <a:lnTo>
                    <a:pt x="123" y="0"/>
                  </a:lnTo>
                  <a:lnTo>
                    <a:pt x="123" y="38"/>
                  </a:lnTo>
                  <a:lnTo>
                    <a:pt x="43" y="38"/>
                  </a:lnTo>
                  <a:lnTo>
                    <a:pt x="43" y="72"/>
                  </a:lnTo>
                  <a:lnTo>
                    <a:pt x="119" y="72"/>
                  </a:lnTo>
                  <a:lnTo>
                    <a:pt x="119" y="108"/>
                  </a:lnTo>
                  <a:lnTo>
                    <a:pt x="43" y="108"/>
                  </a:lnTo>
                  <a:lnTo>
                    <a:pt x="43" y="146"/>
                  </a:lnTo>
                  <a:lnTo>
                    <a:pt x="128" y="146"/>
                  </a:lnTo>
                  <a:lnTo>
                    <a:pt x="128" y="184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B6D5702B-5316-4AC5-B037-D95BE04DB8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73763" y="847725"/>
              <a:ext cx="265112" cy="292100"/>
            </a:xfrm>
            <a:custGeom>
              <a:avLst/>
              <a:gdLst/>
              <a:ahLst/>
              <a:cxnLst>
                <a:cxn ang="0">
                  <a:pos x="117" y="184"/>
                </a:cxn>
                <a:cxn ang="0">
                  <a:pos x="43" y="64"/>
                </a:cxn>
                <a:cxn ang="0">
                  <a:pos x="42" y="64"/>
                </a:cxn>
                <a:cxn ang="0">
                  <a:pos x="43" y="184"/>
                </a:cxn>
                <a:cxn ang="0">
                  <a:pos x="0" y="184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124" y="120"/>
                </a:cxn>
                <a:cxn ang="0">
                  <a:pos x="125" y="120"/>
                </a:cxn>
                <a:cxn ang="0">
                  <a:pos x="124" y="0"/>
                </a:cxn>
                <a:cxn ang="0">
                  <a:pos x="167" y="0"/>
                </a:cxn>
                <a:cxn ang="0">
                  <a:pos x="167" y="184"/>
                </a:cxn>
                <a:cxn ang="0">
                  <a:pos x="117" y="184"/>
                </a:cxn>
              </a:cxnLst>
              <a:rect l="0" t="0" r="r" b="b"/>
              <a:pathLst>
                <a:path w="167" h="184">
                  <a:moveTo>
                    <a:pt x="117" y="184"/>
                  </a:moveTo>
                  <a:lnTo>
                    <a:pt x="43" y="64"/>
                  </a:lnTo>
                  <a:lnTo>
                    <a:pt x="42" y="64"/>
                  </a:lnTo>
                  <a:lnTo>
                    <a:pt x="43" y="184"/>
                  </a:lnTo>
                  <a:lnTo>
                    <a:pt x="0" y="184"/>
                  </a:lnTo>
                  <a:lnTo>
                    <a:pt x="0" y="0"/>
                  </a:lnTo>
                  <a:lnTo>
                    <a:pt x="51" y="0"/>
                  </a:lnTo>
                  <a:lnTo>
                    <a:pt x="124" y="120"/>
                  </a:lnTo>
                  <a:lnTo>
                    <a:pt x="125" y="120"/>
                  </a:lnTo>
                  <a:lnTo>
                    <a:pt x="124" y="0"/>
                  </a:lnTo>
                  <a:lnTo>
                    <a:pt x="167" y="0"/>
                  </a:lnTo>
                  <a:lnTo>
                    <a:pt x="167" y="184"/>
                  </a:lnTo>
                  <a:lnTo>
                    <a:pt x="117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781F437-9185-4769-98FB-3191F16617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94113" y="1822450"/>
              <a:ext cx="234950" cy="292100"/>
            </a:xfrm>
            <a:custGeom>
              <a:avLst/>
              <a:gdLst/>
              <a:ahLst/>
              <a:cxnLst>
                <a:cxn ang="0">
                  <a:pos x="96" y="38"/>
                </a:cxn>
                <a:cxn ang="0">
                  <a:pos x="96" y="184"/>
                </a:cxn>
                <a:cxn ang="0">
                  <a:pos x="52" y="184"/>
                </a:cxn>
                <a:cxn ang="0">
                  <a:pos x="52" y="38"/>
                </a:cxn>
                <a:cxn ang="0">
                  <a:pos x="0" y="38"/>
                </a:cxn>
                <a:cxn ang="0">
                  <a:pos x="0" y="0"/>
                </a:cxn>
                <a:cxn ang="0">
                  <a:pos x="148" y="0"/>
                </a:cxn>
                <a:cxn ang="0">
                  <a:pos x="148" y="38"/>
                </a:cxn>
                <a:cxn ang="0">
                  <a:pos x="96" y="38"/>
                </a:cxn>
              </a:cxnLst>
              <a:rect l="0" t="0" r="r" b="b"/>
              <a:pathLst>
                <a:path w="148" h="184">
                  <a:moveTo>
                    <a:pt x="96" y="38"/>
                  </a:moveTo>
                  <a:lnTo>
                    <a:pt x="96" y="184"/>
                  </a:lnTo>
                  <a:lnTo>
                    <a:pt x="52" y="184"/>
                  </a:lnTo>
                  <a:lnTo>
                    <a:pt x="52" y="38"/>
                  </a:lnTo>
                  <a:lnTo>
                    <a:pt x="0" y="38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148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2AB29BFC-C7CD-4229-B99B-A72BB0D366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67163" y="1822450"/>
              <a:ext cx="203200" cy="292100"/>
            </a:xfrm>
            <a:custGeom>
              <a:avLst/>
              <a:gdLst/>
              <a:ahLst/>
              <a:cxnLst>
                <a:cxn ang="0">
                  <a:pos x="0" y="184"/>
                </a:cxn>
                <a:cxn ang="0">
                  <a:pos x="0" y="0"/>
                </a:cxn>
                <a:cxn ang="0">
                  <a:pos x="124" y="0"/>
                </a:cxn>
                <a:cxn ang="0">
                  <a:pos x="124" y="37"/>
                </a:cxn>
                <a:cxn ang="0">
                  <a:pos x="43" y="37"/>
                </a:cxn>
                <a:cxn ang="0">
                  <a:pos x="43" y="72"/>
                </a:cxn>
                <a:cxn ang="0">
                  <a:pos x="119" y="72"/>
                </a:cxn>
                <a:cxn ang="0">
                  <a:pos x="119" y="108"/>
                </a:cxn>
                <a:cxn ang="0">
                  <a:pos x="43" y="108"/>
                </a:cxn>
                <a:cxn ang="0">
                  <a:pos x="43" y="146"/>
                </a:cxn>
                <a:cxn ang="0">
                  <a:pos x="128" y="146"/>
                </a:cxn>
                <a:cxn ang="0">
                  <a:pos x="128" y="184"/>
                </a:cxn>
                <a:cxn ang="0">
                  <a:pos x="0" y="184"/>
                </a:cxn>
              </a:cxnLst>
              <a:rect l="0" t="0" r="r" b="b"/>
              <a:pathLst>
                <a:path w="128" h="184">
                  <a:moveTo>
                    <a:pt x="0" y="184"/>
                  </a:moveTo>
                  <a:lnTo>
                    <a:pt x="0" y="0"/>
                  </a:lnTo>
                  <a:lnTo>
                    <a:pt x="124" y="0"/>
                  </a:lnTo>
                  <a:lnTo>
                    <a:pt x="124" y="37"/>
                  </a:lnTo>
                  <a:lnTo>
                    <a:pt x="43" y="37"/>
                  </a:lnTo>
                  <a:lnTo>
                    <a:pt x="43" y="72"/>
                  </a:lnTo>
                  <a:lnTo>
                    <a:pt x="119" y="72"/>
                  </a:lnTo>
                  <a:lnTo>
                    <a:pt x="119" y="108"/>
                  </a:lnTo>
                  <a:lnTo>
                    <a:pt x="43" y="108"/>
                  </a:lnTo>
                  <a:lnTo>
                    <a:pt x="43" y="146"/>
                  </a:lnTo>
                  <a:lnTo>
                    <a:pt x="128" y="146"/>
                  </a:lnTo>
                  <a:lnTo>
                    <a:pt x="128" y="184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6B58F3FC-DFD1-4008-BED4-D57DB765E9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908463" y="1814513"/>
              <a:ext cx="271462" cy="307975"/>
            </a:xfrm>
            <a:custGeom>
              <a:avLst/>
              <a:gdLst/>
              <a:ahLst/>
              <a:cxnLst>
                <a:cxn ang="0">
                  <a:pos x="778" y="1027"/>
                </a:cxn>
                <a:cxn ang="0">
                  <a:pos x="549" y="1073"/>
                </a:cxn>
                <a:cxn ang="0">
                  <a:pos x="331" y="1034"/>
                </a:cxn>
                <a:cxn ang="0">
                  <a:pos x="157" y="924"/>
                </a:cxn>
                <a:cxn ang="0">
                  <a:pos x="42" y="753"/>
                </a:cxn>
                <a:cxn ang="0">
                  <a:pos x="0" y="535"/>
                </a:cxn>
                <a:cxn ang="0">
                  <a:pos x="43" y="313"/>
                </a:cxn>
                <a:cxn ang="0">
                  <a:pos x="160" y="144"/>
                </a:cxn>
                <a:cxn ang="0">
                  <a:pos x="336" y="37"/>
                </a:cxn>
                <a:cxn ang="0">
                  <a:pos x="553" y="0"/>
                </a:cxn>
                <a:cxn ang="0">
                  <a:pos x="766" y="38"/>
                </a:cxn>
                <a:cxn ang="0">
                  <a:pos x="935" y="149"/>
                </a:cxn>
                <a:cxn ang="0">
                  <a:pos x="768" y="316"/>
                </a:cxn>
                <a:cxn ang="0">
                  <a:pos x="677" y="245"/>
                </a:cxn>
                <a:cxn ang="0">
                  <a:pos x="562" y="222"/>
                </a:cxn>
                <a:cxn ang="0">
                  <a:pos x="443" y="246"/>
                </a:cxn>
                <a:cxn ang="0">
                  <a:pos x="350" y="312"/>
                </a:cxn>
                <a:cxn ang="0">
                  <a:pos x="290" y="410"/>
                </a:cxn>
                <a:cxn ang="0">
                  <a:pos x="268" y="535"/>
                </a:cxn>
                <a:cxn ang="0">
                  <a:pos x="290" y="661"/>
                </a:cxn>
                <a:cxn ang="0">
                  <a:pos x="350" y="760"/>
                </a:cxn>
                <a:cxn ang="0">
                  <a:pos x="441" y="824"/>
                </a:cxn>
                <a:cxn ang="0">
                  <a:pos x="558" y="847"/>
                </a:cxn>
                <a:cxn ang="0">
                  <a:pos x="686" y="818"/>
                </a:cxn>
                <a:cxn ang="0">
                  <a:pos x="774" y="743"/>
                </a:cxn>
                <a:cxn ang="0">
                  <a:pos x="945" y="904"/>
                </a:cxn>
                <a:cxn ang="0">
                  <a:pos x="778" y="1027"/>
                </a:cxn>
              </a:cxnLst>
              <a:rect l="0" t="0" r="r" b="b"/>
              <a:pathLst>
                <a:path w="945" h="1073">
                  <a:moveTo>
                    <a:pt x="778" y="1027"/>
                  </a:moveTo>
                  <a:cubicBezTo>
                    <a:pt x="712" y="1057"/>
                    <a:pt x="635" y="1073"/>
                    <a:pt x="549" y="1073"/>
                  </a:cubicBezTo>
                  <a:cubicBezTo>
                    <a:pt x="470" y="1073"/>
                    <a:pt x="397" y="1060"/>
                    <a:pt x="331" y="1034"/>
                  </a:cubicBezTo>
                  <a:cubicBezTo>
                    <a:pt x="264" y="1008"/>
                    <a:pt x="206" y="971"/>
                    <a:pt x="157" y="924"/>
                  </a:cubicBezTo>
                  <a:cubicBezTo>
                    <a:pt x="108" y="876"/>
                    <a:pt x="70" y="819"/>
                    <a:pt x="42" y="753"/>
                  </a:cubicBezTo>
                  <a:cubicBezTo>
                    <a:pt x="14" y="687"/>
                    <a:pt x="0" y="614"/>
                    <a:pt x="0" y="535"/>
                  </a:cubicBezTo>
                  <a:cubicBezTo>
                    <a:pt x="0" y="453"/>
                    <a:pt x="14" y="379"/>
                    <a:pt x="43" y="313"/>
                  </a:cubicBezTo>
                  <a:cubicBezTo>
                    <a:pt x="71" y="247"/>
                    <a:pt x="110" y="191"/>
                    <a:pt x="160" y="144"/>
                  </a:cubicBezTo>
                  <a:cubicBezTo>
                    <a:pt x="210" y="98"/>
                    <a:pt x="269" y="62"/>
                    <a:pt x="336" y="37"/>
                  </a:cubicBezTo>
                  <a:cubicBezTo>
                    <a:pt x="403" y="12"/>
                    <a:pt x="475" y="0"/>
                    <a:pt x="553" y="0"/>
                  </a:cubicBezTo>
                  <a:cubicBezTo>
                    <a:pt x="625" y="0"/>
                    <a:pt x="696" y="12"/>
                    <a:pt x="766" y="38"/>
                  </a:cubicBezTo>
                  <a:cubicBezTo>
                    <a:pt x="835" y="63"/>
                    <a:pt x="892" y="100"/>
                    <a:pt x="935" y="149"/>
                  </a:cubicBezTo>
                  <a:cubicBezTo>
                    <a:pt x="768" y="316"/>
                    <a:pt x="768" y="316"/>
                    <a:pt x="768" y="316"/>
                  </a:cubicBezTo>
                  <a:cubicBezTo>
                    <a:pt x="745" y="284"/>
                    <a:pt x="715" y="261"/>
                    <a:pt x="677" y="245"/>
                  </a:cubicBezTo>
                  <a:cubicBezTo>
                    <a:pt x="640" y="230"/>
                    <a:pt x="601" y="222"/>
                    <a:pt x="562" y="222"/>
                  </a:cubicBezTo>
                  <a:cubicBezTo>
                    <a:pt x="519" y="222"/>
                    <a:pt x="479" y="230"/>
                    <a:pt x="443" y="246"/>
                  </a:cubicBezTo>
                  <a:cubicBezTo>
                    <a:pt x="407" y="262"/>
                    <a:pt x="376" y="284"/>
                    <a:pt x="350" y="312"/>
                  </a:cubicBezTo>
                  <a:cubicBezTo>
                    <a:pt x="324" y="340"/>
                    <a:pt x="304" y="372"/>
                    <a:pt x="290" y="410"/>
                  </a:cubicBezTo>
                  <a:cubicBezTo>
                    <a:pt x="275" y="448"/>
                    <a:pt x="268" y="490"/>
                    <a:pt x="268" y="535"/>
                  </a:cubicBezTo>
                  <a:cubicBezTo>
                    <a:pt x="268" y="581"/>
                    <a:pt x="275" y="623"/>
                    <a:pt x="290" y="661"/>
                  </a:cubicBezTo>
                  <a:cubicBezTo>
                    <a:pt x="304" y="700"/>
                    <a:pt x="324" y="732"/>
                    <a:pt x="350" y="760"/>
                  </a:cubicBezTo>
                  <a:cubicBezTo>
                    <a:pt x="375" y="787"/>
                    <a:pt x="405" y="808"/>
                    <a:pt x="441" y="824"/>
                  </a:cubicBezTo>
                  <a:cubicBezTo>
                    <a:pt x="477" y="839"/>
                    <a:pt x="515" y="847"/>
                    <a:pt x="558" y="847"/>
                  </a:cubicBezTo>
                  <a:cubicBezTo>
                    <a:pt x="607" y="847"/>
                    <a:pt x="649" y="837"/>
                    <a:pt x="686" y="818"/>
                  </a:cubicBezTo>
                  <a:cubicBezTo>
                    <a:pt x="722" y="799"/>
                    <a:pt x="752" y="774"/>
                    <a:pt x="774" y="743"/>
                  </a:cubicBezTo>
                  <a:cubicBezTo>
                    <a:pt x="945" y="904"/>
                    <a:pt x="945" y="904"/>
                    <a:pt x="945" y="904"/>
                  </a:cubicBezTo>
                  <a:cubicBezTo>
                    <a:pt x="900" y="956"/>
                    <a:pt x="844" y="997"/>
                    <a:pt x="778" y="1027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75B9DCD-F545-4756-973F-1B4E434363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16438" y="1822450"/>
              <a:ext cx="255587" cy="292100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116" y="107"/>
                </a:cxn>
                <a:cxn ang="0">
                  <a:pos x="45" y="107"/>
                </a:cxn>
                <a:cxn ang="0">
                  <a:pos x="45" y="184"/>
                </a:cxn>
                <a:cxn ang="0">
                  <a:pos x="0" y="184"/>
                </a:cxn>
                <a:cxn ang="0">
                  <a:pos x="0" y="0"/>
                </a:cxn>
                <a:cxn ang="0">
                  <a:pos x="45" y="0"/>
                </a:cxn>
                <a:cxn ang="0">
                  <a:pos x="45" y="70"/>
                </a:cxn>
                <a:cxn ang="0">
                  <a:pos x="116" y="70"/>
                </a:cxn>
                <a:cxn ang="0">
                  <a:pos x="116" y="0"/>
                </a:cxn>
                <a:cxn ang="0">
                  <a:pos x="161" y="0"/>
                </a:cxn>
                <a:cxn ang="0">
                  <a:pos x="161" y="184"/>
                </a:cxn>
                <a:cxn ang="0">
                  <a:pos x="116" y="184"/>
                </a:cxn>
              </a:cxnLst>
              <a:rect l="0" t="0" r="r" b="b"/>
              <a:pathLst>
                <a:path w="161" h="184">
                  <a:moveTo>
                    <a:pt x="116" y="184"/>
                  </a:moveTo>
                  <a:lnTo>
                    <a:pt x="116" y="107"/>
                  </a:lnTo>
                  <a:lnTo>
                    <a:pt x="45" y="107"/>
                  </a:lnTo>
                  <a:lnTo>
                    <a:pt x="45" y="184"/>
                  </a:lnTo>
                  <a:lnTo>
                    <a:pt x="0" y="184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70"/>
                  </a:lnTo>
                  <a:lnTo>
                    <a:pt x="116" y="70"/>
                  </a:lnTo>
                  <a:lnTo>
                    <a:pt x="116" y="0"/>
                  </a:lnTo>
                  <a:lnTo>
                    <a:pt x="161" y="0"/>
                  </a:lnTo>
                  <a:lnTo>
                    <a:pt x="161" y="184"/>
                  </a:lnTo>
                  <a:lnTo>
                    <a:pt x="116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BA7DA6C-8A32-4F52-A854-70AF79DDF7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538700" y="1822450"/>
              <a:ext cx="266700" cy="292100"/>
            </a:xfrm>
            <a:custGeom>
              <a:avLst/>
              <a:gdLst/>
              <a:ahLst/>
              <a:cxnLst>
                <a:cxn ang="0">
                  <a:pos x="117" y="184"/>
                </a:cxn>
                <a:cxn ang="0">
                  <a:pos x="43" y="64"/>
                </a:cxn>
                <a:cxn ang="0">
                  <a:pos x="43" y="64"/>
                </a:cxn>
                <a:cxn ang="0">
                  <a:pos x="44" y="184"/>
                </a:cxn>
                <a:cxn ang="0">
                  <a:pos x="0" y="184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125" y="120"/>
                </a:cxn>
                <a:cxn ang="0">
                  <a:pos x="126" y="120"/>
                </a:cxn>
                <a:cxn ang="0">
                  <a:pos x="125" y="0"/>
                </a:cxn>
                <a:cxn ang="0">
                  <a:pos x="168" y="0"/>
                </a:cxn>
                <a:cxn ang="0">
                  <a:pos x="168" y="184"/>
                </a:cxn>
                <a:cxn ang="0">
                  <a:pos x="117" y="184"/>
                </a:cxn>
              </a:cxnLst>
              <a:rect l="0" t="0" r="r" b="b"/>
              <a:pathLst>
                <a:path w="168" h="184">
                  <a:moveTo>
                    <a:pt x="117" y="184"/>
                  </a:moveTo>
                  <a:lnTo>
                    <a:pt x="43" y="64"/>
                  </a:lnTo>
                  <a:lnTo>
                    <a:pt x="43" y="64"/>
                  </a:lnTo>
                  <a:lnTo>
                    <a:pt x="44" y="184"/>
                  </a:lnTo>
                  <a:lnTo>
                    <a:pt x="0" y="184"/>
                  </a:lnTo>
                  <a:lnTo>
                    <a:pt x="0" y="0"/>
                  </a:lnTo>
                  <a:lnTo>
                    <a:pt x="51" y="0"/>
                  </a:lnTo>
                  <a:lnTo>
                    <a:pt x="125" y="120"/>
                  </a:lnTo>
                  <a:lnTo>
                    <a:pt x="126" y="120"/>
                  </a:lnTo>
                  <a:lnTo>
                    <a:pt x="125" y="0"/>
                  </a:lnTo>
                  <a:lnTo>
                    <a:pt x="168" y="0"/>
                  </a:lnTo>
                  <a:lnTo>
                    <a:pt x="168" y="184"/>
                  </a:lnTo>
                  <a:lnTo>
                    <a:pt x="117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33645760-74B0-4DAC-B274-D4F6D05CF3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859375" y="1814513"/>
              <a:ext cx="317500" cy="307975"/>
            </a:xfrm>
            <a:custGeom>
              <a:avLst/>
              <a:gdLst/>
              <a:ahLst/>
              <a:cxnLst>
                <a:cxn ang="0">
                  <a:pos x="1110" y="532"/>
                </a:cxn>
                <a:cxn ang="0">
                  <a:pos x="1068" y="753"/>
                </a:cxn>
                <a:cxn ang="0">
                  <a:pos x="953" y="924"/>
                </a:cxn>
                <a:cxn ang="0">
                  <a:pos x="776" y="1034"/>
                </a:cxn>
                <a:cxn ang="0">
                  <a:pos x="554" y="1073"/>
                </a:cxn>
                <a:cxn ang="0">
                  <a:pos x="333" y="1034"/>
                </a:cxn>
                <a:cxn ang="0">
                  <a:pos x="158" y="924"/>
                </a:cxn>
                <a:cxn ang="0">
                  <a:pos x="42" y="753"/>
                </a:cxn>
                <a:cxn ang="0">
                  <a:pos x="0" y="532"/>
                </a:cxn>
                <a:cxn ang="0">
                  <a:pos x="42" y="311"/>
                </a:cxn>
                <a:cxn ang="0">
                  <a:pos x="158" y="143"/>
                </a:cxn>
                <a:cxn ang="0">
                  <a:pos x="333" y="37"/>
                </a:cxn>
                <a:cxn ang="0">
                  <a:pos x="554" y="0"/>
                </a:cxn>
                <a:cxn ang="0">
                  <a:pos x="776" y="37"/>
                </a:cxn>
                <a:cxn ang="0">
                  <a:pos x="953" y="143"/>
                </a:cxn>
                <a:cxn ang="0">
                  <a:pos x="1068" y="311"/>
                </a:cxn>
                <a:cxn ang="0">
                  <a:pos x="1110" y="532"/>
                </a:cxn>
                <a:cxn ang="0">
                  <a:pos x="847" y="532"/>
                </a:cxn>
                <a:cxn ang="0">
                  <a:pos x="825" y="408"/>
                </a:cxn>
                <a:cxn ang="0">
                  <a:pos x="765" y="310"/>
                </a:cxn>
                <a:cxn ang="0">
                  <a:pos x="673" y="245"/>
                </a:cxn>
                <a:cxn ang="0">
                  <a:pos x="554" y="221"/>
                </a:cxn>
                <a:cxn ang="0">
                  <a:pos x="436" y="245"/>
                </a:cxn>
                <a:cxn ang="0">
                  <a:pos x="344" y="310"/>
                </a:cxn>
                <a:cxn ang="0">
                  <a:pos x="284" y="408"/>
                </a:cxn>
                <a:cxn ang="0">
                  <a:pos x="264" y="532"/>
                </a:cxn>
                <a:cxn ang="0">
                  <a:pos x="285" y="659"/>
                </a:cxn>
                <a:cxn ang="0">
                  <a:pos x="345" y="759"/>
                </a:cxn>
                <a:cxn ang="0">
                  <a:pos x="436" y="824"/>
                </a:cxn>
                <a:cxn ang="0">
                  <a:pos x="554" y="848"/>
                </a:cxn>
                <a:cxn ang="0">
                  <a:pos x="672" y="824"/>
                </a:cxn>
                <a:cxn ang="0">
                  <a:pos x="765" y="759"/>
                </a:cxn>
                <a:cxn ang="0">
                  <a:pos x="825" y="659"/>
                </a:cxn>
                <a:cxn ang="0">
                  <a:pos x="847" y="532"/>
                </a:cxn>
              </a:cxnLst>
              <a:rect l="0" t="0" r="r" b="b"/>
              <a:pathLst>
                <a:path w="1110" h="1073">
                  <a:moveTo>
                    <a:pt x="1110" y="532"/>
                  </a:moveTo>
                  <a:cubicBezTo>
                    <a:pt x="1110" y="612"/>
                    <a:pt x="1096" y="686"/>
                    <a:pt x="1068" y="753"/>
                  </a:cubicBezTo>
                  <a:cubicBezTo>
                    <a:pt x="1040" y="819"/>
                    <a:pt x="1002" y="876"/>
                    <a:pt x="953" y="924"/>
                  </a:cubicBezTo>
                  <a:cubicBezTo>
                    <a:pt x="903" y="971"/>
                    <a:pt x="844" y="1008"/>
                    <a:pt x="776" y="1034"/>
                  </a:cubicBezTo>
                  <a:cubicBezTo>
                    <a:pt x="708" y="1060"/>
                    <a:pt x="634" y="1073"/>
                    <a:pt x="554" y="1073"/>
                  </a:cubicBezTo>
                  <a:cubicBezTo>
                    <a:pt x="475" y="1073"/>
                    <a:pt x="401" y="1060"/>
                    <a:pt x="333" y="1034"/>
                  </a:cubicBezTo>
                  <a:cubicBezTo>
                    <a:pt x="266" y="1008"/>
                    <a:pt x="207" y="971"/>
                    <a:pt x="158" y="924"/>
                  </a:cubicBezTo>
                  <a:cubicBezTo>
                    <a:pt x="108" y="876"/>
                    <a:pt x="70" y="819"/>
                    <a:pt x="42" y="753"/>
                  </a:cubicBezTo>
                  <a:cubicBezTo>
                    <a:pt x="14" y="686"/>
                    <a:pt x="0" y="612"/>
                    <a:pt x="0" y="532"/>
                  </a:cubicBezTo>
                  <a:cubicBezTo>
                    <a:pt x="0" y="450"/>
                    <a:pt x="14" y="377"/>
                    <a:pt x="42" y="311"/>
                  </a:cubicBezTo>
                  <a:cubicBezTo>
                    <a:pt x="70" y="245"/>
                    <a:pt x="108" y="190"/>
                    <a:pt x="158" y="143"/>
                  </a:cubicBezTo>
                  <a:cubicBezTo>
                    <a:pt x="207" y="97"/>
                    <a:pt x="266" y="62"/>
                    <a:pt x="333" y="37"/>
                  </a:cubicBezTo>
                  <a:cubicBezTo>
                    <a:pt x="401" y="12"/>
                    <a:pt x="475" y="0"/>
                    <a:pt x="554" y="0"/>
                  </a:cubicBezTo>
                  <a:cubicBezTo>
                    <a:pt x="634" y="0"/>
                    <a:pt x="708" y="12"/>
                    <a:pt x="776" y="37"/>
                  </a:cubicBezTo>
                  <a:cubicBezTo>
                    <a:pt x="844" y="62"/>
                    <a:pt x="903" y="97"/>
                    <a:pt x="953" y="143"/>
                  </a:cubicBezTo>
                  <a:cubicBezTo>
                    <a:pt x="1002" y="190"/>
                    <a:pt x="1040" y="245"/>
                    <a:pt x="1068" y="311"/>
                  </a:cubicBezTo>
                  <a:cubicBezTo>
                    <a:pt x="1096" y="377"/>
                    <a:pt x="1110" y="450"/>
                    <a:pt x="1110" y="532"/>
                  </a:cubicBezTo>
                  <a:moveTo>
                    <a:pt x="847" y="532"/>
                  </a:moveTo>
                  <a:cubicBezTo>
                    <a:pt x="847" y="488"/>
                    <a:pt x="839" y="446"/>
                    <a:pt x="825" y="408"/>
                  </a:cubicBezTo>
                  <a:cubicBezTo>
                    <a:pt x="811" y="370"/>
                    <a:pt x="791" y="337"/>
                    <a:pt x="765" y="310"/>
                  </a:cubicBezTo>
                  <a:cubicBezTo>
                    <a:pt x="740" y="282"/>
                    <a:pt x="709" y="261"/>
                    <a:pt x="673" y="245"/>
                  </a:cubicBezTo>
                  <a:cubicBezTo>
                    <a:pt x="637" y="229"/>
                    <a:pt x="598" y="221"/>
                    <a:pt x="554" y="221"/>
                  </a:cubicBezTo>
                  <a:cubicBezTo>
                    <a:pt x="511" y="221"/>
                    <a:pt x="472" y="229"/>
                    <a:pt x="436" y="245"/>
                  </a:cubicBezTo>
                  <a:cubicBezTo>
                    <a:pt x="401" y="261"/>
                    <a:pt x="370" y="282"/>
                    <a:pt x="344" y="310"/>
                  </a:cubicBezTo>
                  <a:cubicBezTo>
                    <a:pt x="318" y="337"/>
                    <a:pt x="298" y="370"/>
                    <a:pt x="284" y="408"/>
                  </a:cubicBezTo>
                  <a:cubicBezTo>
                    <a:pt x="270" y="446"/>
                    <a:pt x="264" y="488"/>
                    <a:pt x="264" y="532"/>
                  </a:cubicBezTo>
                  <a:cubicBezTo>
                    <a:pt x="264" y="578"/>
                    <a:pt x="271" y="620"/>
                    <a:pt x="285" y="659"/>
                  </a:cubicBezTo>
                  <a:cubicBezTo>
                    <a:pt x="299" y="698"/>
                    <a:pt x="319" y="731"/>
                    <a:pt x="345" y="759"/>
                  </a:cubicBezTo>
                  <a:cubicBezTo>
                    <a:pt x="370" y="787"/>
                    <a:pt x="401" y="809"/>
                    <a:pt x="436" y="824"/>
                  </a:cubicBezTo>
                  <a:cubicBezTo>
                    <a:pt x="472" y="840"/>
                    <a:pt x="511" y="848"/>
                    <a:pt x="554" y="848"/>
                  </a:cubicBezTo>
                  <a:cubicBezTo>
                    <a:pt x="598" y="848"/>
                    <a:pt x="637" y="840"/>
                    <a:pt x="672" y="824"/>
                  </a:cubicBezTo>
                  <a:cubicBezTo>
                    <a:pt x="708" y="809"/>
                    <a:pt x="739" y="787"/>
                    <a:pt x="765" y="759"/>
                  </a:cubicBezTo>
                  <a:cubicBezTo>
                    <a:pt x="790" y="731"/>
                    <a:pt x="811" y="698"/>
                    <a:pt x="825" y="659"/>
                  </a:cubicBezTo>
                  <a:cubicBezTo>
                    <a:pt x="839" y="620"/>
                    <a:pt x="847" y="578"/>
                    <a:pt x="847" y="532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69EE314C-2F35-4110-BEA2-734BF6DDE2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229263" y="1822450"/>
              <a:ext cx="184150" cy="292100"/>
            </a:xfrm>
            <a:custGeom>
              <a:avLst/>
              <a:gdLst/>
              <a:ahLst/>
              <a:cxnLst>
                <a:cxn ang="0">
                  <a:pos x="0" y="184"/>
                </a:cxn>
                <a:cxn ang="0">
                  <a:pos x="0" y="0"/>
                </a:cxn>
                <a:cxn ang="0">
                  <a:pos x="45" y="0"/>
                </a:cxn>
                <a:cxn ang="0">
                  <a:pos x="45" y="145"/>
                </a:cxn>
                <a:cxn ang="0">
                  <a:pos x="116" y="145"/>
                </a:cxn>
                <a:cxn ang="0">
                  <a:pos x="116" y="184"/>
                </a:cxn>
                <a:cxn ang="0">
                  <a:pos x="0" y="184"/>
                </a:cxn>
              </a:cxnLst>
              <a:rect l="0" t="0" r="r" b="b"/>
              <a:pathLst>
                <a:path w="116" h="184">
                  <a:moveTo>
                    <a:pt x="0" y="184"/>
                  </a:moveTo>
                  <a:lnTo>
                    <a:pt x="0" y="0"/>
                  </a:lnTo>
                  <a:lnTo>
                    <a:pt x="45" y="0"/>
                  </a:lnTo>
                  <a:lnTo>
                    <a:pt x="45" y="145"/>
                  </a:lnTo>
                  <a:lnTo>
                    <a:pt x="116" y="145"/>
                  </a:lnTo>
                  <a:lnTo>
                    <a:pt x="116" y="184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B1EC43B-91D3-4F10-88D9-3A5453431D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434050" y="1814513"/>
              <a:ext cx="319088" cy="307975"/>
            </a:xfrm>
            <a:custGeom>
              <a:avLst/>
              <a:gdLst/>
              <a:ahLst/>
              <a:cxnLst>
                <a:cxn ang="0">
                  <a:pos x="1110" y="532"/>
                </a:cxn>
                <a:cxn ang="0">
                  <a:pos x="1068" y="753"/>
                </a:cxn>
                <a:cxn ang="0">
                  <a:pos x="953" y="924"/>
                </a:cxn>
                <a:cxn ang="0">
                  <a:pos x="776" y="1034"/>
                </a:cxn>
                <a:cxn ang="0">
                  <a:pos x="554" y="1073"/>
                </a:cxn>
                <a:cxn ang="0">
                  <a:pos x="333" y="1034"/>
                </a:cxn>
                <a:cxn ang="0">
                  <a:pos x="158" y="924"/>
                </a:cxn>
                <a:cxn ang="0">
                  <a:pos x="42" y="753"/>
                </a:cxn>
                <a:cxn ang="0">
                  <a:pos x="0" y="532"/>
                </a:cxn>
                <a:cxn ang="0">
                  <a:pos x="42" y="311"/>
                </a:cxn>
                <a:cxn ang="0">
                  <a:pos x="158" y="143"/>
                </a:cxn>
                <a:cxn ang="0">
                  <a:pos x="333" y="37"/>
                </a:cxn>
                <a:cxn ang="0">
                  <a:pos x="554" y="0"/>
                </a:cxn>
                <a:cxn ang="0">
                  <a:pos x="776" y="37"/>
                </a:cxn>
                <a:cxn ang="0">
                  <a:pos x="953" y="143"/>
                </a:cxn>
                <a:cxn ang="0">
                  <a:pos x="1068" y="311"/>
                </a:cxn>
                <a:cxn ang="0">
                  <a:pos x="1110" y="532"/>
                </a:cxn>
                <a:cxn ang="0">
                  <a:pos x="847" y="532"/>
                </a:cxn>
                <a:cxn ang="0">
                  <a:pos x="825" y="408"/>
                </a:cxn>
                <a:cxn ang="0">
                  <a:pos x="765" y="310"/>
                </a:cxn>
                <a:cxn ang="0">
                  <a:pos x="673" y="245"/>
                </a:cxn>
                <a:cxn ang="0">
                  <a:pos x="554" y="221"/>
                </a:cxn>
                <a:cxn ang="0">
                  <a:pos x="436" y="245"/>
                </a:cxn>
                <a:cxn ang="0">
                  <a:pos x="344" y="310"/>
                </a:cxn>
                <a:cxn ang="0">
                  <a:pos x="284" y="408"/>
                </a:cxn>
                <a:cxn ang="0">
                  <a:pos x="263" y="532"/>
                </a:cxn>
                <a:cxn ang="0">
                  <a:pos x="285" y="659"/>
                </a:cxn>
                <a:cxn ang="0">
                  <a:pos x="345" y="759"/>
                </a:cxn>
                <a:cxn ang="0">
                  <a:pos x="436" y="824"/>
                </a:cxn>
                <a:cxn ang="0">
                  <a:pos x="554" y="848"/>
                </a:cxn>
                <a:cxn ang="0">
                  <a:pos x="672" y="824"/>
                </a:cxn>
                <a:cxn ang="0">
                  <a:pos x="764" y="759"/>
                </a:cxn>
                <a:cxn ang="0">
                  <a:pos x="825" y="659"/>
                </a:cxn>
                <a:cxn ang="0">
                  <a:pos x="847" y="532"/>
                </a:cxn>
              </a:cxnLst>
              <a:rect l="0" t="0" r="r" b="b"/>
              <a:pathLst>
                <a:path w="1110" h="1073">
                  <a:moveTo>
                    <a:pt x="1110" y="532"/>
                  </a:moveTo>
                  <a:cubicBezTo>
                    <a:pt x="1110" y="612"/>
                    <a:pt x="1096" y="686"/>
                    <a:pt x="1068" y="753"/>
                  </a:cubicBezTo>
                  <a:cubicBezTo>
                    <a:pt x="1040" y="819"/>
                    <a:pt x="1002" y="876"/>
                    <a:pt x="953" y="924"/>
                  </a:cubicBezTo>
                  <a:cubicBezTo>
                    <a:pt x="903" y="971"/>
                    <a:pt x="844" y="1008"/>
                    <a:pt x="776" y="1034"/>
                  </a:cubicBezTo>
                  <a:cubicBezTo>
                    <a:pt x="708" y="1060"/>
                    <a:pt x="634" y="1073"/>
                    <a:pt x="554" y="1073"/>
                  </a:cubicBezTo>
                  <a:cubicBezTo>
                    <a:pt x="475" y="1073"/>
                    <a:pt x="401" y="1060"/>
                    <a:pt x="333" y="1034"/>
                  </a:cubicBezTo>
                  <a:cubicBezTo>
                    <a:pt x="266" y="1008"/>
                    <a:pt x="207" y="971"/>
                    <a:pt x="158" y="924"/>
                  </a:cubicBezTo>
                  <a:cubicBezTo>
                    <a:pt x="108" y="876"/>
                    <a:pt x="69" y="819"/>
                    <a:pt x="42" y="753"/>
                  </a:cubicBezTo>
                  <a:cubicBezTo>
                    <a:pt x="14" y="686"/>
                    <a:pt x="0" y="612"/>
                    <a:pt x="0" y="532"/>
                  </a:cubicBezTo>
                  <a:cubicBezTo>
                    <a:pt x="0" y="450"/>
                    <a:pt x="14" y="377"/>
                    <a:pt x="42" y="311"/>
                  </a:cubicBezTo>
                  <a:cubicBezTo>
                    <a:pt x="69" y="245"/>
                    <a:pt x="108" y="190"/>
                    <a:pt x="158" y="143"/>
                  </a:cubicBezTo>
                  <a:cubicBezTo>
                    <a:pt x="207" y="97"/>
                    <a:pt x="266" y="62"/>
                    <a:pt x="333" y="37"/>
                  </a:cubicBezTo>
                  <a:cubicBezTo>
                    <a:pt x="401" y="12"/>
                    <a:pt x="475" y="0"/>
                    <a:pt x="554" y="0"/>
                  </a:cubicBezTo>
                  <a:cubicBezTo>
                    <a:pt x="634" y="0"/>
                    <a:pt x="708" y="12"/>
                    <a:pt x="776" y="37"/>
                  </a:cubicBezTo>
                  <a:cubicBezTo>
                    <a:pt x="844" y="62"/>
                    <a:pt x="903" y="97"/>
                    <a:pt x="953" y="143"/>
                  </a:cubicBezTo>
                  <a:cubicBezTo>
                    <a:pt x="1002" y="190"/>
                    <a:pt x="1040" y="245"/>
                    <a:pt x="1068" y="311"/>
                  </a:cubicBezTo>
                  <a:cubicBezTo>
                    <a:pt x="1096" y="377"/>
                    <a:pt x="1110" y="450"/>
                    <a:pt x="1110" y="532"/>
                  </a:cubicBezTo>
                  <a:moveTo>
                    <a:pt x="847" y="532"/>
                  </a:moveTo>
                  <a:cubicBezTo>
                    <a:pt x="847" y="488"/>
                    <a:pt x="839" y="446"/>
                    <a:pt x="825" y="408"/>
                  </a:cubicBezTo>
                  <a:cubicBezTo>
                    <a:pt x="811" y="370"/>
                    <a:pt x="791" y="337"/>
                    <a:pt x="765" y="310"/>
                  </a:cubicBezTo>
                  <a:cubicBezTo>
                    <a:pt x="740" y="282"/>
                    <a:pt x="709" y="261"/>
                    <a:pt x="673" y="245"/>
                  </a:cubicBezTo>
                  <a:cubicBezTo>
                    <a:pt x="637" y="229"/>
                    <a:pt x="598" y="221"/>
                    <a:pt x="554" y="221"/>
                  </a:cubicBezTo>
                  <a:cubicBezTo>
                    <a:pt x="511" y="221"/>
                    <a:pt x="472" y="229"/>
                    <a:pt x="436" y="245"/>
                  </a:cubicBezTo>
                  <a:cubicBezTo>
                    <a:pt x="401" y="261"/>
                    <a:pt x="370" y="282"/>
                    <a:pt x="344" y="310"/>
                  </a:cubicBezTo>
                  <a:cubicBezTo>
                    <a:pt x="318" y="337"/>
                    <a:pt x="298" y="370"/>
                    <a:pt x="284" y="408"/>
                  </a:cubicBezTo>
                  <a:cubicBezTo>
                    <a:pt x="270" y="446"/>
                    <a:pt x="263" y="488"/>
                    <a:pt x="263" y="532"/>
                  </a:cubicBezTo>
                  <a:cubicBezTo>
                    <a:pt x="263" y="578"/>
                    <a:pt x="271" y="620"/>
                    <a:pt x="285" y="659"/>
                  </a:cubicBezTo>
                  <a:cubicBezTo>
                    <a:pt x="299" y="698"/>
                    <a:pt x="319" y="731"/>
                    <a:pt x="345" y="759"/>
                  </a:cubicBezTo>
                  <a:cubicBezTo>
                    <a:pt x="370" y="787"/>
                    <a:pt x="401" y="809"/>
                    <a:pt x="436" y="824"/>
                  </a:cubicBezTo>
                  <a:cubicBezTo>
                    <a:pt x="472" y="840"/>
                    <a:pt x="511" y="848"/>
                    <a:pt x="554" y="848"/>
                  </a:cubicBezTo>
                  <a:cubicBezTo>
                    <a:pt x="598" y="848"/>
                    <a:pt x="637" y="840"/>
                    <a:pt x="672" y="824"/>
                  </a:cubicBezTo>
                  <a:cubicBezTo>
                    <a:pt x="708" y="809"/>
                    <a:pt x="739" y="787"/>
                    <a:pt x="764" y="759"/>
                  </a:cubicBezTo>
                  <a:cubicBezTo>
                    <a:pt x="790" y="731"/>
                    <a:pt x="811" y="698"/>
                    <a:pt x="825" y="659"/>
                  </a:cubicBezTo>
                  <a:cubicBezTo>
                    <a:pt x="839" y="620"/>
                    <a:pt x="847" y="578"/>
                    <a:pt x="847" y="532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795A90D8-0B0C-40DE-B644-1A0B2046A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791238" y="1814513"/>
              <a:ext cx="273050" cy="306387"/>
            </a:xfrm>
            <a:custGeom>
              <a:avLst/>
              <a:gdLst/>
              <a:ahLst/>
              <a:cxnLst>
                <a:cxn ang="0">
                  <a:pos x="778" y="1047"/>
                </a:cxn>
                <a:cxn ang="0">
                  <a:pos x="560" y="1071"/>
                </a:cxn>
                <a:cxn ang="0">
                  <a:pos x="334" y="1032"/>
                </a:cxn>
                <a:cxn ang="0">
                  <a:pos x="157" y="923"/>
                </a:cxn>
                <a:cxn ang="0">
                  <a:pos x="41" y="754"/>
                </a:cxn>
                <a:cxn ang="0">
                  <a:pos x="0" y="535"/>
                </a:cxn>
                <a:cxn ang="0">
                  <a:pos x="42" y="313"/>
                </a:cxn>
                <a:cxn ang="0">
                  <a:pos x="159" y="144"/>
                </a:cxn>
                <a:cxn ang="0">
                  <a:pos x="335" y="37"/>
                </a:cxn>
                <a:cxn ang="0">
                  <a:pos x="553" y="0"/>
                </a:cxn>
                <a:cxn ang="0">
                  <a:pos x="777" y="36"/>
                </a:cxn>
                <a:cxn ang="0">
                  <a:pos x="946" y="135"/>
                </a:cxn>
                <a:cxn ang="0">
                  <a:pos x="790" y="312"/>
                </a:cxn>
                <a:cxn ang="0">
                  <a:pos x="695" y="243"/>
                </a:cxn>
                <a:cxn ang="0">
                  <a:pos x="561" y="217"/>
                </a:cxn>
                <a:cxn ang="0">
                  <a:pos x="442" y="241"/>
                </a:cxn>
                <a:cxn ang="0">
                  <a:pos x="347" y="307"/>
                </a:cxn>
                <a:cxn ang="0">
                  <a:pos x="284" y="407"/>
                </a:cxn>
                <a:cxn ang="0">
                  <a:pos x="262" y="535"/>
                </a:cxn>
                <a:cxn ang="0">
                  <a:pos x="282" y="664"/>
                </a:cxn>
                <a:cxn ang="0">
                  <a:pos x="342" y="765"/>
                </a:cxn>
                <a:cxn ang="0">
                  <a:pos x="440" y="832"/>
                </a:cxn>
                <a:cxn ang="0">
                  <a:pos x="573" y="855"/>
                </a:cxn>
                <a:cxn ang="0">
                  <a:pos x="655" y="849"/>
                </a:cxn>
                <a:cxn ang="0">
                  <a:pos x="727" y="828"/>
                </a:cxn>
                <a:cxn ang="0">
                  <a:pos x="727" y="643"/>
                </a:cxn>
                <a:cxn ang="0">
                  <a:pos x="532" y="643"/>
                </a:cxn>
                <a:cxn ang="0">
                  <a:pos x="532" y="444"/>
                </a:cxn>
                <a:cxn ang="0">
                  <a:pos x="953" y="444"/>
                </a:cxn>
                <a:cxn ang="0">
                  <a:pos x="953" y="983"/>
                </a:cxn>
                <a:cxn ang="0">
                  <a:pos x="778" y="1047"/>
                </a:cxn>
              </a:cxnLst>
              <a:rect l="0" t="0" r="r" b="b"/>
              <a:pathLst>
                <a:path w="953" h="1071">
                  <a:moveTo>
                    <a:pt x="778" y="1047"/>
                  </a:moveTo>
                  <a:cubicBezTo>
                    <a:pt x="711" y="1063"/>
                    <a:pt x="638" y="1071"/>
                    <a:pt x="560" y="1071"/>
                  </a:cubicBezTo>
                  <a:cubicBezTo>
                    <a:pt x="478" y="1071"/>
                    <a:pt x="403" y="1058"/>
                    <a:pt x="334" y="1032"/>
                  </a:cubicBezTo>
                  <a:cubicBezTo>
                    <a:pt x="266" y="1006"/>
                    <a:pt x="207" y="970"/>
                    <a:pt x="157" y="923"/>
                  </a:cubicBezTo>
                  <a:cubicBezTo>
                    <a:pt x="108" y="876"/>
                    <a:pt x="69" y="820"/>
                    <a:pt x="41" y="754"/>
                  </a:cubicBezTo>
                  <a:cubicBezTo>
                    <a:pt x="13" y="688"/>
                    <a:pt x="0" y="615"/>
                    <a:pt x="0" y="535"/>
                  </a:cubicBezTo>
                  <a:cubicBezTo>
                    <a:pt x="0" y="453"/>
                    <a:pt x="14" y="379"/>
                    <a:pt x="42" y="313"/>
                  </a:cubicBezTo>
                  <a:cubicBezTo>
                    <a:pt x="70" y="247"/>
                    <a:pt x="110" y="191"/>
                    <a:pt x="159" y="144"/>
                  </a:cubicBezTo>
                  <a:cubicBezTo>
                    <a:pt x="209" y="98"/>
                    <a:pt x="268" y="62"/>
                    <a:pt x="335" y="37"/>
                  </a:cubicBezTo>
                  <a:cubicBezTo>
                    <a:pt x="402" y="12"/>
                    <a:pt x="475" y="0"/>
                    <a:pt x="553" y="0"/>
                  </a:cubicBezTo>
                  <a:cubicBezTo>
                    <a:pt x="633" y="0"/>
                    <a:pt x="708" y="12"/>
                    <a:pt x="777" y="36"/>
                  </a:cubicBezTo>
                  <a:cubicBezTo>
                    <a:pt x="846" y="61"/>
                    <a:pt x="902" y="94"/>
                    <a:pt x="946" y="135"/>
                  </a:cubicBezTo>
                  <a:cubicBezTo>
                    <a:pt x="790" y="312"/>
                    <a:pt x="790" y="312"/>
                    <a:pt x="790" y="312"/>
                  </a:cubicBezTo>
                  <a:cubicBezTo>
                    <a:pt x="766" y="284"/>
                    <a:pt x="734" y="261"/>
                    <a:pt x="695" y="243"/>
                  </a:cubicBezTo>
                  <a:cubicBezTo>
                    <a:pt x="656" y="226"/>
                    <a:pt x="611" y="217"/>
                    <a:pt x="561" y="217"/>
                  </a:cubicBezTo>
                  <a:cubicBezTo>
                    <a:pt x="518" y="217"/>
                    <a:pt x="478" y="225"/>
                    <a:pt x="442" y="241"/>
                  </a:cubicBezTo>
                  <a:cubicBezTo>
                    <a:pt x="405" y="256"/>
                    <a:pt x="373" y="278"/>
                    <a:pt x="347" y="307"/>
                  </a:cubicBezTo>
                  <a:cubicBezTo>
                    <a:pt x="320" y="335"/>
                    <a:pt x="299" y="369"/>
                    <a:pt x="284" y="407"/>
                  </a:cubicBezTo>
                  <a:cubicBezTo>
                    <a:pt x="269" y="446"/>
                    <a:pt x="262" y="489"/>
                    <a:pt x="262" y="535"/>
                  </a:cubicBezTo>
                  <a:cubicBezTo>
                    <a:pt x="262" y="582"/>
                    <a:pt x="268" y="625"/>
                    <a:pt x="282" y="664"/>
                  </a:cubicBezTo>
                  <a:cubicBezTo>
                    <a:pt x="295" y="703"/>
                    <a:pt x="315" y="737"/>
                    <a:pt x="342" y="765"/>
                  </a:cubicBezTo>
                  <a:cubicBezTo>
                    <a:pt x="368" y="794"/>
                    <a:pt x="401" y="816"/>
                    <a:pt x="440" y="832"/>
                  </a:cubicBezTo>
                  <a:cubicBezTo>
                    <a:pt x="478" y="847"/>
                    <a:pt x="523" y="855"/>
                    <a:pt x="573" y="855"/>
                  </a:cubicBezTo>
                  <a:cubicBezTo>
                    <a:pt x="601" y="855"/>
                    <a:pt x="629" y="853"/>
                    <a:pt x="655" y="849"/>
                  </a:cubicBezTo>
                  <a:cubicBezTo>
                    <a:pt x="681" y="845"/>
                    <a:pt x="705" y="838"/>
                    <a:pt x="727" y="828"/>
                  </a:cubicBezTo>
                  <a:cubicBezTo>
                    <a:pt x="727" y="643"/>
                    <a:pt x="727" y="643"/>
                    <a:pt x="727" y="643"/>
                  </a:cubicBezTo>
                  <a:cubicBezTo>
                    <a:pt x="532" y="643"/>
                    <a:pt x="532" y="643"/>
                    <a:pt x="532" y="643"/>
                  </a:cubicBezTo>
                  <a:cubicBezTo>
                    <a:pt x="532" y="444"/>
                    <a:pt x="532" y="444"/>
                    <a:pt x="532" y="444"/>
                  </a:cubicBezTo>
                  <a:cubicBezTo>
                    <a:pt x="953" y="444"/>
                    <a:pt x="953" y="444"/>
                    <a:pt x="953" y="444"/>
                  </a:cubicBezTo>
                  <a:cubicBezTo>
                    <a:pt x="953" y="983"/>
                    <a:pt x="953" y="983"/>
                    <a:pt x="953" y="983"/>
                  </a:cubicBezTo>
                  <a:cubicBezTo>
                    <a:pt x="903" y="1009"/>
                    <a:pt x="845" y="1030"/>
                    <a:pt x="778" y="1047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AEFA9DBE-36EB-41C7-ADB2-D22316198B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086513" y="1822450"/>
              <a:ext cx="292100" cy="292100"/>
            </a:xfrm>
            <a:custGeom>
              <a:avLst/>
              <a:gdLst/>
              <a:ahLst/>
              <a:cxnLst>
                <a:cxn ang="0">
                  <a:pos x="113" y="106"/>
                </a:cxn>
                <a:cxn ang="0">
                  <a:pos x="113" y="184"/>
                </a:cxn>
                <a:cxn ang="0">
                  <a:pos x="69" y="184"/>
                </a:cxn>
                <a:cxn ang="0">
                  <a:pos x="69" y="106"/>
                </a:cxn>
                <a:cxn ang="0">
                  <a:pos x="0" y="0"/>
                </a:cxn>
                <a:cxn ang="0">
                  <a:pos x="54" y="0"/>
                </a:cxn>
                <a:cxn ang="0">
                  <a:pos x="93" y="68"/>
                </a:cxn>
                <a:cxn ang="0">
                  <a:pos x="132" y="0"/>
                </a:cxn>
                <a:cxn ang="0">
                  <a:pos x="184" y="0"/>
                </a:cxn>
                <a:cxn ang="0">
                  <a:pos x="113" y="106"/>
                </a:cxn>
              </a:cxnLst>
              <a:rect l="0" t="0" r="r" b="b"/>
              <a:pathLst>
                <a:path w="184" h="184">
                  <a:moveTo>
                    <a:pt x="113" y="106"/>
                  </a:moveTo>
                  <a:lnTo>
                    <a:pt x="113" y="184"/>
                  </a:lnTo>
                  <a:lnTo>
                    <a:pt x="69" y="184"/>
                  </a:lnTo>
                  <a:lnTo>
                    <a:pt x="69" y="106"/>
                  </a:lnTo>
                  <a:lnTo>
                    <a:pt x="0" y="0"/>
                  </a:lnTo>
                  <a:lnTo>
                    <a:pt x="54" y="0"/>
                  </a:lnTo>
                  <a:lnTo>
                    <a:pt x="93" y="68"/>
                  </a:lnTo>
                  <a:lnTo>
                    <a:pt x="132" y="0"/>
                  </a:lnTo>
                  <a:lnTo>
                    <a:pt x="184" y="0"/>
                  </a:lnTo>
                  <a:lnTo>
                    <a:pt x="113" y="106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63A9F949-7500-435C-94C7-E1E0A70BA5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394113" y="1335088"/>
              <a:ext cx="250825" cy="300037"/>
            </a:xfrm>
            <a:custGeom>
              <a:avLst/>
              <a:gdLst/>
              <a:ahLst/>
              <a:cxnLst>
                <a:cxn ang="0">
                  <a:pos x="843" y="802"/>
                </a:cxn>
                <a:cxn ang="0">
                  <a:pos x="755" y="931"/>
                </a:cxn>
                <a:cxn ang="0">
                  <a:pos x="616" y="1015"/>
                </a:cxn>
                <a:cxn ang="0">
                  <a:pos x="435" y="1046"/>
                </a:cxn>
                <a:cxn ang="0">
                  <a:pos x="254" y="1015"/>
                </a:cxn>
                <a:cxn ang="0">
                  <a:pos x="117" y="931"/>
                </a:cxn>
                <a:cxn ang="0">
                  <a:pos x="30" y="802"/>
                </a:cxn>
                <a:cxn ang="0">
                  <a:pos x="0" y="634"/>
                </a:cxn>
                <a:cxn ang="0">
                  <a:pos x="0" y="0"/>
                </a:cxn>
                <a:cxn ang="0">
                  <a:pos x="245" y="0"/>
                </a:cxn>
                <a:cxn ang="0">
                  <a:pos x="245" y="614"/>
                </a:cxn>
                <a:cxn ang="0">
                  <a:pos x="256" y="693"/>
                </a:cxn>
                <a:cxn ang="0">
                  <a:pos x="289" y="760"/>
                </a:cxn>
                <a:cxn ang="0">
                  <a:pos x="348" y="807"/>
                </a:cxn>
                <a:cxn ang="0">
                  <a:pos x="436" y="824"/>
                </a:cxn>
                <a:cxn ang="0">
                  <a:pos x="525" y="807"/>
                </a:cxn>
                <a:cxn ang="0">
                  <a:pos x="585" y="760"/>
                </a:cxn>
                <a:cxn ang="0">
                  <a:pos x="618" y="693"/>
                </a:cxn>
                <a:cxn ang="0">
                  <a:pos x="628" y="614"/>
                </a:cxn>
                <a:cxn ang="0">
                  <a:pos x="628" y="0"/>
                </a:cxn>
                <a:cxn ang="0">
                  <a:pos x="874" y="0"/>
                </a:cxn>
                <a:cxn ang="0">
                  <a:pos x="874" y="634"/>
                </a:cxn>
                <a:cxn ang="0">
                  <a:pos x="843" y="802"/>
                </a:cxn>
              </a:cxnLst>
              <a:rect l="0" t="0" r="r" b="b"/>
              <a:pathLst>
                <a:path w="874" h="1046">
                  <a:moveTo>
                    <a:pt x="843" y="802"/>
                  </a:moveTo>
                  <a:cubicBezTo>
                    <a:pt x="823" y="852"/>
                    <a:pt x="793" y="895"/>
                    <a:pt x="755" y="931"/>
                  </a:cubicBezTo>
                  <a:cubicBezTo>
                    <a:pt x="716" y="967"/>
                    <a:pt x="670" y="995"/>
                    <a:pt x="616" y="1015"/>
                  </a:cubicBezTo>
                  <a:cubicBezTo>
                    <a:pt x="561" y="1036"/>
                    <a:pt x="501" y="1046"/>
                    <a:pt x="435" y="1046"/>
                  </a:cubicBezTo>
                  <a:cubicBezTo>
                    <a:pt x="368" y="1046"/>
                    <a:pt x="307" y="1036"/>
                    <a:pt x="254" y="1015"/>
                  </a:cubicBezTo>
                  <a:cubicBezTo>
                    <a:pt x="200" y="995"/>
                    <a:pt x="154" y="967"/>
                    <a:pt x="117" y="931"/>
                  </a:cubicBezTo>
                  <a:cubicBezTo>
                    <a:pt x="79" y="895"/>
                    <a:pt x="51" y="852"/>
                    <a:pt x="30" y="802"/>
                  </a:cubicBezTo>
                  <a:cubicBezTo>
                    <a:pt x="10" y="752"/>
                    <a:pt x="0" y="696"/>
                    <a:pt x="0" y="6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5" y="614"/>
                    <a:pt x="245" y="614"/>
                    <a:pt x="245" y="614"/>
                  </a:cubicBezTo>
                  <a:cubicBezTo>
                    <a:pt x="245" y="642"/>
                    <a:pt x="249" y="668"/>
                    <a:pt x="256" y="693"/>
                  </a:cubicBezTo>
                  <a:cubicBezTo>
                    <a:pt x="263" y="718"/>
                    <a:pt x="274" y="741"/>
                    <a:pt x="289" y="760"/>
                  </a:cubicBezTo>
                  <a:cubicBezTo>
                    <a:pt x="304" y="780"/>
                    <a:pt x="323" y="795"/>
                    <a:pt x="348" y="807"/>
                  </a:cubicBezTo>
                  <a:cubicBezTo>
                    <a:pt x="372" y="818"/>
                    <a:pt x="402" y="824"/>
                    <a:pt x="436" y="824"/>
                  </a:cubicBezTo>
                  <a:cubicBezTo>
                    <a:pt x="471" y="824"/>
                    <a:pt x="501" y="818"/>
                    <a:pt x="525" y="807"/>
                  </a:cubicBezTo>
                  <a:cubicBezTo>
                    <a:pt x="549" y="795"/>
                    <a:pt x="569" y="780"/>
                    <a:pt x="585" y="760"/>
                  </a:cubicBezTo>
                  <a:cubicBezTo>
                    <a:pt x="600" y="741"/>
                    <a:pt x="611" y="718"/>
                    <a:pt x="618" y="693"/>
                  </a:cubicBezTo>
                  <a:cubicBezTo>
                    <a:pt x="624" y="668"/>
                    <a:pt x="628" y="642"/>
                    <a:pt x="628" y="614"/>
                  </a:cubicBezTo>
                  <a:cubicBezTo>
                    <a:pt x="628" y="0"/>
                    <a:pt x="628" y="0"/>
                    <a:pt x="628" y="0"/>
                  </a:cubicBezTo>
                  <a:cubicBezTo>
                    <a:pt x="874" y="0"/>
                    <a:pt x="874" y="0"/>
                    <a:pt x="874" y="0"/>
                  </a:cubicBezTo>
                  <a:cubicBezTo>
                    <a:pt x="874" y="634"/>
                    <a:pt x="874" y="634"/>
                    <a:pt x="874" y="634"/>
                  </a:cubicBezTo>
                  <a:cubicBezTo>
                    <a:pt x="874" y="696"/>
                    <a:pt x="864" y="752"/>
                    <a:pt x="843" y="802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7C8ABA78-B982-4146-9F61-7F03322C34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710025" y="1335088"/>
              <a:ext cx="265113" cy="292100"/>
            </a:xfrm>
            <a:custGeom>
              <a:avLst/>
              <a:gdLst/>
              <a:ahLst/>
              <a:cxnLst>
                <a:cxn ang="0">
                  <a:pos x="117" y="184"/>
                </a:cxn>
                <a:cxn ang="0">
                  <a:pos x="43" y="64"/>
                </a:cxn>
                <a:cxn ang="0">
                  <a:pos x="42" y="64"/>
                </a:cxn>
                <a:cxn ang="0">
                  <a:pos x="43" y="184"/>
                </a:cxn>
                <a:cxn ang="0">
                  <a:pos x="0" y="184"/>
                </a:cxn>
                <a:cxn ang="0">
                  <a:pos x="0" y="0"/>
                </a:cxn>
                <a:cxn ang="0">
                  <a:pos x="51" y="0"/>
                </a:cxn>
                <a:cxn ang="0">
                  <a:pos x="124" y="120"/>
                </a:cxn>
                <a:cxn ang="0">
                  <a:pos x="125" y="120"/>
                </a:cxn>
                <a:cxn ang="0">
                  <a:pos x="124" y="0"/>
                </a:cxn>
                <a:cxn ang="0">
                  <a:pos x="167" y="0"/>
                </a:cxn>
                <a:cxn ang="0">
                  <a:pos x="167" y="184"/>
                </a:cxn>
                <a:cxn ang="0">
                  <a:pos x="117" y="184"/>
                </a:cxn>
              </a:cxnLst>
              <a:rect l="0" t="0" r="r" b="b"/>
              <a:pathLst>
                <a:path w="167" h="184">
                  <a:moveTo>
                    <a:pt x="117" y="184"/>
                  </a:moveTo>
                  <a:lnTo>
                    <a:pt x="43" y="64"/>
                  </a:lnTo>
                  <a:lnTo>
                    <a:pt x="42" y="64"/>
                  </a:lnTo>
                  <a:lnTo>
                    <a:pt x="43" y="184"/>
                  </a:lnTo>
                  <a:lnTo>
                    <a:pt x="0" y="184"/>
                  </a:lnTo>
                  <a:lnTo>
                    <a:pt x="0" y="0"/>
                  </a:lnTo>
                  <a:lnTo>
                    <a:pt x="51" y="0"/>
                  </a:lnTo>
                  <a:lnTo>
                    <a:pt x="124" y="120"/>
                  </a:lnTo>
                  <a:lnTo>
                    <a:pt x="125" y="120"/>
                  </a:lnTo>
                  <a:lnTo>
                    <a:pt x="124" y="0"/>
                  </a:lnTo>
                  <a:lnTo>
                    <a:pt x="167" y="0"/>
                  </a:lnTo>
                  <a:lnTo>
                    <a:pt x="167" y="184"/>
                  </a:lnTo>
                  <a:lnTo>
                    <a:pt x="117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1C79BD6-D5F7-47AF-8E92-424DA0B2DD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7043400" y="1335088"/>
              <a:ext cx="71438" cy="292100"/>
            </a:xfrm>
            <a:prstGeom prst="rect">
              <a:avLst/>
            </a:prstGeom>
            <a:solidFill>
              <a:srgbClr val="C819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347F2F9-B1F3-4359-AFE1-A22318ED00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148175" y="1335088"/>
              <a:ext cx="293688" cy="292100"/>
            </a:xfrm>
            <a:custGeom>
              <a:avLst/>
              <a:gdLst/>
              <a:ahLst/>
              <a:cxnLst>
                <a:cxn ang="0">
                  <a:pos x="114" y="184"/>
                </a:cxn>
                <a:cxn ang="0">
                  <a:pos x="69" y="184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92" y="130"/>
                </a:cxn>
                <a:cxn ang="0">
                  <a:pos x="93" y="130"/>
                </a:cxn>
                <a:cxn ang="0">
                  <a:pos x="136" y="0"/>
                </a:cxn>
                <a:cxn ang="0">
                  <a:pos x="185" y="0"/>
                </a:cxn>
                <a:cxn ang="0">
                  <a:pos x="114" y="184"/>
                </a:cxn>
              </a:cxnLst>
              <a:rect l="0" t="0" r="r" b="b"/>
              <a:pathLst>
                <a:path w="185" h="184">
                  <a:moveTo>
                    <a:pt x="114" y="184"/>
                  </a:moveTo>
                  <a:lnTo>
                    <a:pt x="69" y="184"/>
                  </a:lnTo>
                  <a:lnTo>
                    <a:pt x="0" y="0"/>
                  </a:lnTo>
                  <a:lnTo>
                    <a:pt x="49" y="0"/>
                  </a:lnTo>
                  <a:lnTo>
                    <a:pt x="92" y="130"/>
                  </a:lnTo>
                  <a:lnTo>
                    <a:pt x="93" y="130"/>
                  </a:lnTo>
                  <a:lnTo>
                    <a:pt x="136" y="0"/>
                  </a:lnTo>
                  <a:lnTo>
                    <a:pt x="185" y="0"/>
                  </a:lnTo>
                  <a:lnTo>
                    <a:pt x="114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31B9E607-4E2D-4710-B203-E6991F1B73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475200" y="1335088"/>
              <a:ext cx="203200" cy="292100"/>
            </a:xfrm>
            <a:custGeom>
              <a:avLst/>
              <a:gdLst/>
              <a:ahLst/>
              <a:cxnLst>
                <a:cxn ang="0">
                  <a:pos x="0" y="184"/>
                </a:cxn>
                <a:cxn ang="0">
                  <a:pos x="0" y="0"/>
                </a:cxn>
                <a:cxn ang="0">
                  <a:pos x="123" y="0"/>
                </a:cxn>
                <a:cxn ang="0">
                  <a:pos x="123" y="37"/>
                </a:cxn>
                <a:cxn ang="0">
                  <a:pos x="43" y="37"/>
                </a:cxn>
                <a:cxn ang="0">
                  <a:pos x="43" y="72"/>
                </a:cxn>
                <a:cxn ang="0">
                  <a:pos x="119" y="72"/>
                </a:cxn>
                <a:cxn ang="0">
                  <a:pos x="119" y="108"/>
                </a:cxn>
                <a:cxn ang="0">
                  <a:pos x="43" y="108"/>
                </a:cxn>
                <a:cxn ang="0">
                  <a:pos x="43" y="146"/>
                </a:cxn>
                <a:cxn ang="0">
                  <a:pos x="128" y="146"/>
                </a:cxn>
                <a:cxn ang="0">
                  <a:pos x="128" y="184"/>
                </a:cxn>
                <a:cxn ang="0">
                  <a:pos x="0" y="184"/>
                </a:cxn>
              </a:cxnLst>
              <a:rect l="0" t="0" r="r" b="b"/>
              <a:pathLst>
                <a:path w="128" h="184">
                  <a:moveTo>
                    <a:pt x="0" y="184"/>
                  </a:moveTo>
                  <a:lnTo>
                    <a:pt x="0" y="0"/>
                  </a:lnTo>
                  <a:lnTo>
                    <a:pt x="123" y="0"/>
                  </a:lnTo>
                  <a:lnTo>
                    <a:pt x="123" y="37"/>
                  </a:lnTo>
                  <a:lnTo>
                    <a:pt x="43" y="37"/>
                  </a:lnTo>
                  <a:lnTo>
                    <a:pt x="43" y="72"/>
                  </a:lnTo>
                  <a:lnTo>
                    <a:pt x="119" y="72"/>
                  </a:lnTo>
                  <a:lnTo>
                    <a:pt x="119" y="108"/>
                  </a:lnTo>
                  <a:lnTo>
                    <a:pt x="43" y="108"/>
                  </a:lnTo>
                  <a:lnTo>
                    <a:pt x="43" y="146"/>
                  </a:lnTo>
                  <a:lnTo>
                    <a:pt x="128" y="146"/>
                  </a:lnTo>
                  <a:lnTo>
                    <a:pt x="128" y="184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CA003FF1-B79E-452A-8BF4-4CA959350F3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735550" y="1335088"/>
              <a:ext cx="238125" cy="292100"/>
            </a:xfrm>
            <a:custGeom>
              <a:avLst/>
              <a:gdLst/>
              <a:ahLst/>
              <a:cxnLst>
                <a:cxn ang="0">
                  <a:pos x="546" y="1018"/>
                </a:cxn>
                <a:cxn ang="0">
                  <a:pos x="325" y="614"/>
                </a:cxn>
                <a:cxn ang="0">
                  <a:pos x="241" y="614"/>
                </a:cxn>
                <a:cxn ang="0">
                  <a:pos x="241" y="1018"/>
                </a:cxn>
                <a:cxn ang="0">
                  <a:pos x="0" y="1018"/>
                </a:cxn>
                <a:cxn ang="0">
                  <a:pos x="0" y="0"/>
                </a:cxn>
                <a:cxn ang="0">
                  <a:pos x="389" y="0"/>
                </a:cxn>
                <a:cxn ang="0">
                  <a:pos x="533" y="15"/>
                </a:cxn>
                <a:cxn ang="0">
                  <a:pos x="658" y="66"/>
                </a:cxn>
                <a:cxn ang="0">
                  <a:pos x="746" y="161"/>
                </a:cxn>
                <a:cxn ang="0">
                  <a:pos x="780" y="308"/>
                </a:cxn>
                <a:cxn ang="0">
                  <a:pos x="723" y="482"/>
                </a:cxn>
                <a:cxn ang="0">
                  <a:pos x="568" y="583"/>
                </a:cxn>
                <a:cxn ang="0">
                  <a:pos x="834" y="1018"/>
                </a:cxn>
                <a:cxn ang="0">
                  <a:pos x="546" y="1018"/>
                </a:cxn>
                <a:cxn ang="0">
                  <a:pos x="536" y="312"/>
                </a:cxn>
                <a:cxn ang="0">
                  <a:pos x="521" y="254"/>
                </a:cxn>
                <a:cxn ang="0">
                  <a:pos x="482" y="219"/>
                </a:cxn>
                <a:cxn ang="0">
                  <a:pos x="428" y="203"/>
                </a:cxn>
                <a:cxn ang="0">
                  <a:pos x="371" y="199"/>
                </a:cxn>
                <a:cxn ang="0">
                  <a:pos x="239" y="199"/>
                </a:cxn>
                <a:cxn ang="0">
                  <a:pos x="239" y="436"/>
                </a:cxn>
                <a:cxn ang="0">
                  <a:pos x="357" y="436"/>
                </a:cxn>
                <a:cxn ang="0">
                  <a:pos x="419" y="431"/>
                </a:cxn>
                <a:cxn ang="0">
                  <a:pos x="477" y="413"/>
                </a:cxn>
                <a:cxn ang="0">
                  <a:pos x="520" y="375"/>
                </a:cxn>
                <a:cxn ang="0">
                  <a:pos x="536" y="312"/>
                </a:cxn>
              </a:cxnLst>
              <a:rect l="0" t="0" r="r" b="b"/>
              <a:pathLst>
                <a:path w="834" h="1018">
                  <a:moveTo>
                    <a:pt x="546" y="1018"/>
                  </a:moveTo>
                  <a:cubicBezTo>
                    <a:pt x="325" y="614"/>
                    <a:pt x="325" y="614"/>
                    <a:pt x="325" y="614"/>
                  </a:cubicBezTo>
                  <a:cubicBezTo>
                    <a:pt x="241" y="614"/>
                    <a:pt x="241" y="614"/>
                    <a:pt x="241" y="614"/>
                  </a:cubicBezTo>
                  <a:cubicBezTo>
                    <a:pt x="241" y="1018"/>
                    <a:pt x="241" y="1018"/>
                    <a:pt x="241" y="1018"/>
                  </a:cubicBezTo>
                  <a:cubicBezTo>
                    <a:pt x="0" y="1018"/>
                    <a:pt x="0" y="1018"/>
                    <a:pt x="0" y="10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438" y="0"/>
                    <a:pt x="486" y="5"/>
                    <a:pt x="533" y="15"/>
                  </a:cubicBezTo>
                  <a:cubicBezTo>
                    <a:pt x="579" y="25"/>
                    <a:pt x="621" y="42"/>
                    <a:pt x="658" y="66"/>
                  </a:cubicBezTo>
                  <a:cubicBezTo>
                    <a:pt x="695" y="90"/>
                    <a:pt x="724" y="122"/>
                    <a:pt x="746" y="161"/>
                  </a:cubicBezTo>
                  <a:cubicBezTo>
                    <a:pt x="768" y="200"/>
                    <a:pt x="780" y="249"/>
                    <a:pt x="780" y="308"/>
                  </a:cubicBezTo>
                  <a:cubicBezTo>
                    <a:pt x="780" y="377"/>
                    <a:pt x="761" y="435"/>
                    <a:pt x="723" y="482"/>
                  </a:cubicBezTo>
                  <a:cubicBezTo>
                    <a:pt x="686" y="529"/>
                    <a:pt x="634" y="562"/>
                    <a:pt x="568" y="583"/>
                  </a:cubicBezTo>
                  <a:cubicBezTo>
                    <a:pt x="834" y="1018"/>
                    <a:pt x="834" y="1018"/>
                    <a:pt x="834" y="1018"/>
                  </a:cubicBezTo>
                  <a:lnTo>
                    <a:pt x="546" y="1018"/>
                  </a:lnTo>
                  <a:close/>
                  <a:moveTo>
                    <a:pt x="536" y="312"/>
                  </a:moveTo>
                  <a:cubicBezTo>
                    <a:pt x="536" y="288"/>
                    <a:pt x="531" y="269"/>
                    <a:pt x="521" y="254"/>
                  </a:cubicBezTo>
                  <a:cubicBezTo>
                    <a:pt x="511" y="239"/>
                    <a:pt x="498" y="227"/>
                    <a:pt x="482" y="219"/>
                  </a:cubicBezTo>
                  <a:cubicBezTo>
                    <a:pt x="466" y="211"/>
                    <a:pt x="448" y="206"/>
                    <a:pt x="428" y="203"/>
                  </a:cubicBezTo>
                  <a:cubicBezTo>
                    <a:pt x="409" y="200"/>
                    <a:pt x="389" y="199"/>
                    <a:pt x="371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9" y="436"/>
                    <a:pt x="239" y="436"/>
                    <a:pt x="239" y="436"/>
                  </a:cubicBezTo>
                  <a:cubicBezTo>
                    <a:pt x="357" y="436"/>
                    <a:pt x="357" y="436"/>
                    <a:pt x="357" y="436"/>
                  </a:cubicBezTo>
                  <a:cubicBezTo>
                    <a:pt x="377" y="436"/>
                    <a:pt x="398" y="434"/>
                    <a:pt x="419" y="431"/>
                  </a:cubicBezTo>
                  <a:cubicBezTo>
                    <a:pt x="440" y="427"/>
                    <a:pt x="459" y="422"/>
                    <a:pt x="477" y="413"/>
                  </a:cubicBezTo>
                  <a:cubicBezTo>
                    <a:pt x="494" y="404"/>
                    <a:pt x="508" y="392"/>
                    <a:pt x="520" y="375"/>
                  </a:cubicBezTo>
                  <a:cubicBezTo>
                    <a:pt x="531" y="359"/>
                    <a:pt x="536" y="338"/>
                    <a:pt x="536" y="312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68176C69-5F99-4EAD-B564-8F4401F925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992725" y="1327150"/>
              <a:ext cx="223838" cy="307975"/>
            </a:xfrm>
            <a:custGeom>
              <a:avLst/>
              <a:gdLst/>
              <a:ahLst/>
              <a:cxnLst>
                <a:cxn ang="0">
                  <a:pos x="623" y="291"/>
                </a:cxn>
                <a:cxn ang="0">
                  <a:pos x="540" y="227"/>
                </a:cxn>
                <a:cxn ang="0">
                  <a:pos x="441" y="203"/>
                </a:cxn>
                <a:cxn ang="0">
                  <a:pos x="392" y="207"/>
                </a:cxn>
                <a:cxn ang="0">
                  <a:pos x="346" y="224"/>
                </a:cxn>
                <a:cxn ang="0">
                  <a:pos x="312" y="255"/>
                </a:cxn>
                <a:cxn ang="0">
                  <a:pos x="299" y="305"/>
                </a:cxn>
                <a:cxn ang="0">
                  <a:pos x="309" y="348"/>
                </a:cxn>
                <a:cxn ang="0">
                  <a:pos x="341" y="378"/>
                </a:cxn>
                <a:cxn ang="0">
                  <a:pos x="391" y="402"/>
                </a:cxn>
                <a:cxn ang="0">
                  <a:pos x="455" y="424"/>
                </a:cxn>
                <a:cxn ang="0">
                  <a:pos x="564" y="463"/>
                </a:cxn>
                <a:cxn ang="0">
                  <a:pos x="666" y="518"/>
                </a:cxn>
                <a:cxn ang="0">
                  <a:pos x="742" y="603"/>
                </a:cxn>
                <a:cxn ang="0">
                  <a:pos x="772" y="731"/>
                </a:cxn>
                <a:cxn ang="0">
                  <a:pos x="740" y="883"/>
                </a:cxn>
                <a:cxn ang="0">
                  <a:pos x="653" y="988"/>
                </a:cxn>
                <a:cxn ang="0">
                  <a:pos x="527" y="1050"/>
                </a:cxn>
                <a:cxn ang="0">
                  <a:pos x="382" y="1070"/>
                </a:cxn>
                <a:cxn ang="0">
                  <a:pos x="170" y="1032"/>
                </a:cxn>
                <a:cxn ang="0">
                  <a:pos x="0" y="923"/>
                </a:cxn>
                <a:cxn ang="0">
                  <a:pos x="162" y="760"/>
                </a:cxn>
                <a:cxn ang="0">
                  <a:pos x="260" y="837"/>
                </a:cxn>
                <a:cxn ang="0">
                  <a:pos x="382" y="868"/>
                </a:cxn>
                <a:cxn ang="0">
                  <a:pos x="435" y="862"/>
                </a:cxn>
                <a:cxn ang="0">
                  <a:pos x="481" y="843"/>
                </a:cxn>
                <a:cxn ang="0">
                  <a:pos x="512" y="808"/>
                </a:cxn>
                <a:cxn ang="0">
                  <a:pos x="523" y="757"/>
                </a:cxn>
                <a:cxn ang="0">
                  <a:pos x="509" y="708"/>
                </a:cxn>
                <a:cxn ang="0">
                  <a:pos x="468" y="671"/>
                </a:cxn>
                <a:cxn ang="0">
                  <a:pos x="402" y="641"/>
                </a:cxn>
                <a:cxn ang="0">
                  <a:pos x="311" y="611"/>
                </a:cxn>
                <a:cxn ang="0">
                  <a:pos x="216" y="574"/>
                </a:cxn>
                <a:cxn ang="0">
                  <a:pos x="132" y="519"/>
                </a:cxn>
                <a:cxn ang="0">
                  <a:pos x="73" y="437"/>
                </a:cxn>
                <a:cxn ang="0">
                  <a:pos x="51" y="319"/>
                </a:cxn>
                <a:cxn ang="0">
                  <a:pos x="86" y="174"/>
                </a:cxn>
                <a:cxn ang="0">
                  <a:pos x="176" y="75"/>
                </a:cxn>
                <a:cxn ang="0">
                  <a:pos x="303" y="18"/>
                </a:cxn>
                <a:cxn ang="0">
                  <a:pos x="446" y="0"/>
                </a:cxn>
                <a:cxn ang="0">
                  <a:pos x="622" y="32"/>
                </a:cxn>
                <a:cxn ang="0">
                  <a:pos x="780" y="125"/>
                </a:cxn>
                <a:cxn ang="0">
                  <a:pos x="623" y="291"/>
                </a:cxn>
              </a:cxnLst>
              <a:rect l="0" t="0" r="r" b="b"/>
              <a:pathLst>
                <a:path w="780" h="1070">
                  <a:moveTo>
                    <a:pt x="623" y="291"/>
                  </a:moveTo>
                  <a:cubicBezTo>
                    <a:pt x="602" y="264"/>
                    <a:pt x="574" y="243"/>
                    <a:pt x="540" y="227"/>
                  </a:cubicBezTo>
                  <a:cubicBezTo>
                    <a:pt x="506" y="211"/>
                    <a:pt x="473" y="203"/>
                    <a:pt x="441" y="203"/>
                  </a:cubicBezTo>
                  <a:cubicBezTo>
                    <a:pt x="425" y="203"/>
                    <a:pt x="408" y="204"/>
                    <a:pt x="392" y="207"/>
                  </a:cubicBezTo>
                  <a:cubicBezTo>
                    <a:pt x="375" y="210"/>
                    <a:pt x="359" y="216"/>
                    <a:pt x="346" y="224"/>
                  </a:cubicBezTo>
                  <a:cubicBezTo>
                    <a:pt x="333" y="232"/>
                    <a:pt x="321" y="243"/>
                    <a:pt x="312" y="255"/>
                  </a:cubicBezTo>
                  <a:cubicBezTo>
                    <a:pt x="303" y="268"/>
                    <a:pt x="299" y="285"/>
                    <a:pt x="299" y="305"/>
                  </a:cubicBezTo>
                  <a:cubicBezTo>
                    <a:pt x="299" y="322"/>
                    <a:pt x="302" y="337"/>
                    <a:pt x="309" y="348"/>
                  </a:cubicBezTo>
                  <a:cubicBezTo>
                    <a:pt x="317" y="360"/>
                    <a:pt x="327" y="370"/>
                    <a:pt x="341" y="378"/>
                  </a:cubicBezTo>
                  <a:cubicBezTo>
                    <a:pt x="355" y="387"/>
                    <a:pt x="371" y="395"/>
                    <a:pt x="391" y="402"/>
                  </a:cubicBezTo>
                  <a:cubicBezTo>
                    <a:pt x="410" y="409"/>
                    <a:pt x="431" y="417"/>
                    <a:pt x="455" y="424"/>
                  </a:cubicBezTo>
                  <a:cubicBezTo>
                    <a:pt x="490" y="436"/>
                    <a:pt x="526" y="449"/>
                    <a:pt x="564" y="463"/>
                  </a:cubicBezTo>
                  <a:cubicBezTo>
                    <a:pt x="601" y="477"/>
                    <a:pt x="635" y="495"/>
                    <a:pt x="666" y="518"/>
                  </a:cubicBezTo>
                  <a:cubicBezTo>
                    <a:pt x="696" y="541"/>
                    <a:pt x="722" y="569"/>
                    <a:pt x="742" y="603"/>
                  </a:cubicBezTo>
                  <a:cubicBezTo>
                    <a:pt x="762" y="638"/>
                    <a:pt x="772" y="680"/>
                    <a:pt x="772" y="731"/>
                  </a:cubicBezTo>
                  <a:cubicBezTo>
                    <a:pt x="772" y="789"/>
                    <a:pt x="761" y="840"/>
                    <a:pt x="740" y="883"/>
                  </a:cubicBezTo>
                  <a:cubicBezTo>
                    <a:pt x="718" y="925"/>
                    <a:pt x="689" y="960"/>
                    <a:pt x="653" y="988"/>
                  </a:cubicBezTo>
                  <a:cubicBezTo>
                    <a:pt x="616" y="1016"/>
                    <a:pt x="575" y="1037"/>
                    <a:pt x="527" y="1050"/>
                  </a:cubicBezTo>
                  <a:cubicBezTo>
                    <a:pt x="480" y="1064"/>
                    <a:pt x="432" y="1070"/>
                    <a:pt x="382" y="1070"/>
                  </a:cubicBezTo>
                  <a:cubicBezTo>
                    <a:pt x="309" y="1070"/>
                    <a:pt x="239" y="1057"/>
                    <a:pt x="170" y="1032"/>
                  </a:cubicBezTo>
                  <a:cubicBezTo>
                    <a:pt x="102" y="1007"/>
                    <a:pt x="46" y="971"/>
                    <a:pt x="0" y="923"/>
                  </a:cubicBezTo>
                  <a:cubicBezTo>
                    <a:pt x="162" y="760"/>
                    <a:pt x="162" y="760"/>
                    <a:pt x="162" y="760"/>
                  </a:cubicBezTo>
                  <a:cubicBezTo>
                    <a:pt x="187" y="790"/>
                    <a:pt x="220" y="816"/>
                    <a:pt x="260" y="837"/>
                  </a:cubicBezTo>
                  <a:cubicBezTo>
                    <a:pt x="301" y="857"/>
                    <a:pt x="342" y="868"/>
                    <a:pt x="382" y="868"/>
                  </a:cubicBezTo>
                  <a:cubicBezTo>
                    <a:pt x="400" y="868"/>
                    <a:pt x="418" y="866"/>
                    <a:pt x="435" y="862"/>
                  </a:cubicBezTo>
                  <a:cubicBezTo>
                    <a:pt x="453" y="858"/>
                    <a:pt x="468" y="852"/>
                    <a:pt x="481" y="843"/>
                  </a:cubicBezTo>
                  <a:cubicBezTo>
                    <a:pt x="494" y="834"/>
                    <a:pt x="504" y="823"/>
                    <a:pt x="512" y="808"/>
                  </a:cubicBezTo>
                  <a:cubicBezTo>
                    <a:pt x="519" y="794"/>
                    <a:pt x="523" y="777"/>
                    <a:pt x="523" y="757"/>
                  </a:cubicBezTo>
                  <a:cubicBezTo>
                    <a:pt x="523" y="737"/>
                    <a:pt x="518" y="721"/>
                    <a:pt x="509" y="708"/>
                  </a:cubicBezTo>
                  <a:cubicBezTo>
                    <a:pt x="499" y="694"/>
                    <a:pt x="486" y="682"/>
                    <a:pt x="468" y="671"/>
                  </a:cubicBezTo>
                  <a:cubicBezTo>
                    <a:pt x="450" y="660"/>
                    <a:pt x="428" y="650"/>
                    <a:pt x="402" y="641"/>
                  </a:cubicBezTo>
                  <a:cubicBezTo>
                    <a:pt x="375" y="632"/>
                    <a:pt x="345" y="622"/>
                    <a:pt x="311" y="611"/>
                  </a:cubicBezTo>
                  <a:cubicBezTo>
                    <a:pt x="279" y="601"/>
                    <a:pt x="247" y="588"/>
                    <a:pt x="216" y="574"/>
                  </a:cubicBezTo>
                  <a:cubicBezTo>
                    <a:pt x="185" y="560"/>
                    <a:pt x="157" y="541"/>
                    <a:pt x="132" y="519"/>
                  </a:cubicBezTo>
                  <a:cubicBezTo>
                    <a:pt x="108" y="496"/>
                    <a:pt x="88" y="469"/>
                    <a:pt x="73" y="437"/>
                  </a:cubicBezTo>
                  <a:cubicBezTo>
                    <a:pt x="58" y="405"/>
                    <a:pt x="51" y="365"/>
                    <a:pt x="51" y="319"/>
                  </a:cubicBezTo>
                  <a:cubicBezTo>
                    <a:pt x="51" y="263"/>
                    <a:pt x="62" y="214"/>
                    <a:pt x="86" y="174"/>
                  </a:cubicBezTo>
                  <a:cubicBezTo>
                    <a:pt x="108" y="134"/>
                    <a:pt x="139" y="101"/>
                    <a:pt x="176" y="75"/>
                  </a:cubicBezTo>
                  <a:cubicBezTo>
                    <a:pt x="214" y="49"/>
                    <a:pt x="256" y="30"/>
                    <a:pt x="303" y="18"/>
                  </a:cubicBezTo>
                  <a:cubicBezTo>
                    <a:pt x="350" y="6"/>
                    <a:pt x="397" y="0"/>
                    <a:pt x="446" y="0"/>
                  </a:cubicBezTo>
                  <a:cubicBezTo>
                    <a:pt x="503" y="0"/>
                    <a:pt x="562" y="11"/>
                    <a:pt x="622" y="32"/>
                  </a:cubicBezTo>
                  <a:cubicBezTo>
                    <a:pt x="682" y="53"/>
                    <a:pt x="734" y="84"/>
                    <a:pt x="780" y="125"/>
                  </a:cubicBezTo>
                  <a:lnTo>
                    <a:pt x="623" y="291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8470574-96F0-4C33-BEBB-AAE9B9A12CA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8267363" y="1335088"/>
              <a:ext cx="71437" cy="292100"/>
            </a:xfrm>
            <a:prstGeom prst="rect">
              <a:avLst/>
            </a:prstGeom>
            <a:solidFill>
              <a:srgbClr val="C819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67E9705-B870-4344-A956-AFE2640191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76900" y="1335088"/>
              <a:ext cx="234950" cy="292100"/>
            </a:xfrm>
            <a:custGeom>
              <a:avLst/>
              <a:gdLst/>
              <a:ahLst/>
              <a:cxnLst>
                <a:cxn ang="0">
                  <a:pos x="96" y="38"/>
                </a:cxn>
                <a:cxn ang="0">
                  <a:pos x="96" y="184"/>
                </a:cxn>
                <a:cxn ang="0">
                  <a:pos x="52" y="184"/>
                </a:cxn>
                <a:cxn ang="0">
                  <a:pos x="52" y="38"/>
                </a:cxn>
                <a:cxn ang="0">
                  <a:pos x="0" y="38"/>
                </a:cxn>
                <a:cxn ang="0">
                  <a:pos x="0" y="0"/>
                </a:cxn>
                <a:cxn ang="0">
                  <a:pos x="148" y="0"/>
                </a:cxn>
                <a:cxn ang="0">
                  <a:pos x="148" y="38"/>
                </a:cxn>
                <a:cxn ang="0">
                  <a:pos x="96" y="38"/>
                </a:cxn>
              </a:cxnLst>
              <a:rect l="0" t="0" r="r" b="b"/>
              <a:pathLst>
                <a:path w="148" h="184">
                  <a:moveTo>
                    <a:pt x="96" y="38"/>
                  </a:moveTo>
                  <a:lnTo>
                    <a:pt x="96" y="184"/>
                  </a:lnTo>
                  <a:lnTo>
                    <a:pt x="52" y="184"/>
                  </a:lnTo>
                  <a:lnTo>
                    <a:pt x="52" y="38"/>
                  </a:lnTo>
                  <a:lnTo>
                    <a:pt x="0" y="38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148" y="38"/>
                  </a:lnTo>
                  <a:lnTo>
                    <a:pt x="96" y="38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796DA32E-FAAA-4637-AD67-BA794A79BB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30900" y="1335088"/>
              <a:ext cx="293688" cy="292100"/>
            </a:xfrm>
            <a:custGeom>
              <a:avLst/>
              <a:gdLst/>
              <a:ahLst/>
              <a:cxnLst>
                <a:cxn ang="0">
                  <a:pos x="114" y="106"/>
                </a:cxn>
                <a:cxn ang="0">
                  <a:pos x="114" y="184"/>
                </a:cxn>
                <a:cxn ang="0">
                  <a:pos x="69" y="184"/>
                </a:cxn>
                <a:cxn ang="0">
                  <a:pos x="69" y="106"/>
                </a:cxn>
                <a:cxn ang="0">
                  <a:pos x="0" y="0"/>
                </a:cxn>
                <a:cxn ang="0">
                  <a:pos x="54" y="0"/>
                </a:cxn>
                <a:cxn ang="0">
                  <a:pos x="93" y="68"/>
                </a:cxn>
                <a:cxn ang="0">
                  <a:pos x="133" y="0"/>
                </a:cxn>
                <a:cxn ang="0">
                  <a:pos x="185" y="0"/>
                </a:cxn>
                <a:cxn ang="0">
                  <a:pos x="114" y="106"/>
                </a:cxn>
              </a:cxnLst>
              <a:rect l="0" t="0" r="r" b="b"/>
              <a:pathLst>
                <a:path w="185" h="184">
                  <a:moveTo>
                    <a:pt x="114" y="106"/>
                  </a:moveTo>
                  <a:lnTo>
                    <a:pt x="114" y="184"/>
                  </a:lnTo>
                  <a:lnTo>
                    <a:pt x="69" y="184"/>
                  </a:lnTo>
                  <a:lnTo>
                    <a:pt x="69" y="106"/>
                  </a:lnTo>
                  <a:lnTo>
                    <a:pt x="0" y="0"/>
                  </a:lnTo>
                  <a:lnTo>
                    <a:pt x="54" y="0"/>
                  </a:lnTo>
                  <a:lnTo>
                    <a:pt x="93" y="68"/>
                  </a:lnTo>
                  <a:lnTo>
                    <a:pt x="133" y="0"/>
                  </a:lnTo>
                  <a:lnTo>
                    <a:pt x="185" y="0"/>
                  </a:lnTo>
                  <a:lnTo>
                    <a:pt x="114" y="106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CC7341D3-82BF-4C23-B504-8BA9B12C2E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051588" y="1327150"/>
              <a:ext cx="317500" cy="307975"/>
            </a:xfrm>
            <a:custGeom>
              <a:avLst/>
              <a:gdLst/>
              <a:ahLst/>
              <a:cxnLst>
                <a:cxn ang="0">
                  <a:pos x="1110" y="532"/>
                </a:cxn>
                <a:cxn ang="0">
                  <a:pos x="1068" y="753"/>
                </a:cxn>
                <a:cxn ang="0">
                  <a:pos x="952" y="924"/>
                </a:cxn>
                <a:cxn ang="0">
                  <a:pos x="776" y="1034"/>
                </a:cxn>
                <a:cxn ang="0">
                  <a:pos x="554" y="1073"/>
                </a:cxn>
                <a:cxn ang="0">
                  <a:pos x="333" y="1034"/>
                </a:cxn>
                <a:cxn ang="0">
                  <a:pos x="157" y="924"/>
                </a:cxn>
                <a:cxn ang="0">
                  <a:pos x="42" y="753"/>
                </a:cxn>
                <a:cxn ang="0">
                  <a:pos x="0" y="532"/>
                </a:cxn>
                <a:cxn ang="0">
                  <a:pos x="42" y="311"/>
                </a:cxn>
                <a:cxn ang="0">
                  <a:pos x="157" y="143"/>
                </a:cxn>
                <a:cxn ang="0">
                  <a:pos x="333" y="37"/>
                </a:cxn>
                <a:cxn ang="0">
                  <a:pos x="554" y="0"/>
                </a:cxn>
                <a:cxn ang="0">
                  <a:pos x="776" y="37"/>
                </a:cxn>
                <a:cxn ang="0">
                  <a:pos x="952" y="143"/>
                </a:cxn>
                <a:cxn ang="0">
                  <a:pos x="1068" y="311"/>
                </a:cxn>
                <a:cxn ang="0">
                  <a:pos x="1110" y="532"/>
                </a:cxn>
                <a:cxn ang="0">
                  <a:pos x="846" y="532"/>
                </a:cxn>
                <a:cxn ang="0">
                  <a:pos x="825" y="408"/>
                </a:cxn>
                <a:cxn ang="0">
                  <a:pos x="765" y="310"/>
                </a:cxn>
                <a:cxn ang="0">
                  <a:pos x="673" y="245"/>
                </a:cxn>
                <a:cxn ang="0">
                  <a:pos x="554" y="221"/>
                </a:cxn>
                <a:cxn ang="0">
                  <a:pos x="436" y="245"/>
                </a:cxn>
                <a:cxn ang="0">
                  <a:pos x="344" y="310"/>
                </a:cxn>
                <a:cxn ang="0">
                  <a:pos x="284" y="408"/>
                </a:cxn>
                <a:cxn ang="0">
                  <a:pos x="263" y="532"/>
                </a:cxn>
                <a:cxn ang="0">
                  <a:pos x="285" y="659"/>
                </a:cxn>
                <a:cxn ang="0">
                  <a:pos x="345" y="759"/>
                </a:cxn>
                <a:cxn ang="0">
                  <a:pos x="436" y="825"/>
                </a:cxn>
                <a:cxn ang="0">
                  <a:pos x="554" y="848"/>
                </a:cxn>
                <a:cxn ang="0">
                  <a:pos x="672" y="825"/>
                </a:cxn>
                <a:cxn ang="0">
                  <a:pos x="764" y="759"/>
                </a:cxn>
                <a:cxn ang="0">
                  <a:pos x="825" y="659"/>
                </a:cxn>
                <a:cxn ang="0">
                  <a:pos x="846" y="532"/>
                </a:cxn>
              </a:cxnLst>
              <a:rect l="0" t="0" r="r" b="b"/>
              <a:pathLst>
                <a:path w="1110" h="1073">
                  <a:moveTo>
                    <a:pt x="1110" y="532"/>
                  </a:moveTo>
                  <a:cubicBezTo>
                    <a:pt x="1110" y="612"/>
                    <a:pt x="1096" y="686"/>
                    <a:pt x="1068" y="753"/>
                  </a:cubicBezTo>
                  <a:cubicBezTo>
                    <a:pt x="1040" y="819"/>
                    <a:pt x="1002" y="876"/>
                    <a:pt x="952" y="924"/>
                  </a:cubicBezTo>
                  <a:cubicBezTo>
                    <a:pt x="903" y="971"/>
                    <a:pt x="844" y="1008"/>
                    <a:pt x="776" y="1034"/>
                  </a:cubicBezTo>
                  <a:cubicBezTo>
                    <a:pt x="708" y="1060"/>
                    <a:pt x="634" y="1073"/>
                    <a:pt x="554" y="1073"/>
                  </a:cubicBezTo>
                  <a:cubicBezTo>
                    <a:pt x="474" y="1073"/>
                    <a:pt x="401" y="1060"/>
                    <a:pt x="333" y="1034"/>
                  </a:cubicBezTo>
                  <a:cubicBezTo>
                    <a:pt x="265" y="1008"/>
                    <a:pt x="207" y="971"/>
                    <a:pt x="157" y="924"/>
                  </a:cubicBezTo>
                  <a:cubicBezTo>
                    <a:pt x="108" y="876"/>
                    <a:pt x="69" y="819"/>
                    <a:pt x="42" y="753"/>
                  </a:cubicBezTo>
                  <a:cubicBezTo>
                    <a:pt x="14" y="686"/>
                    <a:pt x="0" y="612"/>
                    <a:pt x="0" y="532"/>
                  </a:cubicBezTo>
                  <a:cubicBezTo>
                    <a:pt x="0" y="450"/>
                    <a:pt x="14" y="377"/>
                    <a:pt x="42" y="311"/>
                  </a:cubicBezTo>
                  <a:cubicBezTo>
                    <a:pt x="69" y="245"/>
                    <a:pt x="108" y="190"/>
                    <a:pt x="157" y="143"/>
                  </a:cubicBezTo>
                  <a:cubicBezTo>
                    <a:pt x="207" y="97"/>
                    <a:pt x="265" y="62"/>
                    <a:pt x="333" y="37"/>
                  </a:cubicBezTo>
                  <a:cubicBezTo>
                    <a:pt x="401" y="12"/>
                    <a:pt x="474" y="0"/>
                    <a:pt x="554" y="0"/>
                  </a:cubicBezTo>
                  <a:cubicBezTo>
                    <a:pt x="634" y="0"/>
                    <a:pt x="708" y="12"/>
                    <a:pt x="776" y="37"/>
                  </a:cubicBezTo>
                  <a:cubicBezTo>
                    <a:pt x="844" y="62"/>
                    <a:pt x="903" y="97"/>
                    <a:pt x="952" y="143"/>
                  </a:cubicBezTo>
                  <a:cubicBezTo>
                    <a:pt x="1002" y="190"/>
                    <a:pt x="1040" y="245"/>
                    <a:pt x="1068" y="311"/>
                  </a:cubicBezTo>
                  <a:cubicBezTo>
                    <a:pt x="1096" y="377"/>
                    <a:pt x="1110" y="450"/>
                    <a:pt x="1110" y="532"/>
                  </a:cubicBezTo>
                  <a:moveTo>
                    <a:pt x="846" y="532"/>
                  </a:moveTo>
                  <a:cubicBezTo>
                    <a:pt x="846" y="488"/>
                    <a:pt x="839" y="446"/>
                    <a:pt x="825" y="408"/>
                  </a:cubicBezTo>
                  <a:cubicBezTo>
                    <a:pt x="811" y="370"/>
                    <a:pt x="790" y="337"/>
                    <a:pt x="765" y="310"/>
                  </a:cubicBezTo>
                  <a:cubicBezTo>
                    <a:pt x="740" y="282"/>
                    <a:pt x="709" y="261"/>
                    <a:pt x="673" y="245"/>
                  </a:cubicBezTo>
                  <a:cubicBezTo>
                    <a:pt x="637" y="229"/>
                    <a:pt x="597" y="221"/>
                    <a:pt x="554" y="221"/>
                  </a:cubicBezTo>
                  <a:cubicBezTo>
                    <a:pt x="511" y="221"/>
                    <a:pt x="472" y="229"/>
                    <a:pt x="436" y="245"/>
                  </a:cubicBezTo>
                  <a:cubicBezTo>
                    <a:pt x="401" y="261"/>
                    <a:pt x="370" y="282"/>
                    <a:pt x="344" y="310"/>
                  </a:cubicBezTo>
                  <a:cubicBezTo>
                    <a:pt x="318" y="337"/>
                    <a:pt x="298" y="370"/>
                    <a:pt x="284" y="408"/>
                  </a:cubicBezTo>
                  <a:cubicBezTo>
                    <a:pt x="270" y="446"/>
                    <a:pt x="263" y="488"/>
                    <a:pt x="263" y="532"/>
                  </a:cubicBezTo>
                  <a:cubicBezTo>
                    <a:pt x="263" y="578"/>
                    <a:pt x="270" y="620"/>
                    <a:pt x="285" y="659"/>
                  </a:cubicBezTo>
                  <a:cubicBezTo>
                    <a:pt x="299" y="698"/>
                    <a:pt x="319" y="731"/>
                    <a:pt x="345" y="759"/>
                  </a:cubicBezTo>
                  <a:cubicBezTo>
                    <a:pt x="370" y="787"/>
                    <a:pt x="401" y="809"/>
                    <a:pt x="436" y="825"/>
                  </a:cubicBezTo>
                  <a:cubicBezTo>
                    <a:pt x="472" y="840"/>
                    <a:pt x="511" y="848"/>
                    <a:pt x="554" y="848"/>
                  </a:cubicBezTo>
                  <a:cubicBezTo>
                    <a:pt x="597" y="848"/>
                    <a:pt x="637" y="840"/>
                    <a:pt x="672" y="825"/>
                  </a:cubicBezTo>
                  <a:cubicBezTo>
                    <a:pt x="708" y="809"/>
                    <a:pt x="739" y="787"/>
                    <a:pt x="764" y="759"/>
                  </a:cubicBezTo>
                  <a:cubicBezTo>
                    <a:pt x="790" y="731"/>
                    <a:pt x="811" y="698"/>
                    <a:pt x="825" y="659"/>
                  </a:cubicBezTo>
                  <a:cubicBezTo>
                    <a:pt x="839" y="620"/>
                    <a:pt x="846" y="578"/>
                    <a:pt x="846" y="532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39EB4818-6C8E-48AF-B297-2E5848B5F3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423063" y="1335088"/>
              <a:ext cx="192087" cy="292100"/>
            </a:xfrm>
            <a:custGeom>
              <a:avLst/>
              <a:gdLst/>
              <a:ahLst/>
              <a:cxnLst>
                <a:cxn ang="0">
                  <a:pos x="44" y="38"/>
                </a:cxn>
                <a:cxn ang="0">
                  <a:pos x="44" y="76"/>
                </a:cxn>
                <a:cxn ang="0">
                  <a:pos x="115" y="76"/>
                </a:cxn>
                <a:cxn ang="0">
                  <a:pos x="115" y="113"/>
                </a:cxn>
                <a:cxn ang="0">
                  <a:pos x="44" y="113"/>
                </a:cxn>
                <a:cxn ang="0">
                  <a:pos x="44" y="184"/>
                </a:cxn>
                <a:cxn ang="0">
                  <a:pos x="0" y="184"/>
                </a:cxn>
                <a:cxn ang="0">
                  <a:pos x="0" y="0"/>
                </a:cxn>
                <a:cxn ang="0">
                  <a:pos x="121" y="0"/>
                </a:cxn>
                <a:cxn ang="0">
                  <a:pos x="121" y="38"/>
                </a:cxn>
                <a:cxn ang="0">
                  <a:pos x="44" y="38"/>
                </a:cxn>
              </a:cxnLst>
              <a:rect l="0" t="0" r="r" b="b"/>
              <a:pathLst>
                <a:path w="121" h="184">
                  <a:moveTo>
                    <a:pt x="44" y="38"/>
                  </a:moveTo>
                  <a:lnTo>
                    <a:pt x="44" y="76"/>
                  </a:lnTo>
                  <a:lnTo>
                    <a:pt x="115" y="76"/>
                  </a:lnTo>
                  <a:lnTo>
                    <a:pt x="115" y="113"/>
                  </a:lnTo>
                  <a:lnTo>
                    <a:pt x="44" y="113"/>
                  </a:lnTo>
                  <a:lnTo>
                    <a:pt x="44" y="184"/>
                  </a:lnTo>
                  <a:lnTo>
                    <a:pt x="0" y="184"/>
                  </a:lnTo>
                  <a:lnTo>
                    <a:pt x="0" y="0"/>
                  </a:lnTo>
                  <a:lnTo>
                    <a:pt x="121" y="0"/>
                  </a:lnTo>
                  <a:lnTo>
                    <a:pt x="121" y="38"/>
                  </a:lnTo>
                  <a:lnTo>
                    <a:pt x="44" y="38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B2FD98F9-D603-4DB2-B460-BE1DBED43B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106275" y="847725"/>
              <a:ext cx="1049338" cy="1266825"/>
            </a:xfrm>
            <a:custGeom>
              <a:avLst/>
              <a:gdLst/>
              <a:ahLst/>
              <a:cxnLst>
                <a:cxn ang="0">
                  <a:pos x="429" y="164"/>
                </a:cxn>
                <a:cxn ang="0">
                  <a:pos x="429" y="798"/>
                </a:cxn>
                <a:cxn ang="0">
                  <a:pos x="232" y="798"/>
                </a:cxn>
                <a:cxn ang="0">
                  <a:pos x="232" y="164"/>
                </a:cxn>
                <a:cxn ang="0">
                  <a:pos x="0" y="164"/>
                </a:cxn>
                <a:cxn ang="0">
                  <a:pos x="0" y="0"/>
                </a:cxn>
                <a:cxn ang="0">
                  <a:pos x="661" y="0"/>
                </a:cxn>
                <a:cxn ang="0">
                  <a:pos x="661" y="164"/>
                </a:cxn>
                <a:cxn ang="0">
                  <a:pos x="429" y="164"/>
                </a:cxn>
              </a:cxnLst>
              <a:rect l="0" t="0" r="r" b="b"/>
              <a:pathLst>
                <a:path w="661" h="798">
                  <a:moveTo>
                    <a:pt x="429" y="164"/>
                  </a:moveTo>
                  <a:lnTo>
                    <a:pt x="429" y="798"/>
                  </a:lnTo>
                  <a:lnTo>
                    <a:pt x="232" y="798"/>
                  </a:lnTo>
                  <a:lnTo>
                    <a:pt x="232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661" y="0"/>
                  </a:lnTo>
                  <a:lnTo>
                    <a:pt x="661" y="164"/>
                  </a:lnTo>
                  <a:lnTo>
                    <a:pt x="429" y="164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D7F7582A-BE23-45CA-AF93-B0A0AB5159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276263" y="847725"/>
              <a:ext cx="1112837" cy="1300163"/>
            </a:xfrm>
            <a:custGeom>
              <a:avLst/>
              <a:gdLst/>
              <a:ahLst/>
              <a:cxnLst>
                <a:cxn ang="0">
                  <a:pos x="3753" y="3482"/>
                </a:cxn>
                <a:cxn ang="0">
                  <a:pos x="3359" y="4044"/>
                </a:cxn>
                <a:cxn ang="0">
                  <a:pos x="2740" y="4409"/>
                </a:cxn>
                <a:cxn ang="0">
                  <a:pos x="1936" y="4540"/>
                </a:cxn>
                <a:cxn ang="0">
                  <a:pos x="1128" y="4409"/>
                </a:cxn>
                <a:cxn ang="0">
                  <a:pos x="519" y="4044"/>
                </a:cxn>
                <a:cxn ang="0">
                  <a:pos x="135" y="3482"/>
                </a:cxn>
                <a:cxn ang="0">
                  <a:pos x="0" y="2754"/>
                </a:cxn>
                <a:cxn ang="0">
                  <a:pos x="0" y="0"/>
                </a:cxn>
                <a:cxn ang="0">
                  <a:pos x="1090" y="0"/>
                </a:cxn>
                <a:cxn ang="0">
                  <a:pos x="1090" y="2667"/>
                </a:cxn>
                <a:cxn ang="0">
                  <a:pos x="1138" y="3010"/>
                </a:cxn>
                <a:cxn ang="0">
                  <a:pos x="1285" y="3301"/>
                </a:cxn>
                <a:cxn ang="0">
                  <a:pos x="1548" y="3504"/>
                </a:cxn>
                <a:cxn ang="0">
                  <a:pos x="1942" y="3579"/>
                </a:cxn>
                <a:cxn ang="0">
                  <a:pos x="2336" y="3504"/>
                </a:cxn>
                <a:cxn ang="0">
                  <a:pos x="2602" y="3301"/>
                </a:cxn>
                <a:cxn ang="0">
                  <a:pos x="2750" y="3010"/>
                </a:cxn>
                <a:cxn ang="0">
                  <a:pos x="2795" y="2667"/>
                </a:cxn>
                <a:cxn ang="0">
                  <a:pos x="2795" y="0"/>
                </a:cxn>
                <a:cxn ang="0">
                  <a:pos x="3890" y="0"/>
                </a:cxn>
                <a:cxn ang="0">
                  <a:pos x="3890" y="2754"/>
                </a:cxn>
                <a:cxn ang="0">
                  <a:pos x="3753" y="3482"/>
                </a:cxn>
              </a:cxnLst>
              <a:rect l="0" t="0" r="r" b="b"/>
              <a:pathLst>
                <a:path w="3890" h="4540">
                  <a:moveTo>
                    <a:pt x="3753" y="3482"/>
                  </a:moveTo>
                  <a:cubicBezTo>
                    <a:pt x="3661" y="3700"/>
                    <a:pt x="3529" y="3888"/>
                    <a:pt x="3359" y="4044"/>
                  </a:cubicBezTo>
                  <a:cubicBezTo>
                    <a:pt x="3188" y="4200"/>
                    <a:pt x="2982" y="4322"/>
                    <a:pt x="2740" y="4409"/>
                  </a:cubicBezTo>
                  <a:cubicBezTo>
                    <a:pt x="2499" y="4497"/>
                    <a:pt x="2231" y="4540"/>
                    <a:pt x="1936" y="4540"/>
                  </a:cubicBezTo>
                  <a:cubicBezTo>
                    <a:pt x="1637" y="4540"/>
                    <a:pt x="1368" y="4497"/>
                    <a:pt x="1128" y="4409"/>
                  </a:cubicBezTo>
                  <a:cubicBezTo>
                    <a:pt x="889" y="4322"/>
                    <a:pt x="686" y="4200"/>
                    <a:pt x="519" y="4044"/>
                  </a:cubicBezTo>
                  <a:cubicBezTo>
                    <a:pt x="353" y="3888"/>
                    <a:pt x="225" y="3700"/>
                    <a:pt x="135" y="3482"/>
                  </a:cubicBezTo>
                  <a:cubicBezTo>
                    <a:pt x="45" y="3263"/>
                    <a:pt x="0" y="3021"/>
                    <a:pt x="0" y="27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90" y="0"/>
                    <a:pt x="1090" y="0"/>
                    <a:pt x="1090" y="0"/>
                  </a:cubicBezTo>
                  <a:cubicBezTo>
                    <a:pt x="1090" y="2667"/>
                    <a:pt x="1090" y="2667"/>
                    <a:pt x="1090" y="2667"/>
                  </a:cubicBezTo>
                  <a:cubicBezTo>
                    <a:pt x="1090" y="2788"/>
                    <a:pt x="1106" y="2902"/>
                    <a:pt x="1138" y="3010"/>
                  </a:cubicBezTo>
                  <a:cubicBezTo>
                    <a:pt x="1170" y="3119"/>
                    <a:pt x="1219" y="3215"/>
                    <a:pt x="1285" y="3301"/>
                  </a:cubicBezTo>
                  <a:cubicBezTo>
                    <a:pt x="1351" y="3386"/>
                    <a:pt x="1439" y="3454"/>
                    <a:pt x="1548" y="3504"/>
                  </a:cubicBezTo>
                  <a:cubicBezTo>
                    <a:pt x="1657" y="3554"/>
                    <a:pt x="1788" y="3579"/>
                    <a:pt x="1942" y="3579"/>
                  </a:cubicBezTo>
                  <a:cubicBezTo>
                    <a:pt x="2096" y="3579"/>
                    <a:pt x="2227" y="3554"/>
                    <a:pt x="2336" y="3504"/>
                  </a:cubicBezTo>
                  <a:cubicBezTo>
                    <a:pt x="2445" y="3454"/>
                    <a:pt x="2534" y="3386"/>
                    <a:pt x="2602" y="3301"/>
                  </a:cubicBezTo>
                  <a:cubicBezTo>
                    <a:pt x="2671" y="3215"/>
                    <a:pt x="2720" y="3119"/>
                    <a:pt x="2750" y="3010"/>
                  </a:cubicBezTo>
                  <a:cubicBezTo>
                    <a:pt x="2780" y="2902"/>
                    <a:pt x="2795" y="2788"/>
                    <a:pt x="2795" y="2667"/>
                  </a:cubicBezTo>
                  <a:cubicBezTo>
                    <a:pt x="2795" y="0"/>
                    <a:pt x="2795" y="0"/>
                    <a:pt x="2795" y="0"/>
                  </a:cubicBezTo>
                  <a:cubicBezTo>
                    <a:pt x="3890" y="0"/>
                    <a:pt x="3890" y="0"/>
                    <a:pt x="3890" y="0"/>
                  </a:cubicBezTo>
                  <a:cubicBezTo>
                    <a:pt x="3890" y="2754"/>
                    <a:pt x="3890" y="2754"/>
                    <a:pt x="3890" y="2754"/>
                  </a:cubicBezTo>
                  <a:cubicBezTo>
                    <a:pt x="3890" y="3021"/>
                    <a:pt x="3845" y="3263"/>
                    <a:pt x="3753" y="3482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4B7E290-AD34-4AC5-8F6A-750E84CF0E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357350" y="750888"/>
              <a:ext cx="863600" cy="1557337"/>
            </a:xfrm>
            <a:custGeom>
              <a:avLst/>
              <a:gdLst/>
              <a:ahLst/>
              <a:cxnLst>
                <a:cxn ang="0">
                  <a:pos x="143" y="981"/>
                </a:cxn>
                <a:cxn ang="0">
                  <a:pos x="544" y="0"/>
                </a:cxn>
                <a:cxn ang="0">
                  <a:pos x="401" y="0"/>
                </a:cxn>
                <a:cxn ang="0">
                  <a:pos x="0" y="981"/>
                </a:cxn>
                <a:cxn ang="0">
                  <a:pos x="143" y="981"/>
                </a:cxn>
              </a:cxnLst>
              <a:rect l="0" t="0" r="r" b="b"/>
              <a:pathLst>
                <a:path w="544" h="981">
                  <a:moveTo>
                    <a:pt x="143" y="981"/>
                  </a:moveTo>
                  <a:lnTo>
                    <a:pt x="544" y="0"/>
                  </a:lnTo>
                  <a:lnTo>
                    <a:pt x="401" y="0"/>
                  </a:lnTo>
                  <a:lnTo>
                    <a:pt x="0" y="981"/>
                  </a:lnTo>
                  <a:lnTo>
                    <a:pt x="143" y="981"/>
                  </a:lnTo>
                  <a:close/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01DBC35B-4442-48B4-9064-1F359B617E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5850" y="1200150"/>
              <a:ext cx="947738" cy="947738"/>
            </a:xfrm>
            <a:custGeom>
              <a:avLst/>
              <a:gdLst/>
              <a:ahLst/>
              <a:cxnLst>
                <a:cxn ang="0">
                  <a:pos x="1656" y="0"/>
                </a:cxn>
                <a:cxn ang="0">
                  <a:pos x="0" y="1655"/>
                </a:cxn>
                <a:cxn ang="0">
                  <a:pos x="1656" y="3311"/>
                </a:cxn>
                <a:cxn ang="0">
                  <a:pos x="3166" y="2592"/>
                </a:cxn>
                <a:cxn ang="0">
                  <a:pos x="2415" y="2286"/>
                </a:cxn>
                <a:cxn ang="0">
                  <a:pos x="1656" y="2595"/>
                </a:cxn>
                <a:cxn ang="0">
                  <a:pos x="759" y="1936"/>
                </a:cxn>
                <a:cxn ang="0">
                  <a:pos x="3287" y="1936"/>
                </a:cxn>
                <a:cxn ang="0">
                  <a:pos x="3311" y="1655"/>
                </a:cxn>
                <a:cxn ang="0">
                  <a:pos x="1656" y="0"/>
                </a:cxn>
                <a:cxn ang="0">
                  <a:pos x="1656" y="717"/>
                </a:cxn>
                <a:cxn ang="0">
                  <a:pos x="2525" y="1299"/>
                </a:cxn>
                <a:cxn ang="0">
                  <a:pos x="787" y="1299"/>
                </a:cxn>
                <a:cxn ang="0">
                  <a:pos x="1656" y="717"/>
                </a:cxn>
              </a:cxnLst>
              <a:rect l="0" t="0" r="r" b="b"/>
              <a:pathLst>
                <a:path w="3311" h="3311">
                  <a:moveTo>
                    <a:pt x="1656" y="0"/>
                  </a:moveTo>
                  <a:cubicBezTo>
                    <a:pt x="741" y="0"/>
                    <a:pt x="0" y="741"/>
                    <a:pt x="0" y="1655"/>
                  </a:cubicBezTo>
                  <a:cubicBezTo>
                    <a:pt x="0" y="2570"/>
                    <a:pt x="741" y="3311"/>
                    <a:pt x="1656" y="3311"/>
                  </a:cubicBezTo>
                  <a:cubicBezTo>
                    <a:pt x="2242" y="3311"/>
                    <a:pt x="2842" y="3054"/>
                    <a:pt x="3166" y="2592"/>
                  </a:cubicBezTo>
                  <a:cubicBezTo>
                    <a:pt x="2415" y="2286"/>
                    <a:pt x="2415" y="2286"/>
                    <a:pt x="2415" y="2286"/>
                  </a:cubicBezTo>
                  <a:cubicBezTo>
                    <a:pt x="2215" y="2507"/>
                    <a:pt x="1941" y="2595"/>
                    <a:pt x="1656" y="2595"/>
                  </a:cubicBezTo>
                  <a:cubicBezTo>
                    <a:pt x="1235" y="2595"/>
                    <a:pt x="879" y="2318"/>
                    <a:pt x="759" y="1936"/>
                  </a:cubicBezTo>
                  <a:cubicBezTo>
                    <a:pt x="3287" y="1936"/>
                    <a:pt x="3287" y="1936"/>
                    <a:pt x="3287" y="1936"/>
                  </a:cubicBezTo>
                  <a:cubicBezTo>
                    <a:pt x="3303" y="1845"/>
                    <a:pt x="3311" y="1751"/>
                    <a:pt x="3311" y="1655"/>
                  </a:cubicBezTo>
                  <a:cubicBezTo>
                    <a:pt x="3311" y="741"/>
                    <a:pt x="2570" y="0"/>
                    <a:pt x="1656" y="0"/>
                  </a:cubicBezTo>
                  <a:moveTo>
                    <a:pt x="1656" y="717"/>
                  </a:moveTo>
                  <a:cubicBezTo>
                    <a:pt x="2048" y="717"/>
                    <a:pt x="2384" y="957"/>
                    <a:pt x="2525" y="1299"/>
                  </a:cubicBezTo>
                  <a:cubicBezTo>
                    <a:pt x="787" y="1299"/>
                    <a:pt x="787" y="1299"/>
                    <a:pt x="787" y="1299"/>
                  </a:cubicBezTo>
                  <a:cubicBezTo>
                    <a:pt x="927" y="957"/>
                    <a:pt x="1263" y="717"/>
                    <a:pt x="1656" y="717"/>
                  </a:cubicBezTo>
                </a:path>
              </a:pathLst>
            </a:custGeom>
            <a:solidFill>
              <a:srgbClr val="C819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685800">
                <a:defRPr/>
              </a:pPr>
              <a:endParaRPr lang="nl-NL" sz="1350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id="{B10661E9-7F2C-4BEB-A5D9-E15FDB6B0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109" y="5367782"/>
            <a:ext cx="3191082" cy="45137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9F96F54-096F-4B93-AAAE-61D96B1F53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0096" b="30046"/>
          <a:stretch/>
        </p:blipFill>
        <p:spPr>
          <a:xfrm>
            <a:off x="3459011" y="5362409"/>
            <a:ext cx="2222143" cy="49776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B349C121-2451-4B2E-A5BF-27D9B8251F18}"/>
              </a:ext>
            </a:extLst>
          </p:cNvPr>
          <p:cNvSpPr txBox="1"/>
          <p:nvPr/>
        </p:nvSpPr>
        <p:spPr>
          <a:xfrm>
            <a:off x="10918372" y="-1110343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C9EA625-0236-4F8F-881D-E449B6693EC8}"/>
              </a:ext>
            </a:extLst>
          </p:cNvPr>
          <p:cNvSpPr txBox="1"/>
          <p:nvPr/>
        </p:nvSpPr>
        <p:spPr>
          <a:xfrm>
            <a:off x="2432672" y="4445630"/>
            <a:ext cx="427482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sz="1500" dirty="0">
                <a:solidFill>
                  <a:prstClr val="black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56</a:t>
            </a:r>
            <a:r>
              <a:rPr lang="en-US" sz="1500" baseline="30000" dirty="0">
                <a:solidFill>
                  <a:prstClr val="black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th</a:t>
            </a:r>
            <a:r>
              <a:rPr lang="en-US" sz="1500" dirty="0">
                <a:solidFill>
                  <a:prstClr val="black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Design Automation Conference (DAC), Las Vegas</a:t>
            </a:r>
          </a:p>
          <a:p>
            <a:pPr algn="ctr" defTabSz="685800"/>
            <a:r>
              <a:rPr lang="en-US" sz="1500" dirty="0">
                <a:solidFill>
                  <a:prstClr val="black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en-US" sz="1500" baseline="30000" dirty="0">
                <a:solidFill>
                  <a:prstClr val="black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th</a:t>
            </a:r>
            <a:r>
              <a:rPr lang="en-US" sz="1500" dirty="0">
                <a:solidFill>
                  <a:prstClr val="black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-June-2019</a:t>
            </a:r>
          </a:p>
        </p:txBody>
      </p:sp>
      <p:sp>
        <p:nvSpPr>
          <p:cNvPr id="51" name="CustomShape 3">
            <a:extLst>
              <a:ext uri="{FF2B5EF4-FFF2-40B4-BE49-F238E27FC236}">
                <a16:creationId xmlns:a16="http://schemas.microsoft.com/office/drawing/2014/main" id="{8DEA83FE-E755-4166-B1CE-CC8CA306ACE6}"/>
              </a:ext>
            </a:extLst>
          </p:cNvPr>
          <p:cNvSpPr/>
          <p:nvPr/>
        </p:nvSpPr>
        <p:spPr>
          <a:xfrm>
            <a:off x="6888489" y="857250"/>
            <a:ext cx="2254527" cy="535032"/>
          </a:xfrm>
          <a:prstGeom prst="rect">
            <a:avLst/>
          </a:prstGeom>
          <a:solidFill>
            <a:srgbClr val="002060"/>
          </a:solidFill>
          <a:ln w="9360">
            <a:noFill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lnSpc>
                <a:spcPct val="115000"/>
              </a:lnSpc>
              <a:defRPr/>
            </a:pPr>
            <a:r>
              <a:rPr lang="en-US" sz="900" b="1" spc="-1" dirty="0">
                <a:solidFill>
                  <a:prstClr val="white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Funded by the Horizon 2020 Framework </a:t>
            </a:r>
            <a:r>
              <a:rPr lang="en-US" sz="900" b="1" spc="-1" dirty="0" err="1">
                <a:solidFill>
                  <a:prstClr val="white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Programme</a:t>
            </a:r>
            <a:r>
              <a:rPr lang="en-US" sz="900" b="1" spc="-1" dirty="0">
                <a:solidFill>
                  <a:prstClr val="white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of the European Union</a:t>
            </a:r>
          </a:p>
          <a:p>
            <a:pPr defTabSz="685800">
              <a:lnSpc>
                <a:spcPct val="115000"/>
              </a:lnSpc>
              <a:defRPr/>
            </a:pPr>
            <a:r>
              <a:rPr lang="en-US" sz="900" b="1" spc="-1" dirty="0">
                <a:solidFill>
                  <a:prstClr val="white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MSCA-ITN-EID  </a:t>
            </a:r>
            <a:endParaRPr lang="en-US" sz="900" spc="-1" dirty="0">
              <a:solidFill>
                <a:prstClr val="white"/>
              </a:solidFill>
              <a:latin typeface="Garamond" panose="020204040303010108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685800">
              <a:lnSpc>
                <a:spcPct val="115000"/>
              </a:lnSpc>
              <a:spcAft>
                <a:spcPts val="751"/>
              </a:spcAft>
              <a:defRPr/>
            </a:pPr>
            <a:r>
              <a:rPr lang="en-US" sz="788" spc="-1" dirty="0">
                <a:solidFill>
                  <a:prstClr val="white"/>
                </a:solidFill>
                <a:latin typeface="Garamond" panose="02020404030301010803" pitchFamily="18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</p:txBody>
      </p:sp>
      <p:pic>
        <p:nvPicPr>
          <p:cNvPr id="52" name="Picture 2" descr="https://europa.eu/european-union/sites/europaeu/files/docs/body/flag_yellow_high.jpg">
            <a:extLst>
              <a:ext uri="{FF2B5EF4-FFF2-40B4-BE49-F238E27FC236}">
                <a16:creationId xmlns:a16="http://schemas.microsoft.com/office/drawing/2014/main" id="{17CCE757-708C-4823-9937-161495D98A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428" y="898016"/>
            <a:ext cx="662590" cy="441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818427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DB24D-9DCE-40B0-A31C-A90618416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C305F-F302-4CF3-90BD-D9B99A588A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89" y="1571853"/>
            <a:ext cx="8787592" cy="4084341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b="1" dirty="0"/>
              <a:t>Motivation: </a:t>
            </a:r>
            <a:r>
              <a:rPr lang="en-US" dirty="0"/>
              <a:t>A promising paradigm to alleviate </a:t>
            </a:r>
            <a:r>
              <a:rPr lang="en-US" dirty="0">
                <a:solidFill>
                  <a:srgbClr val="9E0000"/>
                </a:solidFill>
              </a:rPr>
              <a:t>data movement bottleneck </a:t>
            </a:r>
            <a:r>
              <a:rPr lang="en-US" dirty="0"/>
              <a:t>is </a:t>
            </a:r>
            <a:r>
              <a:rPr lang="en-US" i="1" dirty="0">
                <a:solidFill>
                  <a:srgbClr val="00B050"/>
                </a:solidFill>
              </a:rPr>
              <a:t>near-memory computing (NMC)</a:t>
            </a:r>
            <a:r>
              <a:rPr lang="en-US" dirty="0"/>
              <a:t>, which consists of placing compute units close to the memory subsystem</a:t>
            </a:r>
          </a:p>
          <a:p>
            <a:pPr algn="just"/>
            <a:r>
              <a:rPr lang="en-US" b="1" dirty="0">
                <a:solidFill>
                  <a:srgbClr val="9E0000"/>
                </a:solidFill>
              </a:rPr>
              <a:t>Problem: </a:t>
            </a:r>
            <a:r>
              <a:rPr lang="en-US" dirty="0">
                <a:solidFill>
                  <a:srgbClr val="9E0000"/>
                </a:solidFill>
              </a:rPr>
              <a:t>Simulation times are extremely slow, imposing long run-time especially in the early-stage design space exploration</a:t>
            </a:r>
          </a:p>
          <a:p>
            <a:pPr algn="just"/>
            <a:r>
              <a:rPr lang="en-US" b="1" dirty="0">
                <a:solidFill>
                  <a:srgbClr val="0070C0"/>
                </a:solidFill>
              </a:rPr>
              <a:t>Goal: </a:t>
            </a:r>
            <a:r>
              <a:rPr lang="en-US" dirty="0">
                <a:solidFill>
                  <a:srgbClr val="0070C0"/>
                </a:solidFill>
              </a:rPr>
              <a:t>A quick high-level performance and energy estimation framework for NMC architectures</a:t>
            </a:r>
          </a:p>
          <a:p>
            <a:pPr algn="just"/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Our contribution: NAPEL</a:t>
            </a:r>
          </a:p>
          <a:p>
            <a:pPr lvl="1" algn="just"/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Fast and accurate performance and energy prediction for previously-unseen applications using ensemble learning</a:t>
            </a:r>
          </a:p>
          <a:p>
            <a:pPr lvl="1" algn="just"/>
            <a:r>
              <a:rPr lang="en-US" sz="1500" dirty="0">
                <a:solidFill>
                  <a:schemeClr val="accent6">
                    <a:lumMod val="75000"/>
                  </a:schemeClr>
                </a:solidFill>
              </a:rPr>
              <a:t>Use intelligent statistical techniques and micro-architecture-independent application features to minimize experimental runs</a:t>
            </a:r>
          </a:p>
          <a:p>
            <a:pPr algn="just"/>
            <a:r>
              <a:rPr lang="en-US" b="1" dirty="0">
                <a:solidFill>
                  <a:schemeClr val="accent4">
                    <a:lumMod val="50000"/>
                  </a:schemeClr>
                </a:solidFill>
              </a:rPr>
              <a:t>Evaluation</a:t>
            </a:r>
          </a:p>
          <a:p>
            <a:pPr lvl="1" algn="just"/>
            <a:r>
              <a:rPr lang="en-US" sz="1500" dirty="0">
                <a:solidFill>
                  <a:schemeClr val="accent4">
                    <a:lumMod val="50000"/>
                  </a:schemeClr>
                </a:solidFill>
              </a:rPr>
              <a:t>NAPEL is, on average, 220x faster than state-of-the-art NMC simulator</a:t>
            </a:r>
          </a:p>
          <a:p>
            <a:pPr lvl="1" algn="just"/>
            <a:r>
              <a:rPr lang="en-US" sz="1500" dirty="0">
                <a:solidFill>
                  <a:schemeClr val="accent4">
                    <a:lumMod val="50000"/>
                  </a:schemeClr>
                </a:solidFill>
              </a:rPr>
              <a:t>Error rates (average) of 8.5% and 11.5% for performance and energy estimation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828E44-0721-4989-8D4E-22332ECDC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134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79EEB7-A7AD-4FB7-A650-F06674EC1FB7}"/>
              </a:ext>
            </a:extLst>
          </p:cNvPr>
          <p:cNvSpPr txBox="1"/>
          <p:nvPr/>
        </p:nvSpPr>
        <p:spPr>
          <a:xfrm>
            <a:off x="1153962" y="5695887"/>
            <a:ext cx="699750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500" b="1" dirty="0">
                <a:solidFill>
                  <a:srgbClr val="4472C4"/>
                </a:solidFill>
                <a:latin typeface="Calibri" panose="020F0502020204030204"/>
              </a:rPr>
              <a:t>We open source </a:t>
            </a:r>
            <a:r>
              <a:rPr lang="en-US" sz="1500" b="1" dirty="0" err="1">
                <a:solidFill>
                  <a:srgbClr val="4472C4"/>
                </a:solidFill>
                <a:latin typeface="Calibri" panose="020F0502020204030204"/>
              </a:rPr>
              <a:t>Ramulator</a:t>
            </a:r>
            <a:r>
              <a:rPr lang="en-US" sz="1500" b="1" dirty="0">
                <a:solidFill>
                  <a:srgbClr val="4472C4"/>
                </a:solidFill>
                <a:latin typeface="Calibri" panose="020F0502020204030204"/>
              </a:rPr>
              <a:t>-PIM: https://github.com/CMU-SAFARI/ramulator-pim/</a:t>
            </a:r>
          </a:p>
        </p:txBody>
      </p:sp>
    </p:spTree>
    <p:extLst>
      <p:ext uri="{BB962C8B-B14F-4D97-AF65-F5344CB8AC3E}">
        <p14:creationId xmlns:p14="http://schemas.microsoft.com/office/powerpoint/2010/main" val="282089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4D803-F84A-4E88-A34E-AD5CDEAB0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NMC Simulators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B90DE-944A-44F8-A2E5-46248212BE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Simulation for:</a:t>
            </a:r>
          </a:p>
          <a:p>
            <a:pPr lvl="1"/>
            <a:r>
              <a:rPr lang="en-US" dirty="0"/>
              <a:t>Design space exploration (DSE) </a:t>
            </a:r>
          </a:p>
          <a:p>
            <a:pPr lvl="1"/>
            <a:r>
              <a:rPr lang="en-US" dirty="0"/>
              <a:t>Workload suitability analysis</a:t>
            </a:r>
          </a:p>
          <a:p>
            <a:r>
              <a:rPr lang="en-US" dirty="0"/>
              <a:t>NMC Simulators:</a:t>
            </a:r>
          </a:p>
          <a:p>
            <a:pPr lvl="1"/>
            <a:r>
              <a:rPr lang="en-US" dirty="0" err="1"/>
              <a:t>Sinuca</a:t>
            </a:r>
            <a:r>
              <a:rPr lang="en-US" dirty="0"/>
              <a:t>, 2015</a:t>
            </a:r>
          </a:p>
          <a:p>
            <a:pPr lvl="1"/>
            <a:r>
              <a:rPr lang="en-US" dirty="0"/>
              <a:t>HMC-SIM, 2016</a:t>
            </a:r>
          </a:p>
          <a:p>
            <a:pPr lvl="1"/>
            <a:r>
              <a:rPr lang="en-US" dirty="0" err="1"/>
              <a:t>CasHMC</a:t>
            </a:r>
            <a:r>
              <a:rPr lang="en-US" dirty="0"/>
              <a:t>, 2016</a:t>
            </a:r>
          </a:p>
          <a:p>
            <a:pPr lvl="1"/>
            <a:r>
              <a:rPr lang="en-US" dirty="0"/>
              <a:t>Smart Memory Cube (SMC), 2016</a:t>
            </a:r>
          </a:p>
          <a:p>
            <a:pPr lvl="1"/>
            <a:r>
              <a:rPr lang="en-US" dirty="0"/>
              <a:t>CLAPPS, 2017</a:t>
            </a:r>
          </a:p>
          <a:p>
            <a:pPr lvl="1"/>
            <a:r>
              <a:rPr lang="en-US" dirty="0"/>
              <a:t>Gem5+HMC, 2017</a:t>
            </a:r>
          </a:p>
          <a:p>
            <a:pPr lvl="1"/>
            <a:r>
              <a:rPr lang="en-US" dirty="0"/>
              <a:t>Ramulator-PIM</a:t>
            </a:r>
            <a:r>
              <a:rPr lang="en-US" sz="1800" baseline="30000" dirty="0"/>
              <a:t>1</a:t>
            </a:r>
            <a:r>
              <a:rPr lang="en-US" dirty="0"/>
              <a:t>, 2019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39C3C9-CCE6-4FD3-8CDB-F17FA5844659}"/>
              </a:ext>
            </a:extLst>
          </p:cNvPr>
          <p:cNvSpPr txBox="1"/>
          <p:nvPr/>
        </p:nvSpPr>
        <p:spPr>
          <a:xfrm>
            <a:off x="1739685" y="5700667"/>
            <a:ext cx="55006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500" b="1" baseline="30000" dirty="0">
                <a:solidFill>
                  <a:srgbClr val="4472C4"/>
                </a:solidFill>
                <a:latin typeface="Calibri" panose="020F0502020204030204"/>
              </a:rPr>
              <a:t>1</a:t>
            </a:r>
            <a:r>
              <a:rPr lang="en-US" sz="1500" b="1" dirty="0">
                <a:solidFill>
                  <a:srgbClr val="4472C4"/>
                </a:solidFill>
                <a:latin typeface="Calibri" panose="020F0502020204030204"/>
              </a:rPr>
              <a:t>Ramulator-PIM: https://github.com/CMU-SAFARI/ramulator-pim/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478F0F2-58D7-F344-964B-61A3458D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135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9215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4D803-F84A-4E88-A34E-AD5CDEAB0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NMC Simulators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B90DE-944A-44F8-A2E5-46248212BE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Simulation for: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Design space exploration (DSE) 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Workload suitability analysis</a:t>
            </a:r>
          </a:p>
          <a:p>
            <a:r>
              <a:rPr lang="en-US" dirty="0">
                <a:solidFill>
                  <a:schemeClr val="bg2"/>
                </a:solidFill>
              </a:rPr>
              <a:t>NMC Simulators:</a:t>
            </a:r>
          </a:p>
          <a:p>
            <a:pPr lvl="1"/>
            <a:r>
              <a:rPr lang="en-US" dirty="0" err="1">
                <a:solidFill>
                  <a:schemeClr val="bg2"/>
                </a:solidFill>
              </a:rPr>
              <a:t>Sinuca</a:t>
            </a:r>
            <a:r>
              <a:rPr lang="en-US" dirty="0">
                <a:solidFill>
                  <a:schemeClr val="bg2"/>
                </a:solidFill>
              </a:rPr>
              <a:t>, 2015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HMC-SIM, 2016</a:t>
            </a:r>
          </a:p>
          <a:p>
            <a:pPr lvl="1"/>
            <a:r>
              <a:rPr lang="en-US" dirty="0" err="1">
                <a:solidFill>
                  <a:schemeClr val="bg2"/>
                </a:solidFill>
              </a:rPr>
              <a:t>CasHMC</a:t>
            </a:r>
            <a:r>
              <a:rPr lang="en-US" dirty="0">
                <a:solidFill>
                  <a:schemeClr val="bg2"/>
                </a:solidFill>
              </a:rPr>
              <a:t>, 2016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Smart Memory Cube (SMC), 2016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CLAPPS, 2017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Gem5+HMC, 2017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Ramulator-PIM</a:t>
            </a:r>
            <a:r>
              <a:rPr lang="en-US" sz="1800" baseline="30000" dirty="0">
                <a:solidFill>
                  <a:schemeClr val="bg2"/>
                </a:solidFill>
              </a:rPr>
              <a:t>1</a:t>
            </a:r>
            <a:r>
              <a:rPr lang="en-US" dirty="0">
                <a:solidFill>
                  <a:schemeClr val="bg2"/>
                </a:solidFill>
              </a:rPr>
              <a:t>, 2019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E7477D-FE7A-4B57-82FE-425D9EE7CB50}"/>
              </a:ext>
            </a:extLst>
          </p:cNvPr>
          <p:cNvSpPr/>
          <p:nvPr/>
        </p:nvSpPr>
        <p:spPr>
          <a:xfrm>
            <a:off x="0" y="2705283"/>
            <a:ext cx="9144000" cy="1447434"/>
          </a:xfrm>
          <a:prstGeom prst="rect">
            <a:avLst/>
          </a:prstGeom>
          <a:solidFill>
            <a:srgbClr val="9E000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r>
              <a:rPr lang="en-US" sz="3300" b="1" dirty="0">
                <a:solidFill>
                  <a:prstClr val="white"/>
                </a:solidFill>
                <a:latin typeface="Garamond" panose="02020404030301010803" pitchFamily="18" charset="0"/>
              </a:rPr>
              <a:t>Simulation of real workloads can be 10000x slower than native-execution!!!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BF50D9-71C7-4299-8350-5E422F4DB5D6}"/>
              </a:ext>
            </a:extLst>
          </p:cNvPr>
          <p:cNvSpPr txBox="1"/>
          <p:nvPr/>
        </p:nvSpPr>
        <p:spPr>
          <a:xfrm>
            <a:off x="1739685" y="5700667"/>
            <a:ext cx="55006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500" b="1" baseline="30000" dirty="0">
                <a:solidFill>
                  <a:srgbClr val="E7E6E6"/>
                </a:solidFill>
                <a:latin typeface="Calibri" panose="020F0502020204030204"/>
              </a:rPr>
              <a:t>1</a:t>
            </a:r>
            <a:r>
              <a:rPr lang="en-US" sz="1500" b="1" dirty="0">
                <a:solidFill>
                  <a:srgbClr val="E7E6E6"/>
                </a:solidFill>
                <a:latin typeface="Calibri" panose="020F0502020204030204"/>
              </a:rPr>
              <a:t>Ramulator-PIM: https://github.com/CMU-SAFARI/ramulator-pim/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A1E2DD3-5137-7A44-8108-81C79F662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136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4984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32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42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52" dur="1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 dir="cw">
                                      <p:cBhvr>
                                        <p:cTn id="57" dur="1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4D803-F84A-4E88-A34E-AD5CDEAB0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NMC Simulators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4B90DE-944A-44F8-A2E5-46248212BE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2"/>
                </a:solidFill>
              </a:rPr>
              <a:t>Simulation for: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Design space exploration (DSE) 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Workload suitability analysis</a:t>
            </a:r>
          </a:p>
          <a:p>
            <a:r>
              <a:rPr lang="en-US" dirty="0">
                <a:solidFill>
                  <a:schemeClr val="bg2"/>
                </a:solidFill>
              </a:rPr>
              <a:t>NMC Simulators:</a:t>
            </a:r>
          </a:p>
          <a:p>
            <a:pPr lvl="1"/>
            <a:r>
              <a:rPr lang="en-US" dirty="0" err="1">
                <a:solidFill>
                  <a:schemeClr val="bg2"/>
                </a:solidFill>
              </a:rPr>
              <a:t>Sinuca</a:t>
            </a:r>
            <a:r>
              <a:rPr lang="en-US" dirty="0">
                <a:solidFill>
                  <a:schemeClr val="bg2"/>
                </a:solidFill>
              </a:rPr>
              <a:t>, 2015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HMC-SIM, 2016</a:t>
            </a:r>
          </a:p>
          <a:p>
            <a:pPr lvl="1"/>
            <a:r>
              <a:rPr lang="en-US" dirty="0" err="1">
                <a:solidFill>
                  <a:schemeClr val="bg2"/>
                </a:solidFill>
              </a:rPr>
              <a:t>CasHMC</a:t>
            </a:r>
            <a:r>
              <a:rPr lang="en-US" dirty="0">
                <a:solidFill>
                  <a:schemeClr val="bg2"/>
                </a:solidFill>
              </a:rPr>
              <a:t>, 2016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Smart Memory Cube (SMC), 2016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CLAPPS, 2017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Gem5+HMC, 2017</a:t>
            </a:r>
          </a:p>
          <a:p>
            <a:pPr lvl="1"/>
            <a:r>
              <a:rPr lang="en-US" dirty="0">
                <a:solidFill>
                  <a:schemeClr val="bg2"/>
                </a:solidFill>
              </a:rPr>
              <a:t>Ramulator-PIM</a:t>
            </a:r>
            <a:r>
              <a:rPr lang="en-US" sz="1800" baseline="30000" dirty="0">
                <a:solidFill>
                  <a:schemeClr val="bg2"/>
                </a:solidFill>
              </a:rPr>
              <a:t>1</a:t>
            </a:r>
            <a:r>
              <a:rPr lang="en-US" dirty="0">
                <a:solidFill>
                  <a:schemeClr val="bg2"/>
                </a:solidFill>
              </a:rPr>
              <a:t>, 2019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EA5A3EC-1969-4DC2-8B67-AC6574F2C85B}"/>
              </a:ext>
            </a:extLst>
          </p:cNvPr>
          <p:cNvSpPr/>
          <p:nvPr/>
        </p:nvSpPr>
        <p:spPr>
          <a:xfrm>
            <a:off x="0" y="2705283"/>
            <a:ext cx="9144000" cy="144743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r>
              <a:rPr lang="en-US" sz="3300" b="1" dirty="0">
                <a:solidFill>
                  <a:prstClr val="white"/>
                </a:solidFill>
                <a:latin typeface="Garamond" panose="02020404030301010803" pitchFamily="18" charset="0"/>
              </a:rPr>
              <a:t>Idea: Leverage ML with statistical techniques for quick NMC performance/energy prediction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7AE96B-FDED-499C-9DA2-5F8A2915F087}"/>
              </a:ext>
            </a:extLst>
          </p:cNvPr>
          <p:cNvSpPr txBox="1"/>
          <p:nvPr/>
        </p:nvSpPr>
        <p:spPr>
          <a:xfrm>
            <a:off x="1739685" y="5700667"/>
            <a:ext cx="55006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500" b="1" baseline="30000" dirty="0">
                <a:solidFill>
                  <a:srgbClr val="E7E6E6"/>
                </a:solidFill>
                <a:latin typeface="Calibri" panose="020F0502020204030204"/>
              </a:rPr>
              <a:t>1</a:t>
            </a:r>
            <a:r>
              <a:rPr lang="en-US" sz="1500" b="1" dirty="0">
                <a:solidFill>
                  <a:srgbClr val="E7E6E6"/>
                </a:solidFill>
                <a:latin typeface="Calibri" panose="020F0502020204030204"/>
              </a:rPr>
              <a:t>Ramulator-PIM: https://github.com/CMU-SAFARI/ramulator-pim/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CF06E22-512C-DE45-888F-7C9E948667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137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1534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929C3-8E7A-4132-B564-F3A2A4317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NAPEL: </a:t>
            </a:r>
            <a:r>
              <a:rPr lang="en-US" dirty="0">
                <a:ln>
                  <a:solidFill>
                    <a:schemeClr val="bg1"/>
                  </a:solidFill>
                </a:ln>
              </a:rPr>
              <a:t>Near-Memory Computing Application Performance Prediction via Ensemble Learning</a:t>
            </a:r>
            <a:endParaRPr lang="en-US" dirty="0"/>
          </a:p>
        </p:txBody>
      </p:sp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id="{2EE6C070-19BF-4C44-8288-32DCE6AEF5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547378"/>
            <a:ext cx="7886700" cy="2621685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F17B193-E950-AA49-9C37-97899370DDE4}"/>
              </a:ext>
            </a:extLst>
          </p:cNvPr>
          <p:cNvSpPr txBox="1"/>
          <p:nvPr/>
        </p:nvSpPr>
        <p:spPr>
          <a:xfrm>
            <a:off x="746761" y="2282190"/>
            <a:ext cx="278273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2250" b="1" dirty="0">
                <a:solidFill>
                  <a:prstClr val="black"/>
                </a:solidFill>
                <a:latin typeface="Calibri" panose="020F0502020204030204"/>
              </a:rPr>
              <a:t>NAPEL Model Training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BB4AEF0-95C2-FC4A-9EE2-A435AE7F5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138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110327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060BE-7367-4DF5-8907-49BCA1C25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1: LLVM Analyzer</a:t>
            </a:r>
          </a:p>
        </p:txBody>
      </p:sp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33EB757F-C7D3-4505-8C65-F77105C1CD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547378"/>
            <a:ext cx="7886700" cy="2621685"/>
          </a:xfr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9FC714F2-62D6-4B4C-B6F3-030BF3244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139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80513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/>
              <a:t>Lecture on FIMDRAM/HBM-PIM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481125" y="6492015"/>
            <a:ext cx="23655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https://youtu.be/_CpWJGK9N04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7A80AA-74E8-FF45-8E54-B6AD91B0B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719" y="948167"/>
            <a:ext cx="6766562" cy="541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279002"/>
      </p:ext>
    </p:extLst>
  </p:cSld>
  <p:clrMapOvr>
    <a:masterClrMapping/>
  </p:clrMapOvr>
  <p:transition/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2FF2D-F76D-4B44-A7D9-98877F6AE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2: Microarchitecture Simulation </a:t>
            </a:r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8F6636E2-2801-4318-BE05-4B68C1405C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547378"/>
            <a:ext cx="7886700" cy="2621685"/>
          </a:xfrm>
        </p:spPr>
      </p:pic>
      <p:pic>
        <p:nvPicPr>
          <p:cNvPr id="5" name="Picture 4" descr="ccd2.pdf - Google Chrome">
            <a:extLst>
              <a:ext uri="{FF2B5EF4-FFF2-40B4-BE49-F238E27FC236}">
                <a16:creationId xmlns:a16="http://schemas.microsoft.com/office/drawing/2014/main" id="{A9F893D8-6F63-48BB-A347-71BB543B28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1" t="13973" r="29082" b="20787"/>
          <a:stretch/>
        </p:blipFill>
        <p:spPr>
          <a:xfrm>
            <a:off x="139004" y="4314021"/>
            <a:ext cx="1742258" cy="1486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70546B-E48D-4D2A-ABBE-82B09E35AEA9}"/>
              </a:ext>
            </a:extLst>
          </p:cNvPr>
          <p:cNvSpPr txBox="1"/>
          <p:nvPr/>
        </p:nvSpPr>
        <p:spPr>
          <a:xfrm>
            <a:off x="1916607" y="5169063"/>
            <a:ext cx="631299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350" b="1" dirty="0">
                <a:solidFill>
                  <a:prstClr val="black"/>
                </a:solidFill>
                <a:latin typeface="Calibri" panose="020F0502020204030204"/>
              </a:rPr>
              <a:t>Central composite design of experiments technique 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to </a:t>
            </a:r>
            <a:r>
              <a:rPr lang="en-US" sz="1350" dirty="0">
                <a:solidFill>
                  <a:srgbClr val="00B050"/>
                </a:solidFill>
                <a:latin typeface="Calibri" panose="020F0502020204030204"/>
              </a:rPr>
              <a:t>minimize the number of experiments </a:t>
            </a:r>
            <a:r>
              <a:rPr lang="en-US" sz="1350" dirty="0">
                <a:solidFill>
                  <a:prstClr val="black"/>
                </a:solidFill>
                <a:latin typeface="Calibri" panose="020F0502020204030204"/>
              </a:rPr>
              <a:t>while data collection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E3F172C-91B9-3A4A-B65D-24F352678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140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781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0E841-FBEA-4477-81A7-3FB147A68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3: Ensemble ML Training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C8B723-F7BE-46B0-A14E-0F8D9F7F91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2547378"/>
            <a:ext cx="7886700" cy="2621686"/>
          </a:xfrm>
          <a:prstGeom prst="rect">
            <a:avLst/>
          </a:prstGeom>
        </p:spPr>
      </p:pic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1816563-DFB9-4904-AC1F-3B528849700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174943" y="2045453"/>
          <a:ext cx="1333473" cy="169970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33473">
                  <a:extLst>
                    <a:ext uri="{9D8B030D-6E8A-4147-A177-3AD203B41FA5}">
                      <a16:colId xmlns:a16="http://schemas.microsoft.com/office/drawing/2014/main" val="714641642"/>
                    </a:ext>
                  </a:extLst>
                </a:gridCol>
              </a:tblGrid>
              <a:tr h="259302">
                <a:tc>
                  <a:txBody>
                    <a:bodyPr/>
                    <a:lstStyle/>
                    <a:p>
                      <a:r>
                        <a:rPr lang="en-US" sz="1100" dirty="0"/>
                        <a:t>Application Features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99693164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dirty="0"/>
                        <a:t>Instruction Mix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6553100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dirty="0"/>
                        <a:t>ILP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856189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dirty="0"/>
                        <a:t>Reuse distance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784374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dirty="0"/>
                        <a:t>Memory traffic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0169444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dirty="0"/>
                        <a:t>Register traffic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68917395"/>
                  </a:ext>
                </a:extLst>
              </a:tr>
              <a:tr h="259302">
                <a:tc>
                  <a:txBody>
                    <a:bodyPr/>
                    <a:lstStyle/>
                    <a:p>
                      <a:r>
                        <a:rPr lang="en-US" sz="1100" dirty="0"/>
                        <a:t>Memory footprint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6155236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5718395-AD87-4B7F-B499-2FA3ED7F1A8B}"/>
              </a:ext>
            </a:extLst>
          </p:cNvPr>
          <p:cNvGraphicFramePr>
            <a:graphicFrameLocks noGrp="1"/>
          </p:cNvGraphicFramePr>
          <p:nvPr/>
        </p:nvGraphicFramePr>
        <p:xfrm>
          <a:off x="3174943" y="3898148"/>
          <a:ext cx="1333473" cy="23926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3473">
                  <a:extLst>
                    <a:ext uri="{9D8B030D-6E8A-4147-A177-3AD203B41FA5}">
                      <a16:colId xmlns:a16="http://schemas.microsoft.com/office/drawing/2014/main" val="297393585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r>
                        <a:rPr lang="en-US" sz="1100" dirty="0"/>
                        <a:t>Architecture Features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06219993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u="none" strike="noStrike" kern="1200" baseline="0" dirty="0"/>
                        <a:t>Core type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0680625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u="none" strike="noStrike" kern="1200" baseline="0" dirty="0"/>
                        <a:t>#PEs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90223713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u="none" strike="noStrike" kern="1200" baseline="0" dirty="0"/>
                        <a:t>Core frequency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6349232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u="none" strike="noStrike" kern="1200" baseline="0" dirty="0"/>
                        <a:t>Cache line size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3653908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u="none" strike="noStrike" kern="1200" baseline="0" dirty="0"/>
                        <a:t>DRAM layers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2945874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u="none" strike="noStrike" kern="1200" baseline="0" dirty="0"/>
                        <a:t>Cache access fraction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09885599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u="none" strike="noStrike" kern="1200" baseline="0" dirty="0"/>
                        <a:t>DRAM access fraction</a:t>
                      </a:r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615122036"/>
                  </a:ext>
                </a:extLst>
              </a:tr>
            </a:tbl>
          </a:graphicData>
        </a:graphic>
      </p:graphicFrame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107462D-E5CD-3146-9F7A-EB37C0877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141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1280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A97A9-8849-430D-90F1-A046BB8BD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NAPEL Framework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A563C27-31A7-4D1A-B512-427051FBFE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213" y="2226469"/>
            <a:ext cx="6367574" cy="3263504"/>
          </a:xfrm>
        </p:spPr>
      </p:pic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C37A5A9E-3905-1943-8286-07E8AB83A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142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90993514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8D0C7-6C43-42A2-94FB-C0772116C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NAPEL Prediction</a:t>
            </a:r>
          </a:p>
        </p:txBody>
      </p:sp>
      <p:pic>
        <p:nvPicPr>
          <p:cNvPr id="6" name="Content Placeholder 5" descr="A display in a store&#10;&#10;Description automatically generated">
            <a:extLst>
              <a:ext uri="{FF2B5EF4-FFF2-40B4-BE49-F238E27FC236}">
                <a16:creationId xmlns:a16="http://schemas.microsoft.com/office/drawing/2014/main" id="{44DD3A72-616A-4B79-9674-34F4BA8C3B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213" y="2226469"/>
            <a:ext cx="6367574" cy="3263504"/>
          </a:xfr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83544D3-51C3-7946-94A6-37E996660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143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15633352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BBFD2-7BD5-4A8E-8909-1EF5F8C5F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5A6EF-811F-4E45-957F-E7E9067519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Host System</a:t>
            </a:r>
          </a:p>
          <a:p>
            <a:pPr lvl="1"/>
            <a:r>
              <a:rPr lang="en-US" b="1" dirty="0"/>
              <a:t>IBM POWER9</a:t>
            </a:r>
          </a:p>
          <a:p>
            <a:pPr lvl="1"/>
            <a:r>
              <a:rPr lang="en-US" dirty="0"/>
              <a:t>Power: AMESTER</a:t>
            </a:r>
            <a:endParaRPr lang="en-US" baseline="30000" dirty="0"/>
          </a:p>
          <a:p>
            <a:endParaRPr lang="en-US" dirty="0"/>
          </a:p>
          <a:p>
            <a:r>
              <a:rPr lang="en-US" dirty="0"/>
              <a:t>NMC Subsystem</a:t>
            </a:r>
          </a:p>
          <a:p>
            <a:pPr lvl="1"/>
            <a:r>
              <a:rPr lang="en-US" b="1" dirty="0"/>
              <a:t>Ramulator-PIM</a:t>
            </a:r>
            <a:r>
              <a:rPr lang="en-US" b="1" baseline="30000" dirty="0"/>
              <a:t>1</a:t>
            </a:r>
            <a:endParaRPr lang="en-US" b="1" dirty="0"/>
          </a:p>
          <a:p>
            <a:endParaRPr lang="en-US" dirty="0"/>
          </a:p>
          <a:p>
            <a:r>
              <a:rPr lang="en-US" dirty="0"/>
              <a:t>Workloads</a:t>
            </a:r>
          </a:p>
          <a:p>
            <a:pPr lvl="1"/>
            <a:r>
              <a:rPr lang="en-US" b="1" dirty="0" err="1"/>
              <a:t>PolyBench</a:t>
            </a:r>
            <a:r>
              <a:rPr lang="en-US" dirty="0"/>
              <a:t> and </a:t>
            </a:r>
            <a:r>
              <a:rPr lang="en-US" b="1" dirty="0" err="1"/>
              <a:t>Rodinia</a:t>
            </a:r>
            <a:endParaRPr lang="en-US" b="1" dirty="0"/>
          </a:p>
          <a:p>
            <a:pPr lvl="1"/>
            <a:r>
              <a:rPr lang="en-US" dirty="0"/>
              <a:t>Heterogeneous workloads such as image processing, machine learning, graph processing etc.</a:t>
            </a:r>
          </a:p>
          <a:p>
            <a:r>
              <a:rPr lang="en-US" dirty="0"/>
              <a:t>Accuracy in terms of mean relative error (MRE)</a:t>
            </a:r>
          </a:p>
        </p:txBody>
      </p:sp>
      <p:pic>
        <p:nvPicPr>
          <p:cNvPr id="4" name="Picture 3" descr="systemNMC53.pdf - Adobe Acrobat Reader DC">
            <a:extLst>
              <a:ext uri="{FF2B5EF4-FFF2-40B4-BE49-F238E27FC236}">
                <a16:creationId xmlns:a16="http://schemas.microsoft.com/office/drawing/2014/main" id="{E055F5C4-9578-4413-9F8E-F530071224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" t="25267" r="12549" b="14699"/>
          <a:stretch/>
        </p:blipFill>
        <p:spPr>
          <a:xfrm>
            <a:off x="3209032" y="2045948"/>
            <a:ext cx="5532486" cy="21018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BA4198-42E5-4EB0-BD5F-6D3523987648}"/>
              </a:ext>
            </a:extLst>
          </p:cNvPr>
          <p:cNvSpPr txBox="1"/>
          <p:nvPr/>
        </p:nvSpPr>
        <p:spPr>
          <a:xfrm>
            <a:off x="2471609" y="5646136"/>
            <a:ext cx="420078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sz="1500" b="1" baseline="30000" dirty="0">
                <a:solidFill>
                  <a:srgbClr val="4472C4"/>
                </a:solidFill>
                <a:latin typeface="Calibri" panose="020F0502020204030204"/>
              </a:rPr>
              <a:t>1</a:t>
            </a:r>
            <a:r>
              <a:rPr lang="en-US" sz="1500" b="1" dirty="0">
                <a:solidFill>
                  <a:srgbClr val="4472C4"/>
                </a:solidFill>
                <a:latin typeface="Calibri" panose="020F0502020204030204"/>
              </a:rPr>
              <a:t>https://github.com/CMU-SAFARI/</a:t>
            </a:r>
            <a:r>
              <a:rPr lang="en-US" sz="1500" b="1" dirty="0" err="1">
                <a:solidFill>
                  <a:srgbClr val="4472C4"/>
                </a:solidFill>
                <a:latin typeface="Calibri" panose="020F0502020204030204"/>
              </a:rPr>
              <a:t>ramulator-pim</a:t>
            </a:r>
            <a:r>
              <a:rPr lang="en-US" sz="1500" b="1" dirty="0">
                <a:solidFill>
                  <a:srgbClr val="4472C4"/>
                </a:solidFill>
                <a:latin typeface="Calibri" panose="020F0502020204030204"/>
              </a:rPr>
              <a:t>/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B27F2A3-CC93-9243-88D5-7EC4D68DB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144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62067754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D6E0A-A8D2-4F73-8218-CEFD8E4B2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NAPEL Accuracy: Performance and </a:t>
            </a:r>
            <a:br>
              <a:rPr lang="en-US" dirty="0"/>
            </a:br>
            <a:r>
              <a:rPr lang="en-US" dirty="0"/>
              <a:t>Energy Estimates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9993845-C58A-734A-812A-0D7347CE3D70}"/>
              </a:ext>
            </a:extLst>
          </p:cNvPr>
          <p:cNvGrpSpPr/>
          <p:nvPr/>
        </p:nvGrpSpPr>
        <p:grpSpPr>
          <a:xfrm>
            <a:off x="251268" y="1896835"/>
            <a:ext cx="8542532" cy="3981584"/>
            <a:chOff x="0" y="0"/>
            <a:chExt cx="6480000" cy="4886738"/>
          </a:xfrm>
        </p:grpSpPr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BD8C1A11-C9FF-3245-86BB-085806C0ABE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179331126"/>
                </p:ext>
              </p:extLst>
            </p:nvPr>
          </p:nvGraphicFramePr>
          <p:xfrm>
            <a:off x="0" y="2546739"/>
            <a:ext cx="6480000" cy="23399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6" name="Chart 5">
              <a:extLst>
                <a:ext uri="{FF2B5EF4-FFF2-40B4-BE49-F238E27FC236}">
                  <a16:creationId xmlns:a16="http://schemas.microsoft.com/office/drawing/2014/main" id="{2AE87B7D-E8F6-B847-AAB4-DB2BAB8485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7535173"/>
                </p:ext>
              </p:extLst>
            </p:nvPr>
          </p:nvGraphicFramePr>
          <p:xfrm>
            <a:off x="0" y="0"/>
            <a:ext cx="6480000" cy="23400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D8799391-133E-4844-BCAD-A11CEDA479BB}"/>
                </a:ext>
              </a:extLst>
            </p:cNvPr>
            <p:cNvSpPr txBox="1"/>
            <p:nvPr/>
          </p:nvSpPr>
          <p:spPr>
            <a:xfrm>
              <a:off x="1366654" y="209550"/>
              <a:ext cx="1878381" cy="415519"/>
            </a:xfrm>
            <a:prstGeom prst="rect">
              <a:avLst/>
            </a:prstGeom>
            <a:solidFill>
              <a:schemeClr val="bg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r>
                <a:rPr lang="en-US" sz="1600" b="1" dirty="0">
                  <a:solidFill>
                    <a:prstClr val="black"/>
                  </a:solidFill>
                  <a:latin typeface="Calibri" panose="020F0502020204030204"/>
                </a:rPr>
                <a:t>(a) Performance prediction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A57408-18FB-2F40-843A-7E657EC8D974}"/>
                </a:ext>
              </a:extLst>
            </p:cNvPr>
            <p:cNvSpPr txBox="1"/>
            <p:nvPr/>
          </p:nvSpPr>
          <p:spPr>
            <a:xfrm>
              <a:off x="1295400" y="2749939"/>
              <a:ext cx="1493502" cy="415519"/>
            </a:xfrm>
            <a:prstGeom prst="rect">
              <a:avLst/>
            </a:prstGeom>
            <a:solidFill>
              <a:schemeClr val="bg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r>
                <a:rPr lang="en-US" sz="1600" b="1" dirty="0">
                  <a:solidFill>
                    <a:prstClr val="black"/>
                  </a:solidFill>
                  <a:latin typeface="Calibri" panose="020F0502020204030204"/>
                </a:rPr>
                <a:t>(b) Energy prediction</a:t>
              </a:r>
            </a:p>
          </p:txBody>
        </p:sp>
      </p:grp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CA34AD34-4742-414C-8B53-0DB616A55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145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2873595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D6E0A-A8D2-4F73-8218-CEFD8E4B2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NAPEL Accuracy: Performance and </a:t>
            </a:r>
            <a:br>
              <a:rPr lang="en-US" dirty="0"/>
            </a:br>
            <a:r>
              <a:rPr lang="en-US" dirty="0"/>
              <a:t>Energy Estimates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9993845-C58A-734A-812A-0D7347CE3D70}"/>
              </a:ext>
            </a:extLst>
          </p:cNvPr>
          <p:cNvGrpSpPr/>
          <p:nvPr/>
        </p:nvGrpSpPr>
        <p:grpSpPr>
          <a:xfrm>
            <a:off x="251268" y="1896835"/>
            <a:ext cx="8542532" cy="3981584"/>
            <a:chOff x="0" y="0"/>
            <a:chExt cx="6480000" cy="4886738"/>
          </a:xfrm>
        </p:grpSpPr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BD8C1A11-C9FF-3245-86BB-085806C0ABE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2546739"/>
            <a:ext cx="6480000" cy="23399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6" name="Chart 5">
              <a:extLst>
                <a:ext uri="{FF2B5EF4-FFF2-40B4-BE49-F238E27FC236}">
                  <a16:creationId xmlns:a16="http://schemas.microsoft.com/office/drawing/2014/main" id="{2AE87B7D-E8F6-B847-AAB4-DB2BAB848537}"/>
                </a:ext>
              </a:extLst>
            </p:cNvPr>
            <p:cNvGraphicFramePr/>
            <p:nvPr/>
          </p:nvGraphicFramePr>
          <p:xfrm>
            <a:off x="0" y="0"/>
            <a:ext cx="6480000" cy="23400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D8799391-133E-4844-BCAD-A11CEDA479BB}"/>
                </a:ext>
              </a:extLst>
            </p:cNvPr>
            <p:cNvSpPr txBox="1"/>
            <p:nvPr/>
          </p:nvSpPr>
          <p:spPr>
            <a:xfrm>
              <a:off x="1366654" y="209550"/>
              <a:ext cx="1878381" cy="415519"/>
            </a:xfrm>
            <a:prstGeom prst="rect">
              <a:avLst/>
            </a:prstGeom>
            <a:solidFill>
              <a:schemeClr val="bg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r>
                <a:rPr lang="en-US" sz="1600" b="1" dirty="0">
                  <a:solidFill>
                    <a:prstClr val="black"/>
                  </a:solidFill>
                  <a:latin typeface="Calibri" panose="020F0502020204030204"/>
                </a:rPr>
                <a:t>(a) Performance prediction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A57408-18FB-2F40-843A-7E657EC8D974}"/>
                </a:ext>
              </a:extLst>
            </p:cNvPr>
            <p:cNvSpPr txBox="1"/>
            <p:nvPr/>
          </p:nvSpPr>
          <p:spPr>
            <a:xfrm>
              <a:off x="1295400" y="2749939"/>
              <a:ext cx="1493502" cy="415519"/>
            </a:xfrm>
            <a:prstGeom prst="rect">
              <a:avLst/>
            </a:prstGeom>
            <a:solidFill>
              <a:schemeClr val="bg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r>
                <a:rPr lang="en-US" sz="1600" b="1" dirty="0">
                  <a:solidFill>
                    <a:prstClr val="black"/>
                  </a:solidFill>
                  <a:latin typeface="Calibri" panose="020F0502020204030204"/>
                </a:rPr>
                <a:t>(b) Energy prediction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8F2EC959-28C7-B345-A80E-1C5A8D153C91}"/>
              </a:ext>
            </a:extLst>
          </p:cNvPr>
          <p:cNvSpPr/>
          <p:nvPr/>
        </p:nvSpPr>
        <p:spPr>
          <a:xfrm>
            <a:off x="1" y="2749352"/>
            <a:ext cx="9143999" cy="122153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r>
              <a:rPr lang="en-US" sz="3225" b="1" dirty="0">
                <a:solidFill>
                  <a:prstClr val="white"/>
                </a:solidFill>
                <a:latin typeface="Calibri" panose="020F0502020204030204"/>
              </a:rPr>
              <a:t>MRE of 8.5% and 11.6% for performance and energy </a:t>
            </a:r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76530B45-7915-3E47-8779-2FE93E6B0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146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761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80571-A3ED-4018-899A-3FB1652EF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Speed of Evaluation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423946E-0398-414F-82DB-84E906074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AE5367-1C16-4210-B991-F596D4AE5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2" y="2514601"/>
            <a:ext cx="4609917" cy="236331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1BAB41C-A3BA-417C-83AF-31FD0C01B602}"/>
              </a:ext>
            </a:extLst>
          </p:cNvPr>
          <p:cNvGrpSpPr/>
          <p:nvPr/>
        </p:nvGrpSpPr>
        <p:grpSpPr>
          <a:xfrm>
            <a:off x="4669155" y="2257425"/>
            <a:ext cx="4371938" cy="2874942"/>
            <a:chOff x="0" y="-55014"/>
            <a:chExt cx="3993469" cy="2160000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80685244-1446-42F4-AC88-BD0F02C263B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02350632"/>
                </p:ext>
              </p:extLst>
            </p:nvPr>
          </p:nvGraphicFramePr>
          <p:xfrm>
            <a:off x="0" y="-55014"/>
            <a:ext cx="3783693" cy="216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4" name="TextBox 1">
              <a:extLst>
                <a:ext uri="{FF2B5EF4-FFF2-40B4-BE49-F238E27FC236}">
                  <a16:creationId xmlns:a16="http://schemas.microsoft.com/office/drawing/2014/main" id="{00562100-870F-4D4B-8D80-90D56E0AACE1}"/>
                </a:ext>
              </a:extLst>
            </p:cNvPr>
            <p:cNvSpPr txBox="1"/>
            <p:nvPr/>
          </p:nvSpPr>
          <p:spPr>
            <a:xfrm>
              <a:off x="1446893" y="218623"/>
              <a:ext cx="1371600" cy="729847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  <a:effectLst/>
          </p:spPr>
          <p:txBody>
            <a:bodyPr wrap="square" rtlCol="0" anchor="t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en-US" sz="1400" kern="0" dirty="0">
                  <a:solidFill>
                    <a:sysClr val="windowText" lastClr="000000"/>
                  </a:solidFill>
                  <a:latin typeface="Calibri" panose="020F0502020204030204"/>
                </a:rPr>
                <a:t>256 DoE configurations for 12 evaluated applications</a:t>
              </a:r>
            </a:p>
          </p:txBody>
        </p:sp>
        <p:sp>
          <p:nvSpPr>
            <p:cNvPr id="15" name="TextBox 5">
              <a:extLst>
                <a:ext uri="{FF2B5EF4-FFF2-40B4-BE49-F238E27FC236}">
                  <a16:creationId xmlns:a16="http://schemas.microsoft.com/office/drawing/2014/main" id="{98F56B34-267D-44F1-B2CB-069B276BBD78}"/>
                </a:ext>
              </a:extLst>
            </p:cNvPr>
            <p:cNvSpPr txBox="1"/>
            <p:nvPr/>
          </p:nvSpPr>
          <p:spPr>
            <a:xfrm>
              <a:off x="3574405" y="1780436"/>
              <a:ext cx="419064" cy="2312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en-US" sz="1400" kern="0" dirty="0">
                  <a:solidFill>
                    <a:sysClr val="windowText" lastClr="000000"/>
                  </a:solidFill>
                  <a:latin typeface="Calibri" panose="020F0502020204030204"/>
                </a:rPr>
                <a:t>256</a:t>
              </a:r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57FAD842-EE98-4351-9D53-A2747999E8ED}"/>
                </a:ext>
              </a:extLst>
            </p:cNvPr>
            <p:cNvSpPr txBox="1"/>
            <p:nvPr/>
          </p:nvSpPr>
          <p:spPr>
            <a:xfrm>
              <a:off x="875643" y="1780436"/>
              <a:ext cx="252142" cy="2312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 panose="020F0502020204030204"/>
                </a:rPr>
                <a:t>1</a:t>
              </a:r>
            </a:p>
          </p:txBody>
        </p:sp>
      </p:grp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6A51B0F7-654F-104A-BC6F-6656D32DB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147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93588374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80571-A3ED-4018-899A-3FB1652EF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Speed of Evaluation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423946E-0398-414F-82DB-84E906074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AE5367-1C16-4210-B991-F596D4AE5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2" y="2514601"/>
            <a:ext cx="4609917" cy="236331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1BAB41C-A3BA-417C-83AF-31FD0C01B602}"/>
              </a:ext>
            </a:extLst>
          </p:cNvPr>
          <p:cNvGrpSpPr/>
          <p:nvPr/>
        </p:nvGrpSpPr>
        <p:grpSpPr>
          <a:xfrm>
            <a:off x="4669155" y="2257425"/>
            <a:ext cx="4371938" cy="2874942"/>
            <a:chOff x="0" y="-55014"/>
            <a:chExt cx="3993469" cy="2160000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80685244-1446-42F4-AC88-BD0F02C263BB}"/>
                </a:ext>
              </a:extLst>
            </p:cNvPr>
            <p:cNvGraphicFramePr/>
            <p:nvPr/>
          </p:nvGraphicFramePr>
          <p:xfrm>
            <a:off x="0" y="-55014"/>
            <a:ext cx="3783693" cy="216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4" name="TextBox 1">
              <a:extLst>
                <a:ext uri="{FF2B5EF4-FFF2-40B4-BE49-F238E27FC236}">
                  <a16:creationId xmlns:a16="http://schemas.microsoft.com/office/drawing/2014/main" id="{00562100-870F-4D4B-8D80-90D56E0AACE1}"/>
                </a:ext>
              </a:extLst>
            </p:cNvPr>
            <p:cNvSpPr txBox="1"/>
            <p:nvPr/>
          </p:nvSpPr>
          <p:spPr>
            <a:xfrm>
              <a:off x="1446893" y="218623"/>
              <a:ext cx="1371600" cy="729847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ysClr val="windowText" lastClr="000000"/>
              </a:solidFill>
            </a:ln>
            <a:effectLst/>
          </p:spPr>
          <p:txBody>
            <a:bodyPr wrap="square" rtlCol="0" anchor="t">
              <a:no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en-US" sz="1400" kern="0" dirty="0">
                  <a:solidFill>
                    <a:sysClr val="windowText" lastClr="000000"/>
                  </a:solidFill>
                  <a:latin typeface="Calibri" panose="020F0502020204030204"/>
                </a:rPr>
                <a:t>256 DoE configurations for 12 evaluated applications</a:t>
              </a:r>
            </a:p>
          </p:txBody>
        </p:sp>
        <p:sp>
          <p:nvSpPr>
            <p:cNvPr id="15" name="TextBox 5">
              <a:extLst>
                <a:ext uri="{FF2B5EF4-FFF2-40B4-BE49-F238E27FC236}">
                  <a16:creationId xmlns:a16="http://schemas.microsoft.com/office/drawing/2014/main" id="{98F56B34-267D-44F1-B2CB-069B276BBD78}"/>
                </a:ext>
              </a:extLst>
            </p:cNvPr>
            <p:cNvSpPr txBox="1"/>
            <p:nvPr/>
          </p:nvSpPr>
          <p:spPr>
            <a:xfrm>
              <a:off x="3574405" y="1780436"/>
              <a:ext cx="419064" cy="2312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en-US" sz="1400" kern="0" dirty="0">
                  <a:solidFill>
                    <a:sysClr val="windowText" lastClr="000000"/>
                  </a:solidFill>
                  <a:latin typeface="Calibri" panose="020F0502020204030204"/>
                </a:rPr>
                <a:t>256</a:t>
              </a:r>
            </a:p>
          </p:txBody>
        </p:sp>
        <p:sp>
          <p:nvSpPr>
            <p:cNvPr id="16" name="TextBox 4">
              <a:extLst>
                <a:ext uri="{FF2B5EF4-FFF2-40B4-BE49-F238E27FC236}">
                  <a16:creationId xmlns:a16="http://schemas.microsoft.com/office/drawing/2014/main" id="{57FAD842-EE98-4351-9D53-A2747999E8ED}"/>
                </a:ext>
              </a:extLst>
            </p:cNvPr>
            <p:cNvSpPr txBox="1"/>
            <p:nvPr/>
          </p:nvSpPr>
          <p:spPr>
            <a:xfrm>
              <a:off x="875643" y="1780436"/>
              <a:ext cx="252142" cy="23123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 panose="020F0502020204030204"/>
                </a:rPr>
                <a:t>1</a:t>
              </a: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52AA81B4-4E9A-1D4B-8063-C5D861E4A476}"/>
              </a:ext>
            </a:extLst>
          </p:cNvPr>
          <p:cNvSpPr/>
          <p:nvPr/>
        </p:nvSpPr>
        <p:spPr>
          <a:xfrm>
            <a:off x="0" y="2749352"/>
            <a:ext cx="9144000" cy="122153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r>
              <a:rPr lang="en-US" sz="3450" b="1" dirty="0">
                <a:solidFill>
                  <a:prstClr val="white"/>
                </a:solidFill>
                <a:latin typeface="Calibri" panose="020F0502020204030204"/>
              </a:rPr>
              <a:t>220x (up to 1039x) faster than NMC simulator </a:t>
            </a:r>
          </a:p>
        </p:txBody>
      </p:sp>
      <p:sp>
        <p:nvSpPr>
          <p:cNvPr id="18" name="Slide Number Placeholder 3">
            <a:extLst>
              <a:ext uri="{FF2B5EF4-FFF2-40B4-BE49-F238E27FC236}">
                <a16:creationId xmlns:a16="http://schemas.microsoft.com/office/drawing/2014/main" id="{23252130-2BE2-B043-BF10-3C7332DA8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148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1972949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0980C2D-77A6-B049-B5A5-D700C93C393C}"/>
              </a:ext>
            </a:extLst>
          </p:cNvPr>
          <p:cNvGrpSpPr/>
          <p:nvPr/>
        </p:nvGrpSpPr>
        <p:grpSpPr>
          <a:xfrm>
            <a:off x="3497580" y="2137411"/>
            <a:ext cx="5480756" cy="3034526"/>
            <a:chOff x="0" y="0"/>
            <a:chExt cx="5040000" cy="1800000"/>
          </a:xfrm>
        </p:grpSpPr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3DCA04C4-360C-474C-88C9-B24C4E5840E9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60672749"/>
                </p:ext>
              </p:extLst>
            </p:nvPr>
          </p:nvGraphicFramePr>
          <p:xfrm>
            <a:off x="0" y="0"/>
            <a:ext cx="5040000" cy="18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086D883-0DF7-7444-9E63-5EF0B6ED0E7E}"/>
                </a:ext>
              </a:extLst>
            </p:cNvPr>
            <p:cNvCxnSpPr/>
            <p:nvPr/>
          </p:nvCxnSpPr>
          <p:spPr>
            <a:xfrm>
              <a:off x="590550" y="971550"/>
              <a:ext cx="4338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9BB12A2-90B8-485A-984B-E358DA90D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Case: NMC Suitability Analysis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308FAB-630E-4462-9D03-218E5B503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89" y="1991938"/>
            <a:ext cx="3568700" cy="3635433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Assess the potential of offloading a workload to NMC</a:t>
            </a:r>
          </a:p>
          <a:p>
            <a:pPr>
              <a:lnSpc>
                <a:spcPct val="100000"/>
              </a:lnSpc>
            </a:pP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NAPEL provides accurate prediction of NMC suitability</a:t>
            </a:r>
          </a:p>
          <a:p>
            <a:pPr marL="0" indent="0">
              <a:buNone/>
            </a:pPr>
            <a:endParaRPr lang="en-US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MRE between 1.3% to 26.3% (average 14.1%)</a:t>
            </a:r>
          </a:p>
          <a:p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4C0F7634-878C-5C43-B53F-66BD5CF3E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84517" y="6493507"/>
            <a:ext cx="2057400" cy="365125"/>
          </a:xfrm>
        </p:spPr>
        <p:txBody>
          <a:bodyPr/>
          <a:lstStyle/>
          <a:p>
            <a:pPr defTabSz="685800"/>
            <a:fld id="{C3B5F978-99DD-4B09-979A-AB31C135CAD9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685800"/>
              <a:t>149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194728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 Gb </a:t>
            </a:r>
            <a:r>
              <a:rPr lang="en-US" dirty="0" err="1"/>
              <a:t>AiM</a:t>
            </a:r>
            <a:r>
              <a:rPr lang="en-US" dirty="0"/>
              <a:t> die with 16 processing units (PUs)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6D4E88C4-7835-3048-82B9-3EBD91CC3862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6E4A93-E3CA-FC41-A48F-2210E2BAB8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33600"/>
            <a:ext cx="9144000" cy="3485834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4B12E266-E184-8642-8A55-9608BCCCD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668"/>
            <a:ext cx="8610600" cy="858859"/>
          </a:xfrm>
        </p:spPr>
        <p:txBody>
          <a:bodyPr anchor="ctr"/>
          <a:lstStyle/>
          <a:p>
            <a:r>
              <a:rPr lang="en-US" dirty="0" err="1"/>
              <a:t>AiM</a:t>
            </a:r>
            <a:r>
              <a:rPr lang="en-US" dirty="0"/>
              <a:t>: Chip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425320035"/>
      </p:ext>
    </p:extLst>
  </p:cSld>
  <p:clrMapOvr>
    <a:masterClrMapping/>
  </p:clrMapOvr>
  <p:transition/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B9587-F9D8-6741-B956-BFAB9D93F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&amp; Energy Models for PIM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5657E-B615-1746-8B69-D5C44D6FFE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5195664"/>
          </a:xfrm>
        </p:spPr>
        <p:txBody>
          <a:bodyPr/>
          <a:lstStyle/>
          <a:p>
            <a:r>
              <a:rPr lang="en-US" sz="2000" dirty="0"/>
              <a:t>Gagandeep Singh, Juan Gomez-Luna, Giovanni </a:t>
            </a:r>
            <a:r>
              <a:rPr lang="en-US" sz="2000" dirty="0" err="1"/>
              <a:t>Mariani</a:t>
            </a:r>
            <a:r>
              <a:rPr lang="en-US" sz="2000" dirty="0"/>
              <a:t>, Geraldo F. Oliveira, Stefano Corda, Sander </a:t>
            </a:r>
            <a:r>
              <a:rPr lang="en-US" sz="2000" dirty="0" err="1"/>
              <a:t>Stujik</a:t>
            </a:r>
            <a:r>
              <a:rPr lang="en-US" sz="2000" dirty="0"/>
              <a:t>, </a:t>
            </a:r>
            <a:r>
              <a:rPr lang="en-US" sz="2000" u="sng" dirty="0"/>
              <a:t>Onur Mutlu</a:t>
            </a:r>
            <a:r>
              <a:rPr lang="en-US" sz="2000" dirty="0"/>
              <a:t>, and Henk </a:t>
            </a:r>
            <a:r>
              <a:rPr lang="en-US" sz="2000" dirty="0" err="1"/>
              <a:t>Corporaal</a:t>
            </a:r>
            <a:r>
              <a:rPr lang="en-US" sz="2000" dirty="0"/>
              <a:t>,</a:t>
            </a:r>
            <a:br>
              <a:rPr lang="en-US" sz="2000" dirty="0"/>
            </a:br>
            <a:r>
              <a:rPr lang="en-US" sz="20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"NAPEL: Near-Memory Computing Application Performance Prediction via Ensemble Learning"</a:t>
            </a:r>
            <a:br>
              <a:rPr lang="en-US" sz="2000" dirty="0">
                <a:solidFill>
                  <a:srgbClr val="0432FF"/>
                </a:solidFill>
              </a:rPr>
            </a:br>
            <a:r>
              <a:rPr lang="en-US" sz="2000" i="1" dirty="0"/>
              <a:t>Proceedings of the </a:t>
            </a:r>
            <a:r>
              <a:rPr lang="en-US" sz="2000" i="1" dirty="0">
                <a:hlinkClick r:id="rId3"/>
              </a:rPr>
              <a:t>56th Design Automation Conference</a:t>
            </a:r>
            <a:r>
              <a:rPr lang="en-US" sz="2000" i="1" dirty="0"/>
              <a:t> (</a:t>
            </a:r>
            <a:r>
              <a:rPr lang="en-US" sz="2000" b="1" i="1" dirty="0"/>
              <a:t>DAC</a:t>
            </a:r>
            <a:r>
              <a:rPr lang="en-US" sz="2000" i="1" dirty="0"/>
              <a:t>)</a:t>
            </a:r>
            <a:r>
              <a:rPr lang="en-US" sz="2000" dirty="0"/>
              <a:t>, Las Vegas, NV, USA, June 2019. 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4"/>
              </a:rPr>
              <a:t>Slides (pptx)</a:t>
            </a:r>
            <a:r>
              <a:rPr lang="en-US" sz="2000" dirty="0"/>
              <a:t> </a:t>
            </a:r>
            <a:r>
              <a:rPr lang="en-US" sz="2000" dirty="0">
                <a:hlinkClick r:id="rId5"/>
              </a:rPr>
              <a:t>(pdf)</a:t>
            </a:r>
            <a:r>
              <a:rPr lang="en-US" sz="2000" dirty="0"/>
              <a:t>] 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6"/>
              </a:rPr>
              <a:t>Poster (pptx)</a:t>
            </a:r>
            <a:r>
              <a:rPr lang="en-US" sz="2000" dirty="0"/>
              <a:t> </a:t>
            </a:r>
            <a:r>
              <a:rPr lang="en-US" sz="2000" dirty="0">
                <a:hlinkClick r:id="rId7"/>
              </a:rPr>
              <a:t>(pdf)</a:t>
            </a:r>
            <a:r>
              <a:rPr lang="en-US" sz="2000" dirty="0"/>
              <a:t>] 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8"/>
              </a:rPr>
              <a:t>Source Code for Ramulator-PIM</a:t>
            </a:r>
            <a:r>
              <a:rPr lang="en-US" sz="2000" dirty="0"/>
              <a:t>]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12DB1C-528D-CA4E-AED5-034253BE3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8D7FD9-8A3E-AA46-BFAB-27FE3641E1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437112"/>
            <a:ext cx="9144000" cy="1573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12546"/>
      </p:ext>
    </p:extLst>
  </p:cSld>
  <p:clrMapOvr>
    <a:masterClrMapping/>
  </p:clrMapOvr>
  <p:transition/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826" y="1126435"/>
            <a:ext cx="8222974" cy="2252869"/>
          </a:xfrm>
        </p:spPr>
        <p:txBody>
          <a:bodyPr anchor="ctr"/>
          <a:lstStyle/>
          <a:p>
            <a:pPr algn="ctr"/>
            <a:r>
              <a:rPr lang="en-US" dirty="0"/>
              <a:t>Applications that </a:t>
            </a:r>
            <a:br>
              <a:rPr lang="en-US" dirty="0"/>
            </a:br>
            <a:r>
              <a:rPr lang="en-US" dirty="0"/>
              <a:t>Benefit from PIM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63640178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New Applications and Use Cases for PIM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735888" cy="4876800"/>
          </a:xfrm>
        </p:spPr>
        <p:txBody>
          <a:bodyPr/>
          <a:lstStyle/>
          <a:p>
            <a:r>
              <a:rPr lang="en-US" sz="1800" dirty="0" err="1"/>
              <a:t>Jeremie</a:t>
            </a:r>
            <a:r>
              <a:rPr lang="en-US" sz="1800" dirty="0"/>
              <a:t> S. Kim, </a:t>
            </a:r>
            <a:r>
              <a:rPr lang="en-US" sz="1800" dirty="0" err="1"/>
              <a:t>Damla</a:t>
            </a:r>
            <a:r>
              <a:rPr lang="en-US" sz="1800" dirty="0"/>
              <a:t> </a:t>
            </a:r>
            <a:r>
              <a:rPr lang="en-US" sz="1800" dirty="0" err="1"/>
              <a:t>Senol</a:t>
            </a:r>
            <a:r>
              <a:rPr lang="en-US" sz="1800" dirty="0"/>
              <a:t> Cali, </a:t>
            </a:r>
            <a:r>
              <a:rPr lang="en-US" sz="1800" dirty="0" err="1"/>
              <a:t>Hongyi</a:t>
            </a:r>
            <a:r>
              <a:rPr lang="en-US" sz="1800" dirty="0"/>
              <a:t> Xin, </a:t>
            </a:r>
            <a:r>
              <a:rPr lang="en-US" sz="1800" dirty="0" err="1"/>
              <a:t>Donghyuk</a:t>
            </a:r>
            <a:r>
              <a:rPr lang="en-US" sz="1800" dirty="0"/>
              <a:t> Lee, Saugata Ghose, Mohammed </a:t>
            </a:r>
            <a:r>
              <a:rPr lang="en-US" sz="1800" dirty="0" err="1"/>
              <a:t>Alser</a:t>
            </a:r>
            <a:r>
              <a:rPr lang="en-US" sz="1800" dirty="0"/>
              <a:t>, Hasan Hassan, </a:t>
            </a:r>
            <a:r>
              <a:rPr lang="en-US" sz="1800" dirty="0" err="1"/>
              <a:t>Oguz</a:t>
            </a:r>
            <a:r>
              <a:rPr lang="en-US" sz="1800" dirty="0"/>
              <a:t> </a:t>
            </a:r>
            <a:r>
              <a:rPr lang="en-US" sz="1800" dirty="0" err="1"/>
              <a:t>Ergin</a:t>
            </a:r>
            <a:r>
              <a:rPr lang="en-US" sz="1800" dirty="0"/>
              <a:t>, Can Alkan, and Onur Mutlu,</a:t>
            </a:r>
            <a:br>
              <a:rPr lang="en-US" sz="1800" dirty="0"/>
            </a:br>
            <a:r>
              <a:rPr lang="en-US" sz="1800" b="1" dirty="0">
                <a:solidFill>
                  <a:srgbClr val="0432FF"/>
                </a:solidFill>
              </a:rPr>
              <a:t>"GRIM-Filter: Fast Seed Location Filtering in DNA Read Mapping Using Processing-in-Memory Technologies"</a:t>
            </a:r>
            <a:br>
              <a:rPr lang="en-US" sz="1800" dirty="0">
                <a:solidFill>
                  <a:srgbClr val="0432FF"/>
                </a:solidFill>
              </a:rPr>
            </a:br>
            <a:r>
              <a:rPr lang="en-US" sz="1800" b="1" i="1" dirty="0">
                <a:hlinkClick r:id="rId2"/>
              </a:rPr>
              <a:t>BMC Genomics</a:t>
            </a:r>
            <a:r>
              <a:rPr lang="en-US" sz="1800" dirty="0"/>
              <a:t>, 2018. </a:t>
            </a:r>
            <a:br>
              <a:rPr lang="en-US" sz="1800" dirty="0"/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16th Asia Pacific Bioinformatics Conference</a:t>
            </a:r>
            <a:r>
              <a:rPr lang="en-US" sz="1800" i="1" dirty="0"/>
              <a:t> (</a:t>
            </a:r>
            <a:r>
              <a:rPr lang="en-US" sz="1800" b="1" i="1" dirty="0"/>
              <a:t>APBC</a:t>
            </a:r>
            <a:r>
              <a:rPr lang="en-US" sz="1800" i="1" dirty="0"/>
              <a:t>)</a:t>
            </a:r>
            <a:r>
              <a:rPr lang="en-US" sz="1800" dirty="0"/>
              <a:t>, Yokohama, Japan, January 2018. </a:t>
            </a:r>
            <a:br>
              <a:rPr lang="en-US" sz="1800" dirty="0"/>
            </a:br>
            <a:r>
              <a:rPr lang="en-US" sz="1800" dirty="0">
                <a:hlinkClick r:id="rId4"/>
              </a:rPr>
              <a:t>arxiv.org Version (pdf)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D6DD92-3E99-804F-B2F4-271398E186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0" y="3489290"/>
            <a:ext cx="7956376" cy="2892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8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979" y="1540839"/>
            <a:ext cx="8260644" cy="1314450"/>
          </a:xfrm>
        </p:spPr>
        <p:txBody>
          <a:bodyPr/>
          <a:lstStyle/>
          <a:p>
            <a:pPr algn="ctr"/>
            <a:r>
              <a:rPr lang="en-US" b="1" dirty="0"/>
              <a:t>Genome Read In-Memory (GRIM) Filter: 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Fast Seed Location Filtering in DNA Read Mapping </a:t>
            </a:r>
            <a:br>
              <a:rPr lang="en-US" sz="2800" dirty="0">
                <a:solidFill>
                  <a:srgbClr val="FF0000"/>
                </a:solidFill>
              </a:rPr>
            </a:br>
            <a:r>
              <a:rPr lang="en-US" sz="2800" dirty="0">
                <a:solidFill>
                  <a:srgbClr val="FF0000"/>
                </a:solidFill>
              </a:rPr>
              <a:t>using Processing-in-Memory Technologies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35530"/>
            <a:ext cx="7848600" cy="1314450"/>
          </a:xfrm>
        </p:spPr>
        <p:txBody>
          <a:bodyPr/>
          <a:lstStyle/>
          <a:p>
            <a:r>
              <a:rPr lang="en-US" sz="2000" b="1" dirty="0" err="1"/>
              <a:t>Jeremie</a:t>
            </a:r>
            <a:r>
              <a:rPr lang="en-US" sz="2000" b="1" dirty="0"/>
              <a:t> Kim</a:t>
            </a:r>
            <a:r>
              <a:rPr lang="en-US" sz="2000" dirty="0"/>
              <a:t>, </a:t>
            </a:r>
          </a:p>
          <a:p>
            <a:r>
              <a:rPr lang="en-US" dirty="0" err="1"/>
              <a:t>Damla</a:t>
            </a:r>
            <a:r>
              <a:rPr lang="en-US" dirty="0"/>
              <a:t> </a:t>
            </a:r>
            <a:r>
              <a:rPr lang="en-US" dirty="0" err="1"/>
              <a:t>Senol</a:t>
            </a:r>
            <a:r>
              <a:rPr lang="en-US" dirty="0"/>
              <a:t>, </a:t>
            </a:r>
            <a:r>
              <a:rPr lang="en-US" dirty="0" err="1"/>
              <a:t>Hongyi</a:t>
            </a:r>
            <a:r>
              <a:rPr lang="en-US" dirty="0"/>
              <a:t> Xin, </a:t>
            </a:r>
            <a:r>
              <a:rPr lang="en-US" dirty="0" err="1"/>
              <a:t>Donghyuk</a:t>
            </a:r>
            <a:r>
              <a:rPr lang="en-US" dirty="0"/>
              <a:t> Lee, </a:t>
            </a:r>
          </a:p>
          <a:p>
            <a:r>
              <a:rPr lang="en-US" dirty="0" err="1"/>
              <a:t>Saugata</a:t>
            </a:r>
            <a:r>
              <a:rPr lang="en-US" dirty="0"/>
              <a:t> </a:t>
            </a:r>
            <a:r>
              <a:rPr lang="en-US" dirty="0" err="1"/>
              <a:t>Ghose</a:t>
            </a:r>
            <a:r>
              <a:rPr lang="en-US" dirty="0"/>
              <a:t>, Mohammed </a:t>
            </a:r>
            <a:r>
              <a:rPr lang="en-US" dirty="0" err="1"/>
              <a:t>Alser</a:t>
            </a:r>
            <a:r>
              <a:rPr lang="en-US" dirty="0"/>
              <a:t>, Hasan Hassan, </a:t>
            </a:r>
          </a:p>
          <a:p>
            <a:r>
              <a:rPr lang="en-US" dirty="0" err="1"/>
              <a:t>Oguz</a:t>
            </a:r>
            <a:r>
              <a:rPr lang="en-US" dirty="0"/>
              <a:t> </a:t>
            </a:r>
            <a:r>
              <a:rPr lang="en-US" dirty="0" err="1"/>
              <a:t>Ergin</a:t>
            </a:r>
            <a:r>
              <a:rPr lang="en-US" dirty="0"/>
              <a:t>, Can </a:t>
            </a:r>
            <a:r>
              <a:rPr lang="en-US" dirty="0" err="1"/>
              <a:t>Alkan</a:t>
            </a:r>
            <a:r>
              <a:rPr lang="en-US" dirty="0"/>
              <a:t>, and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</p:txBody>
      </p:sp>
      <p:pic>
        <p:nvPicPr>
          <p:cNvPr id="5" name="Picture 4" descr="Burgundy_CMU_JPG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167" y="5613477"/>
            <a:ext cx="2532185" cy="914400"/>
          </a:xfrm>
          <a:prstGeom prst="rect">
            <a:avLst/>
          </a:prstGeom>
        </p:spPr>
      </p:pic>
      <p:pic>
        <p:nvPicPr>
          <p:cNvPr id="6" name="Picture 5" descr="safar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96045" y="183407"/>
            <a:ext cx="1543049" cy="4464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6851" y="5469344"/>
            <a:ext cx="1719262" cy="13711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4426" y="5465246"/>
            <a:ext cx="1210865" cy="12108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87" y="5829114"/>
            <a:ext cx="2369002" cy="48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066286"/>
      </p:ext>
    </p:extLst>
  </p:cSld>
  <p:clrMapOvr>
    <a:masterClrMapping/>
  </p:clrMapOvr>
  <p:transition/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1126189"/>
            <a:ext cx="8786813" cy="5122211"/>
          </a:xfrm>
        </p:spPr>
        <p:txBody>
          <a:bodyPr/>
          <a:lstStyle/>
          <a:p>
            <a:r>
              <a:rPr lang="en-US" sz="2000" b="1" dirty="0">
                <a:solidFill>
                  <a:srgbClr val="0070C0"/>
                </a:solidFill>
              </a:rPr>
              <a:t>Genome Read Mapping </a:t>
            </a:r>
            <a:r>
              <a:rPr lang="en-US" sz="2000" dirty="0"/>
              <a:t>is a very important problem and is the first step in many types of genomic analysis</a:t>
            </a:r>
          </a:p>
          <a:p>
            <a:pPr lvl="1"/>
            <a:r>
              <a:rPr lang="en-US" sz="1800" dirty="0"/>
              <a:t>Could lead to improved health care, medicine, quality of life</a:t>
            </a:r>
          </a:p>
          <a:p>
            <a:pPr lvl="1"/>
            <a:endParaRPr lang="en-US" sz="2000" dirty="0"/>
          </a:p>
          <a:p>
            <a:r>
              <a:rPr lang="en-US" sz="2000" dirty="0"/>
              <a:t>Read mapping is an </a:t>
            </a:r>
            <a:r>
              <a:rPr lang="en-US" sz="2000" b="1" dirty="0">
                <a:solidFill>
                  <a:srgbClr val="0070C0"/>
                </a:solidFill>
              </a:rPr>
              <a:t>approximate string matching </a:t>
            </a:r>
            <a:r>
              <a:rPr lang="en-US" sz="2000" dirty="0"/>
              <a:t>problem</a:t>
            </a:r>
          </a:p>
          <a:p>
            <a:pPr lvl="1"/>
            <a:r>
              <a:rPr lang="en-US" sz="1800" dirty="0"/>
              <a:t>Find the best fit of 100 character strings into a 3 billion character dictionary</a:t>
            </a:r>
          </a:p>
          <a:p>
            <a:pPr lvl="1"/>
            <a:r>
              <a:rPr lang="en-US" sz="1800" b="1" dirty="0">
                <a:solidFill>
                  <a:srgbClr val="0070C0"/>
                </a:solidFill>
              </a:rPr>
              <a:t>Alignment</a:t>
            </a:r>
            <a:r>
              <a:rPr lang="en-US" sz="1800" dirty="0">
                <a:solidFill>
                  <a:srgbClr val="0070C0"/>
                </a:solidFill>
              </a:rPr>
              <a:t> </a:t>
            </a:r>
            <a:r>
              <a:rPr lang="en-US" sz="1800" dirty="0"/>
              <a:t>is currently the best method for determining the similarity between two strings, but is </a:t>
            </a:r>
            <a:r>
              <a:rPr lang="en-US" sz="1800" b="1" dirty="0">
                <a:solidFill>
                  <a:srgbClr val="FF0000"/>
                </a:solidFill>
              </a:rPr>
              <a:t>very expensive</a:t>
            </a:r>
          </a:p>
          <a:p>
            <a:pPr lvl="1"/>
            <a:endParaRPr lang="en-US" sz="2000" dirty="0"/>
          </a:p>
          <a:p>
            <a:r>
              <a:rPr lang="en-US" sz="2000" dirty="0"/>
              <a:t>We propose an in-memory processing algorithm </a:t>
            </a:r>
            <a:r>
              <a:rPr lang="en-US" sz="2000" b="1" dirty="0">
                <a:solidFill>
                  <a:srgbClr val="0070C0"/>
                </a:solidFill>
              </a:rPr>
              <a:t>GRIM-Filter</a:t>
            </a:r>
            <a:r>
              <a:rPr lang="en-US" sz="2000" dirty="0"/>
              <a:t> for accelerating read mapping, by reducing the number of required alignments</a:t>
            </a:r>
          </a:p>
          <a:p>
            <a:endParaRPr lang="en-US" sz="2000" dirty="0"/>
          </a:p>
          <a:p>
            <a:r>
              <a:rPr lang="en-US" sz="2000" dirty="0"/>
              <a:t>We implement GRIM-Filter using </a:t>
            </a:r>
            <a:r>
              <a:rPr lang="en-US" sz="2000" b="1" dirty="0">
                <a:solidFill>
                  <a:schemeClr val="tx2"/>
                </a:solidFill>
              </a:rPr>
              <a:t>in-memory processing</a:t>
            </a:r>
            <a:r>
              <a:rPr lang="en-US" sz="2000" dirty="0"/>
              <a:t> within </a:t>
            </a:r>
            <a:r>
              <a:rPr lang="en-US" sz="2000" b="1" dirty="0">
                <a:solidFill>
                  <a:schemeClr val="tx2"/>
                </a:solidFill>
              </a:rPr>
              <a:t>3D-stacked memory</a:t>
            </a:r>
            <a:r>
              <a:rPr lang="en-US" sz="2000" b="1" dirty="0"/>
              <a:t> </a:t>
            </a:r>
            <a:r>
              <a:rPr lang="en-US" sz="2000" dirty="0"/>
              <a:t>and show up to </a:t>
            </a:r>
            <a:r>
              <a:rPr lang="en-US" sz="2000" b="1" dirty="0">
                <a:solidFill>
                  <a:schemeClr val="tx2"/>
                </a:solidFill>
              </a:rPr>
              <a:t>3.7x speedup</a:t>
            </a:r>
            <a:r>
              <a:rPr lang="en-US" sz="200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AE9295-42F8-0747-9AE1-33958E89C37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4354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D5BF0-604F-064A-8A5C-798DA6F60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Accelerating Approximate String Matching</a:t>
            </a:r>
            <a:endParaRPr lang="en-US" sz="3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2D235-9E9A-944F-9883-F07DBE9D4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610600" cy="5267672"/>
          </a:xfrm>
        </p:spPr>
        <p:txBody>
          <a:bodyPr/>
          <a:lstStyle/>
          <a:p>
            <a:r>
              <a:rPr lang="en-US" sz="1500" dirty="0"/>
              <a:t>Damla Senol Cali, Gurpreet S. Kalsi, </a:t>
            </a:r>
            <a:r>
              <a:rPr lang="en-US" sz="1500" dirty="0" err="1"/>
              <a:t>Zulal</a:t>
            </a:r>
            <a:r>
              <a:rPr lang="en-US" sz="1500" dirty="0"/>
              <a:t> </a:t>
            </a:r>
            <a:r>
              <a:rPr lang="en-US" sz="1500" dirty="0" err="1"/>
              <a:t>Bingol</a:t>
            </a:r>
            <a:r>
              <a:rPr lang="en-US" sz="1500" dirty="0"/>
              <a:t>, Can </a:t>
            </a:r>
            <a:r>
              <a:rPr lang="en-US" sz="1500" dirty="0" err="1"/>
              <a:t>Firtina</a:t>
            </a:r>
            <a:r>
              <a:rPr lang="en-US" sz="1500" dirty="0"/>
              <a:t>, Lavanya Subramanian, </a:t>
            </a:r>
            <a:r>
              <a:rPr lang="en-US" sz="1500" dirty="0" err="1"/>
              <a:t>Jeremie</a:t>
            </a:r>
            <a:r>
              <a:rPr lang="en-US" sz="1500" dirty="0"/>
              <a:t> S. Kim, </a:t>
            </a:r>
            <a:r>
              <a:rPr lang="en-US" sz="1500" dirty="0" err="1"/>
              <a:t>Rachata</a:t>
            </a:r>
            <a:r>
              <a:rPr lang="en-US" sz="1500" dirty="0"/>
              <a:t> Ausavarungnirun, Mohammed Alser, Juan Gomez-Luna, Amirali Boroumand, Anant Nori, Allison </a:t>
            </a:r>
            <a:r>
              <a:rPr lang="en-US" sz="1500" dirty="0" err="1"/>
              <a:t>Scibisz</a:t>
            </a:r>
            <a:r>
              <a:rPr lang="en-US" sz="1500" dirty="0"/>
              <a:t>, Sreenivas Subramoney, Can Alkan, Saugata Ghose, and Onur Mutlu,</a:t>
            </a:r>
            <a:br>
              <a:rPr lang="en-US" sz="1500" dirty="0"/>
            </a:br>
            <a:r>
              <a:rPr lang="en-US" sz="15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"GenASM: A High-Performance, Low-Power Approximate String Matching Acceleration Framework for Genome Sequence Analysis"</a:t>
            </a:r>
            <a:br>
              <a:rPr lang="en-US" sz="1500" dirty="0">
                <a:solidFill>
                  <a:srgbClr val="0432FF"/>
                </a:solidFill>
              </a:rPr>
            </a:br>
            <a:r>
              <a:rPr lang="en-US" sz="1500" i="1" dirty="0"/>
              <a:t>Proceedings of the </a:t>
            </a:r>
            <a:r>
              <a:rPr lang="en-US" sz="1500" i="1" dirty="0">
                <a:hlinkClick r:id="rId3"/>
              </a:rPr>
              <a:t>53rd International Symposium on Microarchitecture</a:t>
            </a:r>
            <a:r>
              <a:rPr lang="en-US" sz="1500" i="1" dirty="0"/>
              <a:t> (</a:t>
            </a:r>
            <a:r>
              <a:rPr lang="en-US" sz="1500" b="1" i="1" dirty="0"/>
              <a:t>MICRO</a:t>
            </a:r>
            <a:r>
              <a:rPr lang="en-US" sz="1500" i="1" dirty="0"/>
              <a:t>)</a:t>
            </a:r>
            <a:r>
              <a:rPr lang="en-US" sz="1500" dirty="0"/>
              <a:t>, Virtual, October 2020.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4"/>
              </a:rPr>
              <a:t>Lighting Talk Video</a:t>
            </a:r>
            <a:r>
              <a:rPr lang="en-US" sz="1500" dirty="0"/>
              <a:t> (1.5 minutes)]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5"/>
              </a:rPr>
              <a:t>Lightning Talk Slides (pptx)</a:t>
            </a:r>
            <a:r>
              <a:rPr lang="en-US" sz="1500" dirty="0"/>
              <a:t> </a:t>
            </a:r>
            <a:r>
              <a:rPr lang="en-US" sz="1500" dirty="0">
                <a:hlinkClick r:id="rId6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7"/>
              </a:rPr>
              <a:t>Talk Video</a:t>
            </a:r>
            <a:r>
              <a:rPr lang="en-US" sz="1500" dirty="0"/>
              <a:t> (18 minutes)]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8"/>
              </a:rPr>
              <a:t>Slides (pptx)</a:t>
            </a:r>
            <a:r>
              <a:rPr lang="en-US" sz="1500" dirty="0"/>
              <a:t> </a:t>
            </a:r>
            <a:r>
              <a:rPr lang="en-US" sz="1500" dirty="0">
                <a:hlinkClick r:id="rId9"/>
              </a:rPr>
              <a:t>(pdf)</a:t>
            </a:r>
            <a:r>
              <a:rPr lang="en-US" sz="1500" dirty="0"/>
              <a:t>]</a:t>
            </a:r>
          </a:p>
          <a:p>
            <a:pPr marL="0" indent="0">
              <a:buNone/>
            </a:pPr>
            <a:br>
              <a:rPr lang="en-US" sz="1500" dirty="0"/>
            </a:br>
            <a:br>
              <a:rPr lang="en-US" sz="1500" dirty="0"/>
            </a:br>
            <a:endParaRPr lang="en-US" sz="15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DB1DCE-E5D9-CD4A-A287-B342F108CB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3A4793-1AF6-E942-81F7-38877A7E30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3723316"/>
            <a:ext cx="9144000" cy="244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50312"/>
      </p:ext>
    </p:extLst>
  </p:cSld>
  <p:clrMapOvr>
    <a:masterClrMapping/>
  </p:clrMapOvr>
  <p:transition/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0" y="228600"/>
            <a:ext cx="9144000" cy="2076450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en-US" sz="3800" dirty="0">
                <a:solidFill>
                  <a:srgbClr val="FFFFFF"/>
                </a:solidFill>
                <a:latin typeface=""/>
              </a:rPr>
              <a:t>Google Workloads</a:t>
            </a:r>
            <a:br>
              <a:rPr lang="en-US" sz="3800" dirty="0">
                <a:solidFill>
                  <a:srgbClr val="FFFFFF"/>
                </a:solidFill>
                <a:latin typeface=""/>
              </a:rPr>
            </a:br>
            <a:r>
              <a:rPr lang="en-US" sz="3800" dirty="0">
                <a:solidFill>
                  <a:srgbClr val="FFFFFF"/>
                </a:solidFill>
                <a:latin typeface=""/>
              </a:rPr>
              <a:t> for Consumer Devices:</a:t>
            </a:r>
            <a:br>
              <a:rPr lang="en-US" sz="3800" dirty="0">
                <a:solidFill>
                  <a:srgbClr val="FFFFFF"/>
                </a:solidFill>
                <a:latin typeface=""/>
              </a:rPr>
            </a:br>
            <a:r>
              <a:rPr lang="en-US" sz="3800" dirty="0">
                <a:solidFill>
                  <a:srgbClr val="FFFFFF"/>
                </a:solidFill>
                <a:latin typeface=""/>
              </a:rPr>
              <a:t>Mitigating Data Movement Bottlenecks</a:t>
            </a:r>
            <a:endParaRPr lang="en-US" sz="3800" dirty="0">
              <a:solidFill>
                <a:srgbClr val="FFFFFF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3156704"/>
            <a:ext cx="6400800" cy="685800"/>
          </a:xfrm>
        </p:spPr>
        <p:txBody>
          <a:bodyPr>
            <a:noAutofit/>
          </a:bodyPr>
          <a:lstStyle/>
          <a:p>
            <a:b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b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05141" y="2819400"/>
            <a:ext cx="402425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Amirali Boroumand</a:t>
            </a:r>
          </a:p>
        </p:txBody>
      </p:sp>
      <p:sp>
        <p:nvSpPr>
          <p:cNvPr id="8" name="Rectangle 7"/>
          <p:cNvSpPr/>
          <p:nvPr/>
        </p:nvSpPr>
        <p:spPr>
          <a:xfrm>
            <a:off x="378337" y="3480376"/>
            <a:ext cx="8340745" cy="1200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Saugata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Ghose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Youngsok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Kim,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Rachata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Ausavarungnirun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Eric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Shiu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Rahul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Thakur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Daehyun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Kim,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Aki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Kuusela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</a:t>
            </a:r>
            <a:b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Allan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Knies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Parthasarathy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Ranganathan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Onur Mutlu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882588" y="3316941"/>
            <a:ext cx="184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t="27272" b="29091"/>
          <a:stretch/>
        </p:blipFill>
        <p:spPr>
          <a:xfrm>
            <a:off x="506982" y="6050611"/>
            <a:ext cx="1828800" cy="79802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1825" y="4724400"/>
            <a:ext cx="1682084" cy="16577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t="30096" b="30046"/>
          <a:stretch/>
        </p:blipFill>
        <p:spPr>
          <a:xfrm>
            <a:off x="6632242" y="6179521"/>
            <a:ext cx="2381250" cy="533400"/>
          </a:xfrm>
          <a:prstGeom prst="rect">
            <a:avLst/>
          </a:prstGeom>
        </p:spPr>
      </p:pic>
      <p:pic>
        <p:nvPicPr>
          <p:cNvPr id="16" name="Picture 15" descr="safari.png"/>
          <p:cNvPicPr>
            <a:picLocks noChangeAspect="1"/>
          </p:cNvPicPr>
          <p:nvPr/>
        </p:nvPicPr>
        <p:blipFill rotWithShape="1">
          <a:blip r:embed="rId5" cstate="print"/>
          <a:srcRect r="1519"/>
          <a:stretch/>
        </p:blipFill>
        <p:spPr>
          <a:xfrm>
            <a:off x="476188" y="5294713"/>
            <a:ext cx="1890388" cy="555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15517" y="5030786"/>
            <a:ext cx="3112967" cy="112412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887" y="6045295"/>
            <a:ext cx="1748226" cy="80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30532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50817-03A2-C34C-B4FF-641735F42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Accelerating Climate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7D5AB-D164-6C40-81B7-4D0DC0DCD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47974"/>
            <a:ext cx="8610600" cy="5195664"/>
          </a:xfrm>
        </p:spPr>
        <p:txBody>
          <a:bodyPr/>
          <a:lstStyle/>
          <a:p>
            <a:r>
              <a:rPr lang="en-US" sz="1800" dirty="0"/>
              <a:t>Gagandeep Singh, </a:t>
            </a:r>
            <a:r>
              <a:rPr lang="en-US" sz="1800" dirty="0" err="1"/>
              <a:t>Dionysios</a:t>
            </a:r>
            <a:r>
              <a:rPr lang="en-US" sz="1800" dirty="0"/>
              <a:t> Diamantopoulos, Christoph </a:t>
            </a:r>
            <a:r>
              <a:rPr lang="en-US" sz="1800" dirty="0" err="1"/>
              <a:t>Hagleitner</a:t>
            </a:r>
            <a:r>
              <a:rPr lang="en-US" sz="1800" dirty="0"/>
              <a:t>, Juan Gómez-Luna, Sander </a:t>
            </a:r>
            <a:r>
              <a:rPr lang="en-US" sz="1800" dirty="0" err="1"/>
              <a:t>Stuijk</a:t>
            </a:r>
            <a:r>
              <a:rPr lang="en-US" sz="1800" dirty="0"/>
              <a:t>, Onur Mutlu, and Henk </a:t>
            </a:r>
            <a:r>
              <a:rPr lang="en-US" sz="1800" dirty="0" err="1"/>
              <a:t>Corporaal</a:t>
            </a:r>
            <a:r>
              <a:rPr lang="en-US" sz="1800" dirty="0"/>
              <a:t>,</a:t>
            </a:r>
            <a:br>
              <a:rPr lang="en-US" sz="1800" dirty="0"/>
            </a:br>
            <a:r>
              <a:rPr lang="en-US" sz="18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"NERO: A Near High-Bandwidth Memory Stencil Accelerator for Weather Prediction Modeling"</a:t>
            </a:r>
            <a:br>
              <a:rPr lang="en-US" sz="1800" dirty="0">
                <a:solidFill>
                  <a:srgbClr val="0432FF"/>
                </a:solidFill>
              </a:rPr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30th International Conference on Field-Programmable Logic and Applications</a:t>
            </a:r>
            <a:r>
              <a:rPr lang="en-US" sz="1800" i="1" dirty="0"/>
              <a:t> (</a:t>
            </a:r>
            <a:r>
              <a:rPr lang="en-US" sz="1800" b="1" i="1" dirty="0"/>
              <a:t>FPL</a:t>
            </a:r>
            <a:r>
              <a:rPr lang="en-US" sz="1800" i="1" dirty="0"/>
              <a:t>)</a:t>
            </a:r>
            <a:r>
              <a:rPr lang="en-US" sz="1800" dirty="0"/>
              <a:t>, Gothenburg, Sweden, September 2020.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4"/>
              </a:rPr>
              <a:t>Slides (pptx)</a:t>
            </a:r>
            <a:r>
              <a:rPr lang="en-US" sz="1800" dirty="0"/>
              <a:t> </a:t>
            </a:r>
            <a:r>
              <a:rPr lang="en-US" sz="1800" dirty="0">
                <a:hlinkClick r:id="rId5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6"/>
              </a:rPr>
              <a:t>Lightning Talk Slides (pptx)</a:t>
            </a:r>
            <a:r>
              <a:rPr lang="en-US" sz="1800" dirty="0"/>
              <a:t> </a:t>
            </a:r>
            <a:r>
              <a:rPr lang="en-US" sz="1800" dirty="0">
                <a:hlinkClick r:id="rId7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8"/>
              </a:rPr>
              <a:t>Talk Video</a:t>
            </a:r>
            <a:r>
              <a:rPr lang="en-US" sz="1800" dirty="0"/>
              <a:t> (23 minutes)]</a:t>
            </a:r>
            <a:br>
              <a:rPr lang="en-US" sz="1800" dirty="0"/>
            </a:br>
            <a:r>
              <a:rPr lang="en-US" sz="1800" b="1" i="1" dirty="0">
                <a:solidFill>
                  <a:srgbClr val="FF0000"/>
                </a:solidFill>
              </a:rPr>
              <a:t>Nominated for the Stamatis </a:t>
            </a:r>
            <a:r>
              <a:rPr lang="en-US" sz="1800" b="1" i="1" dirty="0" err="1">
                <a:solidFill>
                  <a:srgbClr val="FF0000"/>
                </a:solidFill>
              </a:rPr>
              <a:t>Vassiliadis</a:t>
            </a:r>
            <a:r>
              <a:rPr lang="en-US" sz="1800" b="1" i="1" dirty="0">
                <a:solidFill>
                  <a:srgbClr val="FF0000"/>
                </a:solidFill>
              </a:rPr>
              <a:t> Memorial Award.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646032-3F84-E645-B1B4-D58327053A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DC074A-85EF-0B47-B149-14C939DA56F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7036" y="4503738"/>
            <a:ext cx="8686800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091077"/>
      </p:ext>
    </p:extLst>
  </p:cSld>
  <p:clrMapOvr>
    <a:masterClrMapping/>
  </p:clrMapOvr>
  <p:transition/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C49EE-1A88-0243-A7DE-08C788E89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Accelerating Time Series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60743-ABA5-274B-A6DC-99D41985D2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2736"/>
            <a:ext cx="8610600" cy="5195664"/>
          </a:xfrm>
        </p:spPr>
        <p:txBody>
          <a:bodyPr/>
          <a:lstStyle/>
          <a:p>
            <a:r>
              <a:rPr lang="en-US" sz="1800" dirty="0"/>
              <a:t>Ivan Fernandez, Ricardo </a:t>
            </a:r>
            <a:r>
              <a:rPr lang="en-US" sz="1800" dirty="0" err="1"/>
              <a:t>Quislant</a:t>
            </a:r>
            <a:r>
              <a:rPr lang="en-US" sz="1800" dirty="0"/>
              <a:t>, Christina </a:t>
            </a:r>
            <a:r>
              <a:rPr lang="en-US" sz="1800" dirty="0" err="1"/>
              <a:t>Giannoula</a:t>
            </a:r>
            <a:r>
              <a:rPr lang="en-US" sz="1800" dirty="0"/>
              <a:t>, Mohammed Alser, Juan Gómez-Luna, </a:t>
            </a:r>
            <a:r>
              <a:rPr lang="en-US" sz="1800" dirty="0" err="1"/>
              <a:t>Eladio</a:t>
            </a:r>
            <a:r>
              <a:rPr lang="en-US" sz="1800" dirty="0"/>
              <a:t> Gutiérrez, Oscar Plata, and Onur Mutlu,</a:t>
            </a:r>
            <a:br>
              <a:rPr lang="en-US" sz="1800" dirty="0"/>
            </a:br>
            <a:r>
              <a:rPr lang="en-US" sz="18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"NATSA: A Near-Data Processing Accelerator for Time Series Analysis"</a:t>
            </a:r>
            <a:br>
              <a:rPr lang="en-US" sz="1800" dirty="0">
                <a:solidFill>
                  <a:srgbClr val="0432FF"/>
                </a:solidFill>
              </a:rPr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38th IEEE International Conference on Computer Design</a:t>
            </a:r>
            <a:r>
              <a:rPr lang="en-US" sz="1800" i="1" dirty="0"/>
              <a:t> (</a:t>
            </a:r>
            <a:r>
              <a:rPr lang="en-US" sz="1800" b="1" i="1" dirty="0"/>
              <a:t>ICCD</a:t>
            </a:r>
            <a:r>
              <a:rPr lang="en-US" sz="1800" i="1" dirty="0"/>
              <a:t>)</a:t>
            </a:r>
            <a:r>
              <a:rPr lang="en-US" sz="1800" dirty="0"/>
              <a:t>, Virtual, October 2020.</a:t>
            </a:r>
            <a:br>
              <a:rPr lang="en-US" sz="1800" dirty="0"/>
            </a:br>
            <a:endParaRPr lang="en-US" sz="1800" dirty="0"/>
          </a:p>
          <a:p>
            <a:pPr marL="0" indent="0">
              <a:buNone/>
            </a:pPr>
            <a:br>
              <a:rPr lang="en-US" sz="1800" dirty="0"/>
            </a:b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0A2729-1732-2046-89F9-FA4DB169A5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FC5C2D-5A3C-4C43-8C1A-7654AE258E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251" y="3789040"/>
            <a:ext cx="8755925" cy="200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26606"/>
      </p:ext>
    </p:extLst>
  </p:cSld>
  <p:clrMapOvr>
    <a:masterClrMapping/>
  </p:clrMapOvr>
  <p:transition/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826" y="1126435"/>
            <a:ext cx="8222974" cy="2252869"/>
          </a:xfrm>
        </p:spPr>
        <p:txBody>
          <a:bodyPr anchor="ctr"/>
          <a:lstStyle/>
          <a:p>
            <a:pPr algn="ctr"/>
            <a:r>
              <a:rPr lang="en-US" dirty="0"/>
              <a:t>Epilogue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21392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91600" cy="870527"/>
          </a:xfrm>
        </p:spPr>
        <p:txBody>
          <a:bodyPr anchor="ctr"/>
          <a:lstStyle/>
          <a:p>
            <a:r>
              <a:rPr lang="en-US" dirty="0" err="1"/>
              <a:t>AiM</a:t>
            </a:r>
            <a:r>
              <a:rPr lang="en-US" dirty="0"/>
              <a:t>: 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193723"/>
          </a:xfrm>
        </p:spPr>
        <p:txBody>
          <a:bodyPr/>
          <a:lstStyle/>
          <a:p>
            <a:r>
              <a:rPr lang="en-US" dirty="0"/>
              <a:t>GDDR6-based </a:t>
            </a:r>
            <a:r>
              <a:rPr lang="en-US" dirty="0" err="1"/>
              <a:t>AiM</a:t>
            </a:r>
            <a:r>
              <a:rPr lang="en-US" dirty="0"/>
              <a:t>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8" name="TextBox 7">
            <a:hlinkClick r:id="rId2"/>
            <a:extLst>
              <a:ext uri="{FF2B5EF4-FFF2-40B4-BE49-F238E27FC236}">
                <a16:creationId xmlns:a16="http://schemas.microsoft.com/office/drawing/2014/main" id="{AC769BE0-033B-B441-B52F-6177EDCFDA62}"/>
              </a:ext>
            </a:extLst>
          </p:cNvPr>
          <p:cNvSpPr txBox="1"/>
          <p:nvPr/>
        </p:nvSpPr>
        <p:spPr>
          <a:xfrm>
            <a:off x="523762" y="6477000"/>
            <a:ext cx="8096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Lee et al., A 1ynm 1.25V 8Gb, 16Gb/s/pin GDDR6-based Accelerator-in-Memory supporting 1TFLOPS MAC Operation and Various Activation Functions for Deep-Learning Applications,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F3BB8F-3F49-D548-A49E-682CBCA6C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498600"/>
            <a:ext cx="4699000" cy="4826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62163E-DC27-E748-A11E-9A9599C3C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502660"/>
            <a:ext cx="3678238" cy="30693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9E39E97-4753-B74D-BC8D-0E53BDD9D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3238" y="4767911"/>
            <a:ext cx="3255962" cy="1404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787736"/>
      </p:ext>
    </p:extLst>
  </p:cSld>
  <p:clrMapOvr>
    <a:masterClrMapping/>
  </p:clrMapOvr>
  <p:transition/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PIM Review and Open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4876800"/>
          </a:xfrm>
        </p:spPr>
        <p:txBody>
          <a:bodyPr/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F2BD8AA-5E69-D846-BFB8-21B3FD479841}"/>
              </a:ext>
            </a:extLst>
          </p:cNvPr>
          <p:cNvSpPr txBox="1">
            <a:spLocks/>
          </p:cNvSpPr>
          <p:nvPr/>
        </p:nvSpPr>
        <p:spPr bwMode="auto">
          <a:xfrm>
            <a:off x="381000" y="1205136"/>
            <a:ext cx="8915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Onur Mutlu, Saugata Ghose, Juan Gomez-Luna, and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Rachata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Ausavarungnirun,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Modern Primer on Processing in Memory"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Invited Book Chapter in 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Emerging Computing: From Devices to Systems - Looking Beyond Moore and Von Neumann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Springer, to be published in 2021.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AC5CF-BFA6-5646-92DE-C9D89AA74928}"/>
              </a:ext>
            </a:extLst>
          </p:cNvPr>
          <p:cNvSpPr txBox="1"/>
          <p:nvPr/>
        </p:nvSpPr>
        <p:spPr>
          <a:xfrm>
            <a:off x="2411760" y="6453336"/>
            <a:ext cx="4674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https://arxiv.org/pdf/1903.03988.pdf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EA4CA5-FBD8-9749-9830-D77D34BE5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659" y="1455514"/>
            <a:ext cx="9144000" cy="274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3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29EE78-77DE-774E-8E3C-547D297417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97FCE-1C93-7F47-B714-6E5EA092E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617" y="0"/>
            <a:ext cx="5232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796521"/>
      </p:ext>
    </p:extLst>
  </p:cSld>
  <p:clrMapOvr>
    <a:masterClrMapping/>
  </p:clrMapOvr>
  <p:transition/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PIM Review and Open Problems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4876800"/>
          </a:xfrm>
        </p:spPr>
        <p:txBody>
          <a:bodyPr/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F683EC-8C81-D44E-8211-9FB74E176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744"/>
            <a:ext cx="9144000" cy="2987763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F2BD8AA-5E69-D846-BFB8-21B3FD479841}"/>
              </a:ext>
            </a:extLst>
          </p:cNvPr>
          <p:cNvSpPr txBox="1">
            <a:spLocks/>
          </p:cNvSpPr>
          <p:nvPr/>
        </p:nvSpPr>
        <p:spPr bwMode="auto">
          <a:xfrm>
            <a:off x="381000" y="1205136"/>
            <a:ext cx="8915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Onur Mutlu, Saugata Ghose, Juan Gomez-Luna, and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Rachata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Ausavarungnirun,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"Processing Data Where It Makes Sense: Enabling In-Memory Computation"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Invited paper in </a:t>
            </a: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4"/>
              </a:rPr>
              <a:t>Microprocessors and Microsystems</a:t>
            </a: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 (</a:t>
            </a:r>
            <a:r>
              <a:rPr kumimoji="0" lang="en-US" sz="19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MICPRO</a:t>
            </a: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)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June 2019. 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5"/>
              </a:rPr>
              <a:t>arXiv version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]</a:t>
            </a:r>
            <a:endParaRPr kumimoji="0" lang="en-US" sz="19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AC5CF-BFA6-5646-92DE-C9D89AA74928}"/>
              </a:ext>
            </a:extLst>
          </p:cNvPr>
          <p:cNvSpPr txBox="1"/>
          <p:nvPr/>
        </p:nvSpPr>
        <p:spPr>
          <a:xfrm>
            <a:off x="2411760" y="6453336"/>
            <a:ext cx="4674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https://arxiv.org/pdf/1903.03988.pdf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49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PIM Review and Open Problems (III)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4876800"/>
          </a:xfrm>
        </p:spPr>
        <p:txBody>
          <a:bodyPr/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F2BD8AA-5E69-D846-BFB8-21B3FD479841}"/>
              </a:ext>
            </a:extLst>
          </p:cNvPr>
          <p:cNvSpPr txBox="1">
            <a:spLocks/>
          </p:cNvSpPr>
          <p:nvPr/>
        </p:nvSpPr>
        <p:spPr bwMode="auto">
          <a:xfrm>
            <a:off x="381000" y="1205136"/>
            <a:ext cx="8915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Saugata Ghose, Amirali Boroumand,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Jeremie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S. Kim, Juan Gomez-Luna, and Onur Mutlu,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"Processing-in-Memory: A Workload-Driven Perspective"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Invited Article in </a:t>
            </a: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IBM Journal of Research &amp; Development</a:t>
            </a: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Special Issue on Hardware for Artificial Intelligence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to appear in November 2019. 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/>
              </a:rPr>
              <a:t>Preliminary arXiv version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]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AC5CF-BFA6-5646-92DE-C9D89AA74928}"/>
              </a:ext>
            </a:extLst>
          </p:cNvPr>
          <p:cNvSpPr txBox="1"/>
          <p:nvPr/>
        </p:nvSpPr>
        <p:spPr>
          <a:xfrm>
            <a:off x="2411760" y="6453336"/>
            <a:ext cx="4742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https://arxiv.org/pdf/1907.12947.pdf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ED0A37-4CC1-FB45-AFBB-5CD2236B61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612" y="2457019"/>
            <a:ext cx="9144000" cy="105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46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Challenge and Opportunity for Future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2088232"/>
          </a:xfrm>
        </p:spPr>
        <p:txBody>
          <a:bodyPr/>
          <a:lstStyle/>
          <a:p>
            <a:pPr marL="0" indent="0" algn="ctr">
              <a:buNone/>
            </a:pPr>
            <a:r>
              <a:rPr lang="en-US" sz="6400" dirty="0">
                <a:solidFill>
                  <a:srgbClr val="FF0000"/>
                </a:solidFill>
              </a:rPr>
              <a:t>Fundamentally</a:t>
            </a:r>
          </a:p>
          <a:p>
            <a:pPr marL="0" indent="0" algn="ctr">
              <a:buNone/>
            </a:pPr>
            <a:r>
              <a:rPr lang="en-US" sz="6400" dirty="0">
                <a:solidFill>
                  <a:srgbClr val="0000FF"/>
                </a:solidFill>
              </a:rPr>
              <a:t>Energy-Efficient</a:t>
            </a:r>
          </a:p>
          <a:p>
            <a:pPr marL="0" indent="0" algn="ctr">
              <a:buNone/>
            </a:pPr>
            <a:r>
              <a:rPr lang="en-US" sz="6400" dirty="0">
                <a:solidFill>
                  <a:srgbClr val="0000FF"/>
                </a:solidFill>
              </a:rPr>
              <a:t>(Data-Centric)</a:t>
            </a:r>
          </a:p>
          <a:p>
            <a:pPr marL="0" indent="0" algn="ctr">
              <a:buNone/>
            </a:pPr>
            <a:r>
              <a:rPr lang="en-US" sz="6400" dirty="0">
                <a:solidFill>
                  <a:srgbClr val="FF0000"/>
                </a:solidFill>
              </a:rPr>
              <a:t>Computing Architectures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9636633"/>
      </p:ext>
    </p:extLst>
  </p:cSld>
  <p:clrMapOvr>
    <a:masterClrMapping/>
  </p:clrMapOvr>
  <p:transition/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Challenge and Opportunity for Future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2088232"/>
          </a:xfrm>
        </p:spPr>
        <p:txBody>
          <a:bodyPr/>
          <a:lstStyle/>
          <a:p>
            <a:pPr marL="0" indent="0" algn="ctr">
              <a:buNone/>
            </a:pPr>
            <a:r>
              <a:rPr lang="en-US" sz="6400" dirty="0">
                <a:solidFill>
                  <a:srgbClr val="FF0000"/>
                </a:solidFill>
              </a:rPr>
              <a:t>Fundamentally</a:t>
            </a:r>
          </a:p>
          <a:p>
            <a:pPr marL="0" indent="0" algn="ctr">
              <a:buNone/>
            </a:pPr>
            <a:r>
              <a:rPr lang="en-US" sz="6400" dirty="0">
                <a:solidFill>
                  <a:srgbClr val="0000FF"/>
                </a:solidFill>
              </a:rPr>
              <a:t>High-Performance</a:t>
            </a:r>
          </a:p>
          <a:p>
            <a:pPr marL="0" indent="0" algn="ctr">
              <a:buNone/>
            </a:pPr>
            <a:r>
              <a:rPr lang="en-US" sz="6400" dirty="0">
                <a:solidFill>
                  <a:srgbClr val="0000FF"/>
                </a:solidFill>
              </a:rPr>
              <a:t>(Data-Centric)</a:t>
            </a:r>
          </a:p>
          <a:p>
            <a:pPr marL="0" indent="0" algn="ctr">
              <a:buNone/>
            </a:pPr>
            <a:r>
              <a:rPr lang="en-US" sz="6400" dirty="0">
                <a:solidFill>
                  <a:srgbClr val="FF0000"/>
                </a:solidFill>
              </a:rPr>
              <a:t>Computing Architectures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4257835"/>
      </p:ext>
    </p:extLst>
  </p:cSld>
  <p:clrMapOvr>
    <a:masterClrMapping/>
  </p:clrMapOvr>
  <p:transition/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Challenge and Opportunity for Future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2088232"/>
          </a:xfrm>
        </p:spPr>
        <p:txBody>
          <a:bodyPr/>
          <a:lstStyle/>
          <a:p>
            <a:pPr marL="0" indent="0" algn="ctr">
              <a:buNone/>
            </a:pPr>
            <a:r>
              <a:rPr lang="en-US" sz="6400" dirty="0">
                <a:solidFill>
                  <a:srgbClr val="FF0000"/>
                </a:solidFill>
              </a:rPr>
              <a:t>Computing Architectures</a:t>
            </a:r>
          </a:p>
          <a:p>
            <a:pPr marL="0" indent="0" algn="ctr">
              <a:buNone/>
            </a:pPr>
            <a:r>
              <a:rPr lang="en-US" sz="6400" dirty="0">
                <a:solidFill>
                  <a:srgbClr val="FF0000"/>
                </a:solidFill>
              </a:rPr>
              <a:t>with </a:t>
            </a:r>
          </a:p>
          <a:p>
            <a:pPr marL="0" indent="0" algn="ctr">
              <a:buNone/>
            </a:pPr>
            <a:r>
              <a:rPr lang="en-US" sz="6400" dirty="0">
                <a:solidFill>
                  <a:srgbClr val="0432FF"/>
                </a:solidFill>
              </a:rPr>
              <a:t>Minimal Data Movement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3949058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4C24F-E3C0-6340-9A7F-5212D7E1F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A Tutorial on Memory-Centric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65F6AA-00E8-884F-968B-BE2AE34B0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34280"/>
            <a:ext cx="8610600" cy="4876800"/>
          </a:xfrm>
        </p:spPr>
        <p:txBody>
          <a:bodyPr/>
          <a:lstStyle/>
          <a:p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</a:t>
            </a:r>
            <a:br>
              <a:rPr lang="en-US" dirty="0"/>
            </a:br>
            <a:r>
              <a:rPr lang="en-US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"Memory-Centric Computing Systems"</a:t>
            </a:r>
            <a:br>
              <a:rPr lang="en-US" dirty="0"/>
            </a:br>
            <a:r>
              <a:rPr lang="en-US" dirty="0"/>
              <a:t>Invited Tutorial at </a:t>
            </a:r>
            <a:r>
              <a:rPr lang="en-US" i="1" dirty="0">
                <a:hlinkClick r:id="rId3"/>
              </a:rPr>
              <a:t>66th International Electron Devices Meeting (</a:t>
            </a:r>
            <a:r>
              <a:rPr lang="en-US" b="1" i="1" dirty="0">
                <a:hlinkClick r:id="rId3"/>
              </a:rPr>
              <a:t>IEDM</a:t>
            </a:r>
            <a:r>
              <a:rPr lang="en-US" i="1" dirty="0">
                <a:hlinkClick r:id="rId3"/>
              </a:rPr>
              <a:t>)</a:t>
            </a:r>
            <a:r>
              <a:rPr lang="en-US" dirty="0"/>
              <a:t>, Virtual, 12 December 2020.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2"/>
              </a:rPr>
              <a:t>Slides (pptx)</a:t>
            </a:r>
            <a:r>
              <a:rPr lang="en-US" dirty="0"/>
              <a:t> </a:t>
            </a:r>
            <a:r>
              <a:rPr lang="en-US" dirty="0">
                <a:hlinkClick r:id="rId4"/>
              </a:rPr>
              <a:t>(pdf)</a:t>
            </a:r>
            <a:r>
              <a:rPr lang="en-US" dirty="0"/>
              <a:t>]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5"/>
              </a:rPr>
              <a:t>Executive Summary Slides (pptx)</a:t>
            </a:r>
            <a:r>
              <a:rPr lang="en-US" dirty="0"/>
              <a:t> </a:t>
            </a:r>
            <a:r>
              <a:rPr lang="en-US" dirty="0">
                <a:hlinkClick r:id="rId6"/>
              </a:rPr>
              <a:t>(pdf)</a:t>
            </a:r>
            <a:r>
              <a:rPr lang="en-US" dirty="0"/>
              <a:t>]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7"/>
              </a:rPr>
              <a:t>Tutorial Video</a:t>
            </a:r>
            <a:r>
              <a:rPr lang="en-US" dirty="0"/>
              <a:t> (1 hour 51 minutes)]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8"/>
              </a:rPr>
              <a:t>Executive Summary Video</a:t>
            </a:r>
            <a:r>
              <a:rPr lang="en-US" dirty="0"/>
              <a:t> (2 minutes)]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9"/>
              </a:rPr>
              <a:t>Abstract and Bio</a:t>
            </a:r>
            <a:r>
              <a:rPr lang="en-US" dirty="0"/>
              <a:t>]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10"/>
              </a:rPr>
              <a:t>Related Keynote Paper from VLSI-DAT 2020</a:t>
            </a:r>
            <a:r>
              <a:rPr lang="en-US" dirty="0"/>
              <a:t>]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11"/>
              </a:rPr>
              <a:t>Related Review Paper on Processing in Memory</a:t>
            </a:r>
            <a:r>
              <a:rPr lang="en-US" dirty="0"/>
              <a:t>]</a:t>
            </a:r>
            <a:br>
              <a:rPr lang="en-US" dirty="0"/>
            </a:b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0000FF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https://www.youtube.com/watch?v=H3sEaINPBOE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D3D00-D671-7A49-9903-3A6903D905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09B705-782D-5543-A36E-90C01DB83752}"/>
              </a:ext>
            </a:extLst>
          </p:cNvPr>
          <p:cNvSpPr txBox="1"/>
          <p:nvPr/>
        </p:nvSpPr>
        <p:spPr>
          <a:xfrm>
            <a:off x="1979712" y="6461778"/>
            <a:ext cx="56781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https://www.youtube.com/onurmutlulectures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709252"/>
      </p:ext>
    </p:extLst>
  </p:cSld>
  <p:clrMapOvr>
    <a:masterClrMapping/>
  </p:clrMapOvr>
  <p:transition/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0E9CA3-848B-5245-8819-2933CCE0D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916E3-20F4-BE49-AE12-FDE247FE64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7CDB9E-A400-0A49-8FFF-6476E95420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727200-6179-4646-ABDE-FE20EA9FA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55"/>
            <a:ext cx="9144000" cy="684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60591"/>
      </p:ext>
    </p:extLst>
  </p:cSld>
  <p:clrMapOvr>
    <a:masterClrMapping/>
  </p:clrMapOvr>
  <p:transition/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7 February 2023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066800"/>
            <a:ext cx="84582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b="1" dirty="0">
                <a:solidFill>
                  <a:srgbClr val="C00000"/>
                </a:solidFill>
              </a:rPr>
            </a:br>
            <a:br>
              <a:rPr lang="en-US" sz="1200" b="1" dirty="0">
                <a:solidFill>
                  <a:srgbClr val="C00000"/>
                </a:solidFill>
              </a:rPr>
            </a:br>
            <a:r>
              <a:rPr lang="en-US" sz="4400" dirty="0"/>
              <a:t>How to Enable the Adoption of Processing-in-Memory?</a:t>
            </a:r>
            <a:endParaRPr lang="en-US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4534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/>
              <a:t>Lecture on Accelerator-in-Memory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481125" y="6492015"/>
            <a:ext cx="27610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https://youtu.be/NDL77Xdccbs?t=159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9EE64C-C715-6345-8A8C-783B7326A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094" y="978409"/>
            <a:ext cx="7011812" cy="5339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86950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7110"/>
          </a:xfrm>
        </p:spPr>
        <p:txBody>
          <a:bodyPr anchor="ctr"/>
          <a:lstStyle/>
          <a:p>
            <a:r>
              <a:rPr lang="en-US" sz="3800" dirty="0"/>
              <a:t>Samsung </a:t>
            </a:r>
            <a:r>
              <a:rPr lang="en-US" sz="3800" dirty="0" err="1"/>
              <a:t>AxDIMM</a:t>
            </a:r>
            <a:r>
              <a:rPr lang="en-US" sz="3800" dirty="0"/>
              <a:t>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DIMM-based PIM</a:t>
            </a:r>
          </a:p>
          <a:p>
            <a:pPr lvl="1"/>
            <a:r>
              <a:rPr lang="en-US" dirty="0"/>
              <a:t>DLRM recommendation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CF7A9E-E0FB-2940-A668-77B550C711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35" b="1"/>
          <a:stretch/>
        </p:blipFill>
        <p:spPr>
          <a:xfrm>
            <a:off x="5491978" y="4939215"/>
            <a:ext cx="3494859" cy="146158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F2116CC-AE4C-C245-A91B-56DA9C2A5AB9}"/>
              </a:ext>
            </a:extLst>
          </p:cNvPr>
          <p:cNvGrpSpPr>
            <a:grpSpLocks noChangeAspect="1"/>
          </p:cNvGrpSpPr>
          <p:nvPr/>
        </p:nvGrpSpPr>
        <p:grpSpPr>
          <a:xfrm>
            <a:off x="5865291" y="1022909"/>
            <a:ext cx="3002279" cy="1644091"/>
            <a:chOff x="100000" y="862740"/>
            <a:chExt cx="4069270" cy="222839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7B2DD5-1935-F548-A387-1349A6487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00" y="1159634"/>
              <a:ext cx="4069270" cy="193149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6A3B20-5E20-0D44-BD6B-9DE9B313FE24}"/>
                </a:ext>
              </a:extLst>
            </p:cNvPr>
            <p:cNvSpPr/>
            <p:nvPr/>
          </p:nvSpPr>
          <p:spPr>
            <a:xfrm>
              <a:off x="929107" y="862740"/>
              <a:ext cx="1776448" cy="369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Baseline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297CFD-59DD-384E-97E3-7AE7BC6C5C34}"/>
              </a:ext>
            </a:extLst>
          </p:cNvPr>
          <p:cNvGrpSpPr>
            <a:grpSpLocks noChangeAspect="1"/>
          </p:cNvGrpSpPr>
          <p:nvPr/>
        </p:nvGrpSpPr>
        <p:grpSpPr>
          <a:xfrm>
            <a:off x="5883828" y="2895600"/>
            <a:ext cx="3107772" cy="1775735"/>
            <a:chOff x="4744267" y="634328"/>
            <a:chExt cx="4299733" cy="245680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EF9F513-FA4B-E949-99EC-7CFF34E584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075" b="2189"/>
            <a:stretch/>
          </p:blipFill>
          <p:spPr>
            <a:xfrm>
              <a:off x="4744267" y="1159634"/>
              <a:ext cx="4299733" cy="193149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036909C-2052-0A45-A3A2-4C2930C8654C}"/>
                </a:ext>
              </a:extLst>
            </p:cNvPr>
            <p:cNvSpPr/>
            <p:nvPr/>
          </p:nvSpPr>
          <p:spPr>
            <a:xfrm>
              <a:off x="5564945" y="634328"/>
              <a:ext cx="19046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AxDIMM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CFED770-D7DA-4148-A854-219B6EAC3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322" y="1983156"/>
            <a:ext cx="4426237" cy="445443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C450CF6-3385-024A-B2B2-719A2C17BE5E}"/>
              </a:ext>
            </a:extLst>
          </p:cNvPr>
          <p:cNvSpPr txBox="1"/>
          <p:nvPr/>
        </p:nvSpPr>
        <p:spPr>
          <a:xfrm>
            <a:off x="304800" y="6528003"/>
            <a:ext cx="79688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 "Near-Memory Processing in Action: Accelerating Personalized Recommendation with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AxDIMM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", IEEE Micro (2021)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704187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81A067-43C5-884B-AE9A-06938E3D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AxDIMM</a:t>
            </a:r>
            <a:r>
              <a:rPr lang="en-US" sz="3600" dirty="0"/>
              <a:t> Design: Hardware Architecture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2D87EFE-BFFF-EE4E-AF5E-972F2B715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933680"/>
            <a:ext cx="4419600" cy="2342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02E4754-EC6D-F04D-AE9E-6E8CB7B4B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00" y="3352800"/>
            <a:ext cx="5524500" cy="214074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3D57A04-D7FC-0E42-902A-18048D5601F5}"/>
              </a:ext>
            </a:extLst>
          </p:cNvPr>
          <p:cNvSpPr/>
          <p:nvPr/>
        </p:nvSpPr>
        <p:spPr>
          <a:xfrm>
            <a:off x="2590801" y="3429000"/>
            <a:ext cx="288000" cy="1962000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DB4E1D2-7319-BF48-8295-DC100B7F106C}"/>
              </a:ext>
            </a:extLst>
          </p:cNvPr>
          <p:cNvSpPr/>
          <p:nvPr/>
        </p:nvSpPr>
        <p:spPr>
          <a:xfrm>
            <a:off x="819097" y="5638800"/>
            <a:ext cx="7505806" cy="704318"/>
          </a:xfrm>
          <a:prstGeom prst="roundRect">
            <a:avLst>
              <a:gd name="adj" fmla="val 563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DDR4 slave PHY receives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DRAM commands and NMP instructions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(via DQ pins) from the host side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1982C3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D21CD0B-CC69-B949-8760-455DD6F4C3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03351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Barriers to Adoption of PIM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28464"/>
            <a:ext cx="8915400" cy="5020816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432FF"/>
                </a:solidFill>
              </a:rPr>
              <a:t>1. </a:t>
            </a:r>
            <a:r>
              <a:rPr lang="en-US" b="1" dirty="0">
                <a:solidFill>
                  <a:srgbClr val="0432FF"/>
                </a:solidFill>
              </a:rPr>
              <a:t>Applications</a:t>
            </a:r>
            <a:r>
              <a:rPr lang="en-US" dirty="0">
                <a:solidFill>
                  <a:srgbClr val="0432FF"/>
                </a:solidFill>
              </a:rPr>
              <a:t> &amp; </a:t>
            </a:r>
            <a:r>
              <a:rPr lang="en-US" b="1" dirty="0">
                <a:solidFill>
                  <a:srgbClr val="0432FF"/>
                </a:solidFill>
              </a:rPr>
              <a:t>software</a:t>
            </a:r>
            <a:r>
              <a:rPr lang="en-US" dirty="0">
                <a:solidFill>
                  <a:srgbClr val="0432FF"/>
                </a:solidFill>
              </a:rPr>
              <a:t> for PIM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7030A0"/>
                </a:solidFill>
              </a:rPr>
              <a:t>2. Ease of </a:t>
            </a:r>
            <a:r>
              <a:rPr lang="en-US" b="1" dirty="0">
                <a:solidFill>
                  <a:srgbClr val="7030A0"/>
                </a:solidFill>
              </a:rPr>
              <a:t>programming</a:t>
            </a:r>
            <a:r>
              <a:rPr lang="en-US" dirty="0">
                <a:solidFill>
                  <a:srgbClr val="7030A0"/>
                </a:solidFill>
              </a:rPr>
              <a:t> (interfaces and compiler/HW support)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8C0000"/>
                </a:solidFill>
              </a:rPr>
              <a:t>3. </a:t>
            </a:r>
            <a:r>
              <a:rPr lang="en-US" b="1" dirty="0">
                <a:solidFill>
                  <a:srgbClr val="8C0000"/>
                </a:solidFill>
              </a:rPr>
              <a:t>System</a:t>
            </a:r>
            <a:r>
              <a:rPr lang="en-US" dirty="0">
                <a:solidFill>
                  <a:srgbClr val="8C0000"/>
                </a:solidFill>
              </a:rPr>
              <a:t> and </a:t>
            </a:r>
            <a:r>
              <a:rPr lang="en-US" b="1" dirty="0">
                <a:solidFill>
                  <a:srgbClr val="8C0000"/>
                </a:solidFill>
              </a:rPr>
              <a:t>security</a:t>
            </a:r>
            <a:r>
              <a:rPr lang="en-US" dirty="0">
                <a:solidFill>
                  <a:srgbClr val="8C0000"/>
                </a:solidFill>
              </a:rPr>
              <a:t> support: coherence, synchronization, virtual memory, isolation, communication interfaces, 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4. </a:t>
            </a:r>
            <a:r>
              <a:rPr lang="en-US" b="1" dirty="0">
                <a:solidFill>
                  <a:schemeClr val="tx2"/>
                </a:solidFill>
              </a:rPr>
              <a:t>Runtime</a:t>
            </a:r>
            <a:r>
              <a:rPr lang="en-US" dirty="0">
                <a:solidFill>
                  <a:schemeClr val="tx2"/>
                </a:solidFill>
              </a:rPr>
              <a:t> and </a:t>
            </a:r>
            <a:r>
              <a:rPr lang="en-US" b="1" dirty="0">
                <a:solidFill>
                  <a:schemeClr val="tx2"/>
                </a:solidFill>
              </a:rPr>
              <a:t>compilation</a:t>
            </a:r>
            <a:r>
              <a:rPr lang="en-US" dirty="0">
                <a:solidFill>
                  <a:schemeClr val="tx2"/>
                </a:solidFill>
              </a:rPr>
              <a:t> systems for adaptive scheduling, data mapping, access/sharing control, 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5. </a:t>
            </a:r>
            <a:r>
              <a:rPr lang="en-US" b="1" dirty="0">
                <a:solidFill>
                  <a:srgbClr val="0070C0"/>
                </a:solidFill>
              </a:rPr>
              <a:t>Infrastructures</a:t>
            </a:r>
            <a:r>
              <a:rPr lang="en-US" dirty="0">
                <a:solidFill>
                  <a:srgbClr val="0070C0"/>
                </a:solidFill>
              </a:rPr>
              <a:t> to assess benefits and feasibility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CA1410-DA7E-F643-8886-992AD3AF089B}"/>
              </a:ext>
            </a:extLst>
          </p:cNvPr>
          <p:cNvSpPr txBox="1"/>
          <p:nvPr/>
        </p:nvSpPr>
        <p:spPr>
          <a:xfrm>
            <a:off x="1364585" y="5877272"/>
            <a:ext cx="6455614" cy="46166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All can be solved with change of mindset</a:t>
            </a:r>
            <a:endParaRPr kumimoji="0" lang="ko-KR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2093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68BA1-D0C2-7249-8DA2-002823C37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AxDIMM</a:t>
            </a:r>
            <a:r>
              <a:rPr lang="en-US" dirty="0"/>
              <a:t> Design: Execution Flow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106EC8-8200-6C4F-B791-205303D311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40" b="4756"/>
          <a:stretch/>
        </p:blipFill>
        <p:spPr>
          <a:xfrm>
            <a:off x="999061" y="937300"/>
            <a:ext cx="7145878" cy="542415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F6AFEE-A131-D94C-A062-BAEFF619CF4F}"/>
              </a:ext>
            </a:extLst>
          </p:cNvPr>
          <p:cNvSpPr/>
          <p:nvPr/>
        </p:nvSpPr>
        <p:spPr>
          <a:xfrm>
            <a:off x="1425041" y="1157175"/>
            <a:ext cx="6377047" cy="328657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46AF576-A359-5A42-BCE0-6C1282CC02E6}"/>
              </a:ext>
            </a:extLst>
          </p:cNvPr>
          <p:cNvSpPr/>
          <p:nvPr/>
        </p:nvSpPr>
        <p:spPr>
          <a:xfrm>
            <a:off x="1852059" y="3454167"/>
            <a:ext cx="828000" cy="4320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CFB676A8-0977-0B4B-8671-E1727536BB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694220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/>
              <a:t>Lecture on </a:t>
            </a:r>
            <a:r>
              <a:rPr lang="en-US" dirty="0" err="1"/>
              <a:t>AxDIMM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400462" y="6492015"/>
            <a:ext cx="22383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https://youtu.be/J_prUKfnv7Q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491FFD-D9A4-1642-870F-304175CAF9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208" y="934999"/>
            <a:ext cx="7057585" cy="537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1276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84238"/>
          </a:xfrm>
        </p:spPr>
        <p:txBody>
          <a:bodyPr anchor="ctr"/>
          <a:lstStyle/>
          <a:p>
            <a:r>
              <a:rPr lang="en-US" dirty="0">
                <a:solidFill>
                  <a:srgbClr val="006633"/>
                </a:solidFill>
              </a:rPr>
              <a:t>HB-PNM: Overall Architecture (I)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dirty="0"/>
              <a:t>3D-stacked </a:t>
            </a:r>
            <a:r>
              <a:rPr lang="en-US" dirty="0">
                <a:solidFill>
                  <a:srgbClr val="0070C0"/>
                </a:solidFill>
              </a:rPr>
              <a:t>logic die and DRAM die</a:t>
            </a:r>
            <a:r>
              <a:rPr lang="en-US" dirty="0"/>
              <a:t> vertically bonded by </a:t>
            </a:r>
            <a:r>
              <a:rPr lang="en-US" dirty="0">
                <a:solidFill>
                  <a:srgbClr val="7030A0"/>
                </a:solidFill>
              </a:rPr>
              <a:t>hybrid bonding </a:t>
            </a:r>
            <a:r>
              <a:rPr lang="en-US" dirty="0"/>
              <a:t>(HB)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554C7ED-BA8F-B744-889D-44668B366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752600"/>
            <a:ext cx="5486400" cy="4702629"/>
          </a:xfrm>
          <a:prstGeom prst="rect">
            <a:avLst/>
          </a:prstGeom>
        </p:spPr>
      </p:pic>
      <p:sp>
        <p:nvSpPr>
          <p:cNvPr id="13" name="TextBox 12">
            <a:hlinkClick r:id="rId3"/>
            <a:extLst>
              <a:ext uri="{FF2B5EF4-FFF2-40B4-BE49-F238E27FC236}">
                <a16:creationId xmlns:a16="http://schemas.microsoft.com/office/drawing/2014/main" id="{456D9861-C519-CF45-8A84-159DD945735D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Niu</a:t>
            </a: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37162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534400" cy="5059362"/>
          </a:xfrm>
        </p:spPr>
        <p:txBody>
          <a:bodyPr/>
          <a:lstStyle/>
          <a:p>
            <a:r>
              <a:rPr lang="en-US" sz="2200" dirty="0"/>
              <a:t>Match engine and neural engine for matching and ranking in a recommendation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83F600-C4D9-974B-A5F9-07BE8BD7D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255556" y="1840445"/>
            <a:ext cx="4343400" cy="4320111"/>
          </a:xfrm>
          <a:prstGeom prst="rect">
            <a:avLst/>
          </a:prstGeom>
        </p:spPr>
      </p:pic>
      <p:sp>
        <p:nvSpPr>
          <p:cNvPr id="7" name="TextBox 6">
            <a:hlinkClick r:id="rId3"/>
            <a:extLst>
              <a:ext uri="{FF2B5EF4-FFF2-40B4-BE49-F238E27FC236}">
                <a16:creationId xmlns:a16="http://schemas.microsoft.com/office/drawing/2014/main" id="{03F180B2-7F9D-B34E-94EF-D7BD452DD242}"/>
              </a:ext>
            </a:extLst>
          </p:cNvPr>
          <p:cNvSpPr txBox="1"/>
          <p:nvPr/>
        </p:nvSpPr>
        <p:spPr>
          <a:xfrm>
            <a:off x="285523" y="6550968"/>
            <a:ext cx="80964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Niu</a:t>
            </a:r>
            <a:r>
              <a:rPr kumimoji="0" lang="en-US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184QPS/W 64Mb/mm2 3D Logic-to-DRAM Hybrid Bonding with Process-Near-Memory Engine for Recommendation System, ISSCC 2022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E287FF-8971-4446-8CD6-FBD6628175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62649" y="2351953"/>
            <a:ext cx="3962400" cy="3220898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A899A44-DBAB-5440-A0AD-3FE718D1F572}"/>
              </a:ext>
            </a:extLst>
          </p:cNvPr>
          <p:cNvCxnSpPr>
            <a:cxnSpLocks/>
          </p:cNvCxnSpPr>
          <p:nvPr/>
        </p:nvCxnSpPr>
        <p:spPr bwMode="auto">
          <a:xfrm flipV="1">
            <a:off x="2667000" y="4389440"/>
            <a:ext cx="2362200" cy="10636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553BC90-47B0-7147-AD46-E4F6B512FCDF}"/>
              </a:ext>
            </a:extLst>
          </p:cNvPr>
          <p:cNvCxnSpPr>
            <a:cxnSpLocks/>
          </p:cNvCxnSpPr>
          <p:nvPr/>
        </p:nvCxnSpPr>
        <p:spPr bwMode="auto">
          <a:xfrm flipV="1">
            <a:off x="2667000" y="4419600"/>
            <a:ext cx="4267200" cy="653406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07451674-DEEA-CD4D-98A2-36569A7E5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51900" cy="884238"/>
          </a:xfrm>
        </p:spPr>
        <p:txBody>
          <a:bodyPr anchor="ctr"/>
          <a:lstStyle/>
          <a:p>
            <a:r>
              <a:rPr lang="en-US" dirty="0">
                <a:solidFill>
                  <a:srgbClr val="006633"/>
                </a:solidFill>
              </a:rPr>
              <a:t>HB-PNM: Overall Architecture (II)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0206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/>
              <a:t>Lecture on HB-PNM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481125" y="6492015"/>
            <a:ext cx="23080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https://youtu.be/OZjKnn-DbwA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4CF00C-560A-6348-A680-F27A336E5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398" y="991782"/>
            <a:ext cx="6997204" cy="5339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4144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B4C0-16B6-7042-9260-A2C139D6F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Processing-using-Memory in Real DRAM Chips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7E220-48EB-244E-A6C0-C07EE1D827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23F975-6B05-DB49-A430-E7125413B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97" y="2476500"/>
            <a:ext cx="9050407" cy="1866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287F42-34EE-8942-A545-2BE0B4A6C8A7}"/>
              </a:ext>
            </a:extLst>
          </p:cNvPr>
          <p:cNvSpPr txBox="1"/>
          <p:nvPr/>
        </p:nvSpPr>
        <p:spPr>
          <a:xfrm>
            <a:off x="2078369" y="6477000"/>
            <a:ext cx="4987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https://parallel.princeton.edu/papers/micro19-gao.pdf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270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79904" cy="1066800"/>
          </a:xfrm>
        </p:spPr>
        <p:txBody>
          <a:bodyPr/>
          <a:lstStyle/>
          <a:p>
            <a:r>
              <a:rPr lang="en-US" sz="3800" dirty="0"/>
              <a:t>SoftMC: Open Source DRAM Infrastructure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896" y="1066800"/>
            <a:ext cx="4993704" cy="5251450"/>
          </a:xfrm>
        </p:spPr>
        <p:txBody>
          <a:bodyPr/>
          <a:lstStyle/>
          <a:p>
            <a:r>
              <a:rPr lang="en-US" dirty="0"/>
              <a:t>Hasan Hassan et al., “</a:t>
            </a: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SoftMC: A Flexible and Practical Open-Source Infrastructure for Enabling Experimental DRAM Studies</a:t>
            </a:r>
            <a:r>
              <a:rPr lang="en-US" b="1" dirty="0"/>
              <a:t>,”</a:t>
            </a:r>
            <a:r>
              <a:rPr lang="en-US" dirty="0"/>
              <a:t> HPCA 2017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Flexible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Easy to Use (C++ API)</a:t>
            </a:r>
          </a:p>
          <a:p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Open-source 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    </a:t>
            </a:r>
            <a:r>
              <a:rPr lang="en-US" dirty="0" err="1">
                <a:solidFill>
                  <a:srgbClr val="0000FF"/>
                </a:solidFill>
              </a:rPr>
              <a:t>github.com</a:t>
            </a:r>
            <a:r>
              <a:rPr lang="en-US" dirty="0">
                <a:solidFill>
                  <a:srgbClr val="0000FF"/>
                </a:solidFill>
              </a:rPr>
              <a:t>/CMU-SAFARI/SoftMC 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3727" y="1232693"/>
            <a:ext cx="4004777" cy="4830993"/>
          </a:xfrm>
          <a:prstGeom prst="rect">
            <a:avLst/>
          </a:prstGeom>
        </p:spPr>
      </p:pic>
      <p:pic>
        <p:nvPicPr>
          <p:cNvPr id="6" name="Content Placeholder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103727" y="1265237"/>
            <a:ext cx="4004777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735244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7216C-19D3-7147-8092-B99106336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sz="3600" dirty="0"/>
              <a:t>RowClone &amp; Bitwise Ops in Real DRAM Chips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D918E-8F1D-B140-96FA-8E375D0B86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FED804-FD44-754E-ABEA-D3493A7759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B85DF6-6BDA-2241-8E14-28FE37DC0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5570"/>
            <a:ext cx="9144000" cy="47868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4184521-1463-A849-B59B-F986ED2867DE}"/>
              </a:ext>
            </a:extLst>
          </p:cNvPr>
          <p:cNvSpPr txBox="1"/>
          <p:nvPr/>
        </p:nvSpPr>
        <p:spPr>
          <a:xfrm>
            <a:off x="2099337" y="6443246"/>
            <a:ext cx="49872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https://parallel.princeton.edu/papers/micro19-gao.pdf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78282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57D55-1C66-9B4C-9EFC-9A639630E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PiDRAM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D2316-E1D9-2448-9F45-8023A3756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TR" b="1" dirty="0">
                <a:solidFill>
                  <a:srgbClr val="FFC000"/>
                </a:solidFill>
              </a:rPr>
              <a:t>Goal:</a:t>
            </a:r>
            <a:r>
              <a:rPr lang="en-TR" dirty="0"/>
              <a:t> </a:t>
            </a:r>
            <a:r>
              <a:rPr lang="en-US" dirty="0"/>
              <a:t>Develop a </a:t>
            </a:r>
            <a:r>
              <a:rPr lang="en-US" b="1" dirty="0"/>
              <a:t>flexible </a:t>
            </a:r>
            <a:r>
              <a:rPr lang="en-US" dirty="0"/>
              <a:t>platform to explore </a:t>
            </a:r>
            <a:br>
              <a:rPr lang="en-US" dirty="0"/>
            </a:br>
            <a:r>
              <a:rPr lang="en-US" b="1" dirty="0"/>
              <a:t>end-to-end </a:t>
            </a:r>
            <a:r>
              <a:rPr lang="en-US" dirty="0"/>
              <a:t>implementations of </a:t>
            </a:r>
            <a:r>
              <a:rPr lang="en-US" dirty="0" err="1"/>
              <a:t>PuM</a:t>
            </a:r>
            <a:r>
              <a:rPr lang="en-US" dirty="0"/>
              <a:t> techniques</a:t>
            </a:r>
          </a:p>
          <a:p>
            <a:r>
              <a:rPr lang="en-TR" dirty="0"/>
              <a:t>Enable rapid integration via key components</a:t>
            </a:r>
          </a:p>
          <a:p>
            <a:endParaRPr lang="en-TR" dirty="0"/>
          </a:p>
          <a:p>
            <a:pPr marL="0" indent="0">
              <a:buNone/>
            </a:pPr>
            <a:endParaRPr lang="en-T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B7FFF-0769-864A-9B8F-4C5B36689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9D2B53-EDAE-4B41-B849-8916FA40BCB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pic>
        <p:nvPicPr>
          <p:cNvPr id="7" name="Picture 6" descr="Circuit board">
            <a:extLst>
              <a:ext uri="{FF2B5EF4-FFF2-40B4-BE49-F238E27FC236}">
                <a16:creationId xmlns:a16="http://schemas.microsoft.com/office/drawing/2014/main" id="{5BD462D6-9150-C545-958C-B7401DCCB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179" y="3131956"/>
            <a:ext cx="1882756" cy="1255784"/>
          </a:xfrm>
          <a:prstGeom prst="rect">
            <a:avLst/>
          </a:prstGeom>
        </p:spPr>
      </p:pic>
      <p:pic>
        <p:nvPicPr>
          <p:cNvPr id="11" name="Graphic 10" descr="Programmer female with solid fill">
            <a:extLst>
              <a:ext uri="{FF2B5EF4-FFF2-40B4-BE49-F238E27FC236}">
                <a16:creationId xmlns:a16="http://schemas.microsoft.com/office/drawing/2014/main" id="{9FE23AD8-4B30-BE40-AC4E-03499AF21C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94185" y="3078096"/>
            <a:ext cx="1255784" cy="1255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F5B6B61-2358-F441-9AF1-F5C5228D31B3}"/>
              </a:ext>
            </a:extLst>
          </p:cNvPr>
          <p:cNvSpPr txBox="1"/>
          <p:nvPr/>
        </p:nvSpPr>
        <p:spPr>
          <a:xfrm>
            <a:off x="1220744" y="2570095"/>
            <a:ext cx="238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Hardware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9B13EA-E806-B948-B4AF-B5C166F1A2AB}"/>
              </a:ext>
            </a:extLst>
          </p:cNvPr>
          <p:cNvSpPr txBox="1"/>
          <p:nvPr/>
        </p:nvSpPr>
        <p:spPr>
          <a:xfrm>
            <a:off x="5228277" y="2554876"/>
            <a:ext cx="238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Software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E5AFB0-739E-6540-B2A7-4EF18A4F804C}"/>
              </a:ext>
            </a:extLst>
          </p:cNvPr>
          <p:cNvSpPr txBox="1"/>
          <p:nvPr/>
        </p:nvSpPr>
        <p:spPr>
          <a:xfrm>
            <a:off x="650788" y="4441601"/>
            <a:ext cx="3527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Easy-to-extend </a:t>
            </a:r>
            <a:b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</a:br>
            <a: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Memory Controller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E8EDC1-CFA8-E341-881A-5D55550D806F}"/>
              </a:ext>
            </a:extLst>
          </p:cNvPr>
          <p:cNvSpPr txBox="1"/>
          <p:nvPr/>
        </p:nvSpPr>
        <p:spPr>
          <a:xfrm>
            <a:off x="650788" y="5272598"/>
            <a:ext cx="3527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ISA-transparent</a:t>
            </a:r>
            <a:b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</a:br>
            <a: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PuM Controller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83DB719-D037-6F45-8D35-C20AA008B178}"/>
              </a:ext>
            </a:extLst>
          </p:cNvPr>
          <p:cNvSpPr/>
          <p:nvPr/>
        </p:nvSpPr>
        <p:spPr>
          <a:xfrm>
            <a:off x="650788" y="4655146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B223949-C14D-0E45-BB14-FAE60901A8DC}"/>
              </a:ext>
            </a:extLst>
          </p:cNvPr>
          <p:cNvSpPr/>
          <p:nvPr/>
        </p:nvSpPr>
        <p:spPr>
          <a:xfrm>
            <a:off x="650788" y="5461430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0565E5F-E174-D545-AAA8-174F7114BB10}"/>
              </a:ext>
            </a:extLst>
          </p:cNvPr>
          <p:cNvSpPr/>
          <p:nvPr/>
        </p:nvSpPr>
        <p:spPr>
          <a:xfrm>
            <a:off x="4625269" y="4677099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EAFD182-1B63-1148-B999-EBFA9ED3CA08}"/>
              </a:ext>
            </a:extLst>
          </p:cNvPr>
          <p:cNvSpPr/>
          <p:nvPr/>
        </p:nvSpPr>
        <p:spPr>
          <a:xfrm>
            <a:off x="4625269" y="5461430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4C35C6-6497-6F47-8A91-B19553F7ED72}"/>
              </a:ext>
            </a:extLst>
          </p:cNvPr>
          <p:cNvSpPr txBox="1"/>
          <p:nvPr/>
        </p:nvSpPr>
        <p:spPr>
          <a:xfrm>
            <a:off x="5070106" y="4459787"/>
            <a:ext cx="27069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Extensible</a:t>
            </a:r>
            <a:b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</a:br>
            <a: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Software Library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B820B8-7F39-4E46-AA41-1C3029FD4E34}"/>
              </a:ext>
            </a:extLst>
          </p:cNvPr>
          <p:cNvSpPr txBox="1"/>
          <p:nvPr/>
        </p:nvSpPr>
        <p:spPr>
          <a:xfrm>
            <a:off x="4963602" y="5270832"/>
            <a:ext cx="2916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Custom </a:t>
            </a:r>
            <a:b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</a:br>
            <a:r>
              <a:rPr kumimoji="0" lang="en-T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</a:rPr>
              <a:t>Supervisor Software</a:t>
            </a:r>
          </a:p>
        </p:txBody>
      </p:sp>
    </p:spTree>
    <p:extLst>
      <p:ext uri="{BB962C8B-B14F-4D97-AF65-F5344CB8AC3E}">
        <p14:creationId xmlns:p14="http://schemas.microsoft.com/office/powerpoint/2010/main" val="39019966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5ACE4-53EC-D441-AA89-AFD4D31D7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PiDRAM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E3F19-74F6-6244-B70A-5027FCAD4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2806354"/>
            <a:ext cx="8815517" cy="35841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TR" sz="2400" b="1" dirty="0"/>
              <a:t>1-</a:t>
            </a:r>
            <a:r>
              <a:rPr lang="en-TR" sz="2400" dirty="0"/>
              <a:t> </a:t>
            </a:r>
            <a:r>
              <a:rPr lang="en-TR" sz="2400" dirty="0">
                <a:solidFill>
                  <a:schemeClr val="accent5"/>
                </a:solidFill>
              </a:rPr>
              <a:t>User application </a:t>
            </a:r>
            <a:r>
              <a:rPr lang="en-TR" sz="2400" dirty="0"/>
              <a:t>interfaces with the OS via </a:t>
            </a:r>
            <a:r>
              <a:rPr lang="en-TR" sz="2400" dirty="0">
                <a:solidFill>
                  <a:schemeClr val="accent5"/>
                </a:solidFill>
              </a:rPr>
              <a:t>system calls</a:t>
            </a:r>
          </a:p>
          <a:p>
            <a:pPr marL="0" indent="0">
              <a:buNone/>
            </a:pPr>
            <a:r>
              <a:rPr lang="en-TR" sz="2400" b="1" dirty="0"/>
              <a:t>2-</a:t>
            </a:r>
            <a:r>
              <a:rPr lang="en-TR" sz="2400" dirty="0"/>
              <a:t> OS uses </a:t>
            </a:r>
            <a:r>
              <a:rPr lang="en-TR" sz="2400" dirty="0">
                <a:solidFill>
                  <a:schemeClr val="accent5"/>
                </a:solidFill>
              </a:rPr>
              <a:t>PuM Operations Library (pumolib)</a:t>
            </a:r>
            <a:r>
              <a:rPr lang="en-TR" sz="2400" dirty="0"/>
              <a:t> to </a:t>
            </a:r>
            <a:r>
              <a:rPr lang="en-TR" sz="2400" dirty="0">
                <a:solidFill>
                  <a:schemeClr val="accent5"/>
                </a:solidFill>
              </a:rPr>
              <a:t>convey operation related information </a:t>
            </a:r>
            <a:r>
              <a:rPr lang="en-TR" sz="2400" dirty="0"/>
              <a:t>to the hardware </a:t>
            </a:r>
            <a:r>
              <a:rPr lang="en-TR" sz="2400" i="1" dirty="0"/>
              <a:t>using</a:t>
            </a:r>
          </a:p>
          <a:p>
            <a:pPr marL="0" indent="0">
              <a:buNone/>
            </a:pPr>
            <a:r>
              <a:rPr lang="en-TR" sz="2400" dirty="0"/>
              <a:t>	</a:t>
            </a:r>
            <a:r>
              <a:rPr lang="en-TR" sz="2400" b="1" dirty="0"/>
              <a:t>3-</a:t>
            </a:r>
            <a:r>
              <a:rPr lang="en-TR" sz="2400" dirty="0"/>
              <a:t> STORE instructions that target the memory 	mapped registers of the </a:t>
            </a:r>
            <a:r>
              <a:rPr lang="en-TR" sz="2400" dirty="0">
                <a:solidFill>
                  <a:schemeClr val="accent5"/>
                </a:solidFill>
              </a:rPr>
              <a:t>PuM Operations Controller (POC)</a:t>
            </a:r>
          </a:p>
          <a:p>
            <a:pPr marL="0" indent="0">
              <a:buNone/>
            </a:pPr>
            <a:r>
              <a:rPr lang="en-TR" sz="2400" b="1" dirty="0"/>
              <a:t>4- </a:t>
            </a:r>
            <a:r>
              <a:rPr lang="en-TR" sz="2400" dirty="0">
                <a:solidFill>
                  <a:schemeClr val="accent5"/>
                </a:solidFill>
              </a:rPr>
              <a:t>POC oversees the execution </a:t>
            </a:r>
            <a:r>
              <a:rPr lang="en-TR" sz="2400" dirty="0"/>
              <a:t>of a PuM operation (e.g., RowClone, bulk bitwise operations)</a:t>
            </a:r>
          </a:p>
          <a:p>
            <a:pPr marL="0" indent="0">
              <a:buNone/>
            </a:pPr>
            <a:r>
              <a:rPr lang="en-TR" sz="2400" b="1" dirty="0"/>
              <a:t>5-</a:t>
            </a:r>
            <a:r>
              <a:rPr lang="en-TR" sz="2400" dirty="0"/>
              <a:t> Scheduler arbitrates between regular (load, store) and PuM operations and issues </a:t>
            </a:r>
            <a:r>
              <a:rPr lang="en-TR" sz="2400" dirty="0">
                <a:solidFill>
                  <a:schemeClr val="accent5"/>
                </a:solidFill>
              </a:rPr>
              <a:t>DRAM commands with custom timings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1ECF6D-0A84-A74B-9895-C24C3B535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9D2B53-EDAE-4B41-B849-8916FA40BCB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95ED0A-4CC2-8941-9EAC-9D8666295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9943"/>
            <a:ext cx="9144000" cy="189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339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Need to Revisit the Entire Stack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3501600" y="39068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3501600" y="35353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3498425" y="2871044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3498425" y="2499569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3498425" y="2132856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3501600" y="42799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3501600" y="46513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3501600" y="3212976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3503188" y="50069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3392996" y="2610036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A6595C-436B-B546-8CE9-DFF850FBB246}"/>
              </a:ext>
            </a:extLst>
          </p:cNvPr>
          <p:cNvSpPr txBox="1"/>
          <p:nvPr/>
        </p:nvSpPr>
        <p:spPr>
          <a:xfrm>
            <a:off x="2195736" y="5805264"/>
            <a:ext cx="4793300" cy="46166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We can get there step by step</a:t>
            </a:r>
            <a:endParaRPr kumimoji="0" lang="ko-KR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71946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Resim 13">
            <a:extLst>
              <a:ext uri="{FF2B5EF4-FFF2-40B4-BE49-F238E27FC236}">
                <a16:creationId xmlns:a16="http://schemas.microsoft.com/office/drawing/2014/main" id="{EA1C89CC-C054-4E01-9430-6FF3E6942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" y="1730987"/>
            <a:ext cx="5441127" cy="3969167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B733EA0F-091D-4238-BEC0-9BCD9AF5D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PiDRAM</a:t>
            </a:r>
            <a:r>
              <a:rPr lang="en-US" dirty="0"/>
              <a:t> FPGA Prototype</a:t>
            </a:r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D2BF5424-DCAA-4645-B6DE-E70E03B32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9D2B53-EDAE-4B41-B849-8916FA40BCB6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+mn-cs"/>
            </a:endParaRPr>
          </a:p>
        </p:txBody>
      </p: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E5D5F083-039D-4268-AC0A-B517599D3E4F}"/>
              </a:ext>
            </a:extLst>
          </p:cNvPr>
          <p:cNvCxnSpPr>
            <a:cxnSpLocks/>
          </p:cNvCxnSpPr>
          <p:nvPr/>
        </p:nvCxnSpPr>
        <p:spPr>
          <a:xfrm flipV="1">
            <a:off x="2664541" y="2699309"/>
            <a:ext cx="2936159" cy="79641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C75F5FEA-4A2D-4148-A71B-45245F82E084}"/>
              </a:ext>
            </a:extLst>
          </p:cNvPr>
          <p:cNvCxnSpPr>
            <a:cxnSpLocks/>
          </p:cNvCxnSpPr>
          <p:nvPr/>
        </p:nvCxnSpPr>
        <p:spPr>
          <a:xfrm>
            <a:off x="2664541" y="3889012"/>
            <a:ext cx="278955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6C7342A0-A279-4EFA-BA28-D23531C4BA02}"/>
              </a:ext>
            </a:extLst>
          </p:cNvPr>
          <p:cNvSpPr txBox="1"/>
          <p:nvPr/>
        </p:nvSpPr>
        <p:spPr>
          <a:xfrm>
            <a:off x="5454100" y="2699309"/>
            <a:ext cx="41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  <a:sym typeface="Wingdings" panose="05000000000000000000" pitchFamily="2" charset="2"/>
              </a:rPr>
              <a:t>Single core RISC-V CPU @ 50MHz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  <a:sym typeface="Wingdings" panose="05000000000000000000" pitchFamily="2" charset="2"/>
              </a:rPr>
              <a:t>in-order, single-issue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  <a:sym typeface="Wingdings" panose="05000000000000000000" pitchFamily="2" charset="2"/>
              </a:rPr>
              <a:t>16KB 4-way L1 D$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+mn-cs"/>
                <a:sym typeface="Wingdings" panose="05000000000000000000" pitchFamily="2" charset="2"/>
              </a:rPr>
              <a:t>4KB I$</a:t>
            </a:r>
            <a:endParaRPr kumimoji="0" lang="tr-T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4650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/>
              <a:t>Lecture on </a:t>
            </a:r>
            <a:r>
              <a:rPr lang="en-US" dirty="0" err="1"/>
              <a:t>PiDRAM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417133" y="6534219"/>
            <a:ext cx="23197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https://youtu.be/jWkdcdMAVrQ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1C6AE5-5B4E-344F-9982-5A199B7BA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500" y="936366"/>
            <a:ext cx="7185001" cy="550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59437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 err="1"/>
              <a:t>PiDRAM</a:t>
            </a:r>
            <a:r>
              <a:rPr lang="en-US" dirty="0"/>
              <a:t> Paper and Repo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230287" y="2170035"/>
            <a:ext cx="26834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https://arxiv.org/pdf/2111.00082.pdf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4DB210-D1E5-4746-A729-BFFE9A487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291" y="934603"/>
            <a:ext cx="6151418" cy="12109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F65EDE-31B7-434A-A555-F83EF4733E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6743" y="2704700"/>
            <a:ext cx="5710514" cy="37018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60BCDF-0FAD-F646-8131-085B71DB0222}"/>
              </a:ext>
            </a:extLst>
          </p:cNvPr>
          <p:cNvSpPr txBox="1"/>
          <p:nvPr/>
        </p:nvSpPr>
        <p:spPr>
          <a:xfrm>
            <a:off x="5892932" y="5346191"/>
            <a:ext cx="2973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https://github.com/CMU-SAFARI/PiDRAM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44373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826" y="1126435"/>
            <a:ext cx="8222974" cy="2252869"/>
          </a:xfrm>
        </p:spPr>
        <p:txBody>
          <a:bodyPr anchor="ctr"/>
          <a:lstStyle/>
          <a:p>
            <a:pPr algn="ctr"/>
            <a:r>
              <a:rPr lang="en-US" dirty="0"/>
              <a:t>Programming Models and </a:t>
            </a:r>
            <a:br>
              <a:rPr lang="en-US" dirty="0"/>
            </a:br>
            <a:r>
              <a:rPr lang="en-US" dirty="0"/>
              <a:t>Code Generation for PIM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202310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B03D0-8190-D443-8C79-41C1214EA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87" y="3458048"/>
            <a:ext cx="3719964" cy="22170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806B28-E1D0-714E-8C6C-56E7F30BB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161" y="3511325"/>
            <a:ext cx="4830946" cy="245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UPMEM 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A UPMEM DIMM contains </a:t>
            </a:r>
            <a:r>
              <a:rPr lang="en-US" sz="2600" dirty="0">
                <a:solidFill>
                  <a:srgbClr val="00B050"/>
                </a:solidFill>
              </a:rPr>
              <a:t>8 or 16 chips</a:t>
            </a:r>
          </a:p>
          <a:p>
            <a:pPr lvl="1"/>
            <a:r>
              <a:rPr lang="en-US" sz="2200" dirty="0"/>
              <a:t>Thus, </a:t>
            </a:r>
            <a:r>
              <a:rPr lang="en-US" sz="2200" dirty="0">
                <a:solidFill>
                  <a:srgbClr val="00B050"/>
                </a:solidFill>
              </a:rPr>
              <a:t>1 or 2 ranks </a:t>
            </a:r>
            <a:r>
              <a:rPr lang="en-US" sz="2200" dirty="0"/>
              <a:t>of 8 chips each</a:t>
            </a:r>
          </a:p>
          <a:p>
            <a:r>
              <a:rPr lang="en-US" sz="2600" dirty="0"/>
              <a:t>Inside each PIM chip there are: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64MB banks </a:t>
            </a:r>
            <a:r>
              <a:rPr lang="en-US" dirty="0"/>
              <a:t>per chip: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Main RAM (MRAM)</a:t>
            </a:r>
            <a:r>
              <a:rPr lang="en-US" dirty="0"/>
              <a:t> banks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rgbClr val="0070C0"/>
                </a:solidFill>
              </a:rPr>
              <a:t>DRAM Processing Units (DPUs)</a:t>
            </a:r>
            <a:r>
              <a:rPr lang="en-US" dirty="0"/>
              <a:t> in each chip, 64 DPUs per rank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1802DE-1D59-FB46-A9C9-50AD777D4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2728" y="4450292"/>
            <a:ext cx="2197507" cy="138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76EC1F-546A-D24F-B390-78D54FF76D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4245" y="4450292"/>
            <a:ext cx="1195702" cy="13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385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F4718-E176-FC48-B556-D5B3A7C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Accelerator Model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EE7E5-BA02-EB49-B7A9-49BFA3F9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UPMEM DIMMs coexist with conventional DIMMs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  <a:p>
            <a:r>
              <a:rPr lang="en-US" dirty="0"/>
              <a:t>Integration of UPMEM DIMMs in a system follows an </a:t>
            </a:r>
            <a:r>
              <a:rPr lang="en-US" dirty="0">
                <a:solidFill>
                  <a:srgbClr val="00B050"/>
                </a:solidFill>
              </a:rPr>
              <a:t>accelerator model</a:t>
            </a:r>
          </a:p>
          <a:p>
            <a:endParaRPr lang="en-US" dirty="0"/>
          </a:p>
          <a:p>
            <a:r>
              <a:rPr lang="en-US" dirty="0"/>
              <a:t>UPMEM DIMMs can be seen as a </a:t>
            </a:r>
            <a:r>
              <a:rPr lang="en-US" dirty="0">
                <a:solidFill>
                  <a:srgbClr val="0070C0"/>
                </a:solidFill>
              </a:rPr>
              <a:t>loosely coupled accelerator</a:t>
            </a:r>
            <a:endParaRPr lang="en-US" dirty="0"/>
          </a:p>
          <a:p>
            <a:pPr lvl="1"/>
            <a:r>
              <a:rPr lang="en-US" dirty="0"/>
              <a:t>Explicit data movement between the main processor (host CPU) and the accelerator (UPMEM)</a:t>
            </a:r>
          </a:p>
          <a:p>
            <a:pPr lvl="1"/>
            <a:r>
              <a:rPr lang="en-US" dirty="0"/>
              <a:t>Explicit kernel launch onto the UPMEM processors</a:t>
            </a:r>
          </a:p>
          <a:p>
            <a:endParaRPr lang="en-US" dirty="0"/>
          </a:p>
          <a:p>
            <a:r>
              <a:rPr lang="en-US" dirty="0"/>
              <a:t>This resembles GPU computing</a:t>
            </a:r>
          </a:p>
        </p:txBody>
      </p:sp>
    </p:spTree>
    <p:extLst>
      <p:ext uri="{BB962C8B-B14F-4D97-AF65-F5344CB8AC3E}">
        <p14:creationId xmlns:p14="http://schemas.microsoft.com/office/powerpoint/2010/main" val="51588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F4718-E176-FC48-B556-D5B3A7C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Accelerator Model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EE7E5-BA02-EB49-B7A9-49BFA3F9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i="1" dirty="0"/>
              <a:t>FIG. 6 is a flow diagram representing operations in a method of delegating a processing task to a DRAM processor according to an example embodiment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92D8CD-A3CB-3E42-81F2-96F4BBA46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933" y="1665630"/>
            <a:ext cx="4568135" cy="44953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FE34C5-F311-A043-8EB2-544973B5CC13}"/>
              </a:ext>
            </a:extLst>
          </p:cNvPr>
          <p:cNvSpPr/>
          <p:nvPr/>
        </p:nvSpPr>
        <p:spPr>
          <a:xfrm>
            <a:off x="2464904" y="1769165"/>
            <a:ext cx="3279913" cy="795131"/>
          </a:xfrm>
          <a:prstGeom prst="rect">
            <a:avLst/>
          </a:prstGeom>
          <a:solidFill>
            <a:srgbClr val="4472C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E90BBB-5E91-C14C-AC15-B1554764A8B8}"/>
              </a:ext>
            </a:extLst>
          </p:cNvPr>
          <p:cNvSpPr/>
          <p:nvPr/>
        </p:nvSpPr>
        <p:spPr>
          <a:xfrm>
            <a:off x="2464904" y="2842591"/>
            <a:ext cx="3269974" cy="795131"/>
          </a:xfrm>
          <a:prstGeom prst="rect">
            <a:avLst/>
          </a:prstGeom>
          <a:solidFill>
            <a:srgbClr val="C5E0B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23DC2-3F23-1E42-AAB4-3BC0F20CE110}"/>
              </a:ext>
            </a:extLst>
          </p:cNvPr>
          <p:cNvSpPr/>
          <p:nvPr/>
        </p:nvSpPr>
        <p:spPr>
          <a:xfrm>
            <a:off x="2464904" y="3916017"/>
            <a:ext cx="3279913" cy="367748"/>
          </a:xfrm>
          <a:prstGeom prst="rect">
            <a:avLst/>
          </a:prstGeom>
          <a:solidFill>
            <a:srgbClr val="00B05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A59AE943-1A85-A34B-B187-F5FDA44E55D1}"/>
              </a:ext>
            </a:extLst>
          </p:cNvPr>
          <p:cNvSpPr/>
          <p:nvPr/>
        </p:nvSpPr>
        <p:spPr>
          <a:xfrm>
            <a:off x="3219303" y="4571025"/>
            <a:ext cx="1769165" cy="735494"/>
          </a:xfrm>
          <a:prstGeom prst="diamond">
            <a:avLst/>
          </a:prstGeom>
          <a:solidFill>
            <a:srgbClr val="ED7D31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283719-F18A-8140-B56C-5184FB97A397}"/>
              </a:ext>
            </a:extLst>
          </p:cNvPr>
          <p:cNvSpPr/>
          <p:nvPr/>
        </p:nvSpPr>
        <p:spPr>
          <a:xfrm>
            <a:off x="2465878" y="5585791"/>
            <a:ext cx="3269974" cy="367749"/>
          </a:xfrm>
          <a:prstGeom prst="rect">
            <a:avLst/>
          </a:prstGeom>
          <a:solidFill>
            <a:srgbClr val="4472C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A7697A-76A1-6147-95C3-5CA8B2D7171D}"/>
              </a:ext>
            </a:extLst>
          </p:cNvPr>
          <p:cNvSpPr txBox="1"/>
          <p:nvPr/>
        </p:nvSpPr>
        <p:spPr>
          <a:xfrm>
            <a:off x="1911657" y="6553223"/>
            <a:ext cx="53206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Fabrice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Devaux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Jean-François Roy. “Memory circuit with integrated processor.” US 10,324,870 B2.</a:t>
            </a:r>
          </a:p>
        </p:txBody>
      </p:sp>
    </p:spTree>
    <p:extLst>
      <p:ext uri="{BB962C8B-B14F-4D97-AF65-F5344CB8AC3E}">
        <p14:creationId xmlns:p14="http://schemas.microsoft.com/office/powerpoint/2010/main" val="6352762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Inter-DPU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5446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There is </a:t>
            </a:r>
            <a:r>
              <a:rPr lang="en-US" dirty="0">
                <a:solidFill>
                  <a:srgbClr val="C00000"/>
                </a:solidFill>
              </a:rPr>
              <a:t>no direct communication channel between DPUs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Inter-DPU communication takes places via the host CPU </a:t>
            </a:r>
            <a:r>
              <a:rPr lang="en-US" dirty="0"/>
              <a:t>using CPU-DPU and DPU-CPU transfers</a:t>
            </a:r>
          </a:p>
          <a:p>
            <a:r>
              <a:rPr lang="en-US" dirty="0"/>
              <a:t>Example communication patterns:</a:t>
            </a:r>
          </a:p>
          <a:p>
            <a:pPr lvl="1"/>
            <a:r>
              <a:rPr lang="en-US" dirty="0"/>
              <a:t>Merging of partial results to obtain the final result</a:t>
            </a:r>
          </a:p>
          <a:p>
            <a:pPr lvl="2"/>
            <a:r>
              <a:rPr lang="en-US" dirty="0"/>
              <a:t>Only DPU-CPU transfers</a:t>
            </a:r>
          </a:p>
          <a:p>
            <a:pPr lvl="1"/>
            <a:r>
              <a:rPr lang="en-US" dirty="0"/>
              <a:t>Redistribution of intermediate results for further computation</a:t>
            </a:r>
          </a:p>
          <a:p>
            <a:pPr lvl="2"/>
            <a:r>
              <a:rPr lang="en-US" dirty="0"/>
              <a:t>DPU-CPU transfers and CPU-DPU transfers</a:t>
            </a:r>
          </a:p>
          <a:p>
            <a:pPr lvl="2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673F16-FD64-9E44-95EB-838ABD9C0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397" y="1479374"/>
            <a:ext cx="5091206" cy="302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4BF1AC-6943-264D-9EE5-45F1898FBC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111" y="2216127"/>
            <a:ext cx="1353256" cy="13938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8181AF-3817-9B4B-AC17-D6F6B7FA48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3511" y="2566738"/>
            <a:ext cx="1111978" cy="90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261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/>
              <a:t>Lecture on Programming UPMEM PIM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447558" y="6492015"/>
            <a:ext cx="2338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https://youtu.be/RaOIoOQ5EgE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93BF8F-C85C-5041-968A-46A844AB8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343" y="947842"/>
            <a:ext cx="7073314" cy="539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23236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ounded Rectangle 159">
            <a:extLst>
              <a:ext uri="{FF2B5EF4-FFF2-40B4-BE49-F238E27FC236}">
                <a16:creationId xmlns:a16="http://schemas.microsoft.com/office/drawing/2014/main" id="{4AC448A1-D8FC-074B-83B4-F13809959B84}"/>
              </a:ext>
            </a:extLst>
          </p:cNvPr>
          <p:cNvSpPr/>
          <p:nvPr/>
        </p:nvSpPr>
        <p:spPr>
          <a:xfrm>
            <a:off x="3056442" y="3767639"/>
            <a:ext cx="3907140" cy="2443475"/>
          </a:xfrm>
          <a:prstGeom prst="roundRect">
            <a:avLst/>
          </a:prstGeom>
          <a:solidFill>
            <a:srgbClr val="F9F2EF"/>
          </a:solidFill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15069BC-5B11-7743-B528-35178FAE71ED}"/>
              </a:ext>
            </a:extLst>
          </p:cNvPr>
          <p:cNvGrpSpPr/>
          <p:nvPr/>
        </p:nvGrpSpPr>
        <p:grpSpPr>
          <a:xfrm>
            <a:off x="7116062" y="3738583"/>
            <a:ext cx="2105825" cy="2379840"/>
            <a:chOff x="7116062" y="3738583"/>
            <a:chExt cx="2105825" cy="2379840"/>
          </a:xfrm>
        </p:grpSpPr>
        <p:sp>
          <p:nvSpPr>
            <p:cNvPr id="480" name="Rectangle 479">
              <a:extLst>
                <a:ext uri="{FF2B5EF4-FFF2-40B4-BE49-F238E27FC236}">
                  <a16:creationId xmlns:a16="http://schemas.microsoft.com/office/drawing/2014/main" id="{9AFA37DF-98AF-2A42-A277-2415E78A0DFE}"/>
                </a:ext>
              </a:extLst>
            </p:cNvPr>
            <p:cNvSpPr/>
            <p:nvPr/>
          </p:nvSpPr>
          <p:spPr>
            <a:xfrm>
              <a:off x="7279373" y="4036626"/>
              <a:ext cx="1779205" cy="20817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16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sp>
          <p:nvSpPr>
            <p:cNvPr id="512" name="Rectangle 511">
              <a:extLst>
                <a:ext uri="{FF2B5EF4-FFF2-40B4-BE49-F238E27FC236}">
                  <a16:creationId xmlns:a16="http://schemas.microsoft.com/office/drawing/2014/main" id="{700FA02F-65ED-7C4E-A239-5A4A264BDB14}"/>
                </a:ext>
              </a:extLst>
            </p:cNvPr>
            <p:cNvSpPr/>
            <p:nvPr/>
          </p:nvSpPr>
          <p:spPr>
            <a:xfrm>
              <a:off x="7116062" y="3738583"/>
              <a:ext cx="210582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SIMDRAM Output</a:t>
              </a:r>
            </a:p>
          </p:txBody>
        </p:sp>
        <p:sp>
          <p:nvSpPr>
            <p:cNvPr id="527" name="Rectangle 526">
              <a:extLst>
                <a:ext uri="{FF2B5EF4-FFF2-40B4-BE49-F238E27FC236}">
                  <a16:creationId xmlns:a16="http://schemas.microsoft.com/office/drawing/2014/main" id="{9784C941-66A3-5040-BA46-DAC418472FA1}"/>
                </a:ext>
              </a:extLst>
            </p:cNvPr>
            <p:cNvSpPr/>
            <p:nvPr/>
          </p:nvSpPr>
          <p:spPr>
            <a:xfrm>
              <a:off x="7365094" y="4022208"/>
              <a:ext cx="1704313" cy="5841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98" b="0" i="1" u="none" strike="noStrike" kern="1200" cap="none" spc="0" normalizeH="0" baseline="0" noProof="0" dirty="0">
                  <a:ln>
                    <a:noFill/>
                  </a:ln>
                  <a:solidFill>
                    <a:srgbClr val="2E5597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Instruction result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98" b="0" i="1" u="none" strike="noStrike" kern="1200" cap="none" spc="0" normalizeH="0" baseline="0" noProof="0" dirty="0">
                  <a:ln>
                    <a:noFill/>
                  </a:ln>
                  <a:solidFill>
                    <a:srgbClr val="2E5597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in memory</a:t>
              </a:r>
            </a:p>
          </p:txBody>
        </p:sp>
      </p:grpSp>
      <p:sp>
        <p:nvSpPr>
          <p:cNvPr id="159" name="Rounded Rectangle 158">
            <a:extLst>
              <a:ext uri="{FF2B5EF4-FFF2-40B4-BE49-F238E27FC236}">
                <a16:creationId xmlns:a16="http://schemas.microsoft.com/office/drawing/2014/main" id="{CE0A9994-29A9-8347-A12F-21F4FFB866BF}"/>
              </a:ext>
            </a:extLst>
          </p:cNvPr>
          <p:cNvSpPr/>
          <p:nvPr/>
        </p:nvSpPr>
        <p:spPr>
          <a:xfrm>
            <a:off x="4425755" y="906211"/>
            <a:ext cx="1809803" cy="2494674"/>
          </a:xfrm>
          <a:prstGeom prst="roundRect">
            <a:avLst/>
          </a:prstGeom>
          <a:solidFill>
            <a:srgbClr val="F9F2EF"/>
          </a:solidFill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57" name="Rounded Rectangle 156">
            <a:extLst>
              <a:ext uri="{FF2B5EF4-FFF2-40B4-BE49-F238E27FC236}">
                <a16:creationId xmlns:a16="http://schemas.microsoft.com/office/drawing/2014/main" id="{2989069A-F661-FE42-B264-D815DC8F0544}"/>
              </a:ext>
            </a:extLst>
          </p:cNvPr>
          <p:cNvSpPr/>
          <p:nvPr/>
        </p:nvSpPr>
        <p:spPr>
          <a:xfrm>
            <a:off x="2517838" y="871442"/>
            <a:ext cx="1754690" cy="2223831"/>
          </a:xfrm>
          <a:prstGeom prst="roundRect">
            <a:avLst/>
          </a:prstGeom>
          <a:solidFill>
            <a:srgbClr val="F9F2EF"/>
          </a:solidFill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grpSp>
        <p:nvGrpSpPr>
          <p:cNvPr id="539" name="Group 538">
            <a:extLst>
              <a:ext uri="{FF2B5EF4-FFF2-40B4-BE49-F238E27FC236}">
                <a16:creationId xmlns:a16="http://schemas.microsoft.com/office/drawing/2014/main" id="{69A25650-7088-E942-BE76-58AD68057FC5}"/>
              </a:ext>
            </a:extLst>
          </p:cNvPr>
          <p:cNvGrpSpPr/>
          <p:nvPr/>
        </p:nvGrpSpPr>
        <p:grpSpPr>
          <a:xfrm>
            <a:off x="2784191" y="3749514"/>
            <a:ext cx="4109777" cy="2461604"/>
            <a:chOff x="2784191" y="4268508"/>
            <a:chExt cx="4109777" cy="2461604"/>
          </a:xfrm>
        </p:grpSpPr>
        <p:sp>
          <p:nvSpPr>
            <p:cNvPr id="485" name="Rectangle 484">
              <a:extLst>
                <a:ext uri="{FF2B5EF4-FFF2-40B4-BE49-F238E27FC236}">
                  <a16:creationId xmlns:a16="http://schemas.microsoft.com/office/drawing/2014/main" id="{B6F33155-1D4A-2D44-8995-E31DEBF89CA4}"/>
                </a:ext>
              </a:extLst>
            </p:cNvPr>
            <p:cNvSpPr/>
            <p:nvPr/>
          </p:nvSpPr>
          <p:spPr>
            <a:xfrm>
              <a:off x="3159645" y="4569003"/>
              <a:ext cx="3707606" cy="1836613"/>
            </a:xfrm>
            <a:prstGeom prst="rect">
              <a:avLst/>
            </a:prstGeom>
            <a:solidFill>
              <a:srgbClr val="D4DAD5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266" b="1" i="0" u="none" strike="noStrike" kern="1200" cap="none" spc="0" normalizeH="0" baseline="0" noProof="0" dirty="0">
                <a:ln>
                  <a:noFill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6" name="Rectangle 505">
                  <a:extLst>
                    <a:ext uri="{FF2B5EF4-FFF2-40B4-BE49-F238E27FC236}">
                      <a16:creationId xmlns:a16="http://schemas.microsoft.com/office/drawing/2014/main" id="{AA201954-4CB7-F043-8993-22912F606DF1}"/>
                    </a:ext>
                  </a:extLst>
                </p:cNvPr>
                <p:cNvSpPr/>
                <p:nvPr/>
              </p:nvSpPr>
              <p:spPr>
                <a:xfrm>
                  <a:off x="3202188" y="4268508"/>
                  <a:ext cx="3691780" cy="55399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Step 3: </a:t>
                  </a:r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Execution according to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μ</m:t>
                      </m:r>
                    </m:oMath>
                  </a14:m>
                  <a:r>
                    <a:rPr kumimoji="0" 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Program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506" name="Rectangle 505">
                  <a:extLst>
                    <a:ext uri="{FF2B5EF4-FFF2-40B4-BE49-F238E27FC236}">
                      <a16:creationId xmlns:a16="http://schemas.microsoft.com/office/drawing/2014/main" id="{AA201954-4CB7-F043-8993-22912F606DF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02188" y="4268508"/>
                  <a:ext cx="3691780" cy="553998"/>
                </a:xfrm>
                <a:prstGeom prst="rect">
                  <a:avLst/>
                </a:prstGeom>
                <a:blipFill>
                  <a:blip r:embed="rId3"/>
                  <a:stretch>
                    <a:fillRect t="-227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9" name="Rectangle 508">
              <a:extLst>
                <a:ext uri="{FF2B5EF4-FFF2-40B4-BE49-F238E27FC236}">
                  <a16:creationId xmlns:a16="http://schemas.microsoft.com/office/drawing/2014/main" id="{11EEB551-2120-B245-8E0A-A96351D3B463}"/>
                </a:ext>
              </a:extLst>
            </p:cNvPr>
            <p:cNvSpPr/>
            <p:nvPr/>
          </p:nvSpPr>
          <p:spPr>
            <a:xfrm>
              <a:off x="4078736" y="6391878"/>
              <a:ext cx="1795300" cy="3382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98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Memory Controller</a:t>
              </a:r>
            </a:p>
          </p:txBody>
        </p:sp>
        <p:sp>
          <p:nvSpPr>
            <p:cNvPr id="530" name="Right Arrow 529">
              <a:extLst>
                <a:ext uri="{FF2B5EF4-FFF2-40B4-BE49-F238E27FC236}">
                  <a16:creationId xmlns:a16="http://schemas.microsoft.com/office/drawing/2014/main" id="{7C5845D4-4CA6-3E42-B6D7-0362C943D4DB}"/>
                </a:ext>
              </a:extLst>
            </p:cNvPr>
            <p:cNvSpPr/>
            <p:nvPr/>
          </p:nvSpPr>
          <p:spPr>
            <a:xfrm>
              <a:off x="2784191" y="5423150"/>
              <a:ext cx="280794" cy="258213"/>
            </a:xfrm>
            <a:prstGeom prst="rightArrow">
              <a:avLst/>
            </a:prstGeom>
            <a:ln w="12700">
              <a:prstDash val="soli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538" name="Group 537">
            <a:extLst>
              <a:ext uri="{FF2B5EF4-FFF2-40B4-BE49-F238E27FC236}">
                <a16:creationId xmlns:a16="http://schemas.microsoft.com/office/drawing/2014/main" id="{08AF0EC2-609C-F644-8103-F442ADEE8FB0}"/>
              </a:ext>
            </a:extLst>
          </p:cNvPr>
          <p:cNvGrpSpPr/>
          <p:nvPr/>
        </p:nvGrpSpPr>
        <p:grpSpPr>
          <a:xfrm>
            <a:off x="66283" y="3742548"/>
            <a:ext cx="2652598" cy="2143375"/>
            <a:chOff x="66283" y="4261542"/>
            <a:chExt cx="2652598" cy="2143375"/>
          </a:xfrm>
        </p:grpSpPr>
        <p:sp>
          <p:nvSpPr>
            <p:cNvPr id="482" name="Rectangle 481">
              <a:extLst>
                <a:ext uri="{FF2B5EF4-FFF2-40B4-BE49-F238E27FC236}">
                  <a16:creationId xmlns:a16="http://schemas.microsoft.com/office/drawing/2014/main" id="{7ECC5597-7531-DD4A-A762-4F493DD7DC72}"/>
                </a:ext>
              </a:extLst>
            </p:cNvPr>
            <p:cNvSpPr/>
            <p:nvPr/>
          </p:nvSpPr>
          <p:spPr>
            <a:xfrm>
              <a:off x="66283" y="4555620"/>
              <a:ext cx="2652598" cy="18492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16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sp>
          <p:nvSpPr>
            <p:cNvPr id="483" name="Rounded Rectangle 482">
              <a:extLst>
                <a:ext uri="{FF2B5EF4-FFF2-40B4-BE49-F238E27FC236}">
                  <a16:creationId xmlns:a16="http://schemas.microsoft.com/office/drawing/2014/main" id="{98B3D348-B9C5-7E40-8AF0-F8D66D07DD9B}"/>
                </a:ext>
              </a:extLst>
            </p:cNvPr>
            <p:cNvSpPr/>
            <p:nvPr/>
          </p:nvSpPr>
          <p:spPr>
            <a:xfrm>
              <a:off x="174824" y="4882613"/>
              <a:ext cx="2446884" cy="1422183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16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sp>
          <p:nvSpPr>
            <p:cNvPr id="484" name="Rectangle 483">
              <a:extLst>
                <a:ext uri="{FF2B5EF4-FFF2-40B4-BE49-F238E27FC236}">
                  <a16:creationId xmlns:a16="http://schemas.microsoft.com/office/drawing/2014/main" id="{26B285CE-11E6-1743-8406-B4E5D173D7B4}"/>
                </a:ext>
              </a:extLst>
            </p:cNvPr>
            <p:cNvSpPr/>
            <p:nvPr/>
          </p:nvSpPr>
          <p:spPr>
            <a:xfrm>
              <a:off x="777522" y="4261542"/>
              <a:ext cx="10695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User Input</a:t>
              </a:r>
            </a:p>
          </p:txBody>
        </p:sp>
        <p:sp>
          <p:nvSpPr>
            <p:cNvPr id="487" name="Rectangle 486">
              <a:extLst>
                <a:ext uri="{FF2B5EF4-FFF2-40B4-BE49-F238E27FC236}">
                  <a16:creationId xmlns:a16="http://schemas.microsoft.com/office/drawing/2014/main" id="{1BCC0FA6-6593-B848-B7BB-4CB32A174C35}"/>
                </a:ext>
              </a:extLst>
            </p:cNvPr>
            <p:cNvSpPr/>
            <p:nvPr/>
          </p:nvSpPr>
          <p:spPr>
            <a:xfrm>
              <a:off x="291206" y="5444803"/>
              <a:ext cx="2036555" cy="327477"/>
            </a:xfrm>
            <a:prstGeom prst="rect">
              <a:avLst/>
            </a:prstGeom>
            <a:solidFill>
              <a:srgbClr val="FFBFC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266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sp>
          <p:nvSpPr>
            <p:cNvPr id="511" name="Rectangle 510">
              <a:extLst>
                <a:ext uri="{FF2B5EF4-FFF2-40B4-BE49-F238E27FC236}">
                  <a16:creationId xmlns:a16="http://schemas.microsoft.com/office/drawing/2014/main" id="{6DEB2F96-2CE8-2048-A0CE-39C107EEA67F}"/>
                </a:ext>
              </a:extLst>
            </p:cNvPr>
            <p:cNvSpPr/>
            <p:nvPr/>
          </p:nvSpPr>
          <p:spPr>
            <a:xfrm>
              <a:off x="117482" y="4563039"/>
              <a:ext cx="24780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SIMDRAM-enabled application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EB68DD-EA82-D94D-9067-B51AF57C6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latin typeface="Cambria" panose="02040503050406030204" pitchFamily="18" charset="0"/>
              </a:rPr>
              <a:t>SIMDRAM Framework </a:t>
            </a:r>
          </a:p>
        </p:txBody>
      </p:sp>
      <p:graphicFrame>
        <p:nvGraphicFramePr>
          <p:cNvPr id="311" name="Table 310">
            <a:extLst>
              <a:ext uri="{FF2B5EF4-FFF2-40B4-BE49-F238E27FC236}">
                <a16:creationId xmlns:a16="http://schemas.microsoft.com/office/drawing/2014/main" id="{50A10DFB-237C-1B45-AB7A-463F2C2CCC5B}"/>
              </a:ext>
            </a:extLst>
          </p:cNvPr>
          <p:cNvGraphicFramePr>
            <a:graphicFrameLocks noGrp="1"/>
          </p:cNvGraphicFramePr>
          <p:nvPr/>
        </p:nvGraphicFramePr>
        <p:xfrm>
          <a:off x="4600883" y="1699346"/>
          <a:ext cx="1513531" cy="1348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3531">
                  <a:extLst>
                    <a:ext uri="{9D8B030D-6E8A-4147-A177-3AD203B41FA5}">
                      <a16:colId xmlns:a16="http://schemas.microsoft.com/office/drawing/2014/main" val="3411314267"/>
                    </a:ext>
                  </a:extLst>
                </a:gridCol>
              </a:tblGrid>
              <a:tr h="269666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ACT/PRE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9564133"/>
                  </a:ext>
                </a:extLst>
              </a:tr>
              <a:tr h="269666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ACT/PRE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5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732602"/>
                  </a:ext>
                </a:extLst>
              </a:tr>
              <a:tr h="269666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ACT/PRE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D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5392560"/>
                  </a:ext>
                </a:extLst>
              </a:tr>
              <a:tr h="269666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ACT/ACT/PRE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8D4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523024"/>
                  </a:ext>
                </a:extLst>
              </a:tr>
              <a:tr h="269666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done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727766"/>
                  </a:ext>
                </a:extLst>
              </a:tr>
            </a:tbl>
          </a:graphicData>
        </a:graphic>
      </p:graphicFrame>
      <p:sp>
        <p:nvSpPr>
          <p:cNvPr id="312" name="Rectangle 311">
            <a:extLst>
              <a:ext uri="{FF2B5EF4-FFF2-40B4-BE49-F238E27FC236}">
                <a16:creationId xmlns:a16="http://schemas.microsoft.com/office/drawing/2014/main" id="{D7280049-9ED3-3947-9F28-E8F495F29C7B}"/>
              </a:ext>
            </a:extLst>
          </p:cNvPr>
          <p:cNvSpPr/>
          <p:nvPr/>
        </p:nvSpPr>
        <p:spPr>
          <a:xfrm>
            <a:off x="6271191" y="1235618"/>
            <a:ext cx="2800096" cy="2244457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163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314" name="Straight Arrow Connector 313">
            <a:extLst>
              <a:ext uri="{FF2B5EF4-FFF2-40B4-BE49-F238E27FC236}">
                <a16:creationId xmlns:a16="http://schemas.microsoft.com/office/drawing/2014/main" id="{989EFE27-25B1-1F44-B095-4CC257B80B80}"/>
              </a:ext>
            </a:extLst>
          </p:cNvPr>
          <p:cNvCxnSpPr>
            <a:cxnSpLocks/>
          </p:cNvCxnSpPr>
          <p:nvPr/>
        </p:nvCxnSpPr>
        <p:spPr>
          <a:xfrm>
            <a:off x="6114414" y="1827291"/>
            <a:ext cx="156777" cy="0"/>
          </a:xfrm>
          <a:prstGeom prst="straightConnector1">
            <a:avLst/>
          </a:prstGeom>
          <a:ln w="254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Oval 315">
            <a:extLst>
              <a:ext uri="{FF2B5EF4-FFF2-40B4-BE49-F238E27FC236}">
                <a16:creationId xmlns:a16="http://schemas.microsoft.com/office/drawing/2014/main" id="{6770D35C-7264-0049-95CD-58D4DDF3EDED}"/>
              </a:ext>
            </a:extLst>
          </p:cNvPr>
          <p:cNvSpPr/>
          <p:nvPr/>
        </p:nvSpPr>
        <p:spPr>
          <a:xfrm flipH="1">
            <a:off x="11015591" y="2382396"/>
            <a:ext cx="143179" cy="86362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1" name="Rounded Rectangle 160">
            <a:extLst>
              <a:ext uri="{FF2B5EF4-FFF2-40B4-BE49-F238E27FC236}">
                <a16:creationId xmlns:a16="http://schemas.microsoft.com/office/drawing/2014/main" id="{E16D2382-6E39-114C-A5F7-46D42793A4BF}"/>
              </a:ext>
            </a:extLst>
          </p:cNvPr>
          <p:cNvSpPr/>
          <p:nvPr/>
        </p:nvSpPr>
        <p:spPr>
          <a:xfrm>
            <a:off x="6369829" y="1267751"/>
            <a:ext cx="2607347" cy="1171525"/>
          </a:xfrm>
          <a:prstGeom prst="roundRect">
            <a:avLst/>
          </a:prstGeom>
          <a:solidFill>
            <a:srgbClr val="F9F2EF"/>
          </a:solidFill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1DC1A0F9-70D7-B448-BC54-7750CE6339AE}"/>
              </a:ext>
            </a:extLst>
          </p:cNvPr>
          <p:cNvSpPr/>
          <p:nvPr/>
        </p:nvSpPr>
        <p:spPr>
          <a:xfrm>
            <a:off x="6854162" y="912400"/>
            <a:ext cx="21058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panose="020B0604020202020204" pitchFamily="34" charset="0"/>
              </a:rPr>
              <a:t>SIMDRAM Output</a:t>
            </a:r>
          </a:p>
        </p:txBody>
      </p:sp>
      <p:grpSp>
        <p:nvGrpSpPr>
          <p:cNvPr id="413" name="Group 412">
            <a:extLst>
              <a:ext uri="{FF2B5EF4-FFF2-40B4-BE49-F238E27FC236}">
                <a16:creationId xmlns:a16="http://schemas.microsoft.com/office/drawing/2014/main" id="{8A315B32-246B-344C-B00D-2D50360431A0}"/>
              </a:ext>
            </a:extLst>
          </p:cNvPr>
          <p:cNvGrpSpPr/>
          <p:nvPr/>
        </p:nvGrpSpPr>
        <p:grpSpPr>
          <a:xfrm>
            <a:off x="96203" y="908217"/>
            <a:ext cx="2108505" cy="2106083"/>
            <a:chOff x="185117" y="1916050"/>
            <a:chExt cx="2355144" cy="2549656"/>
          </a:xfrm>
        </p:grpSpPr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926A9443-4A7F-B340-B495-8DEC465CEB8F}"/>
                </a:ext>
              </a:extLst>
            </p:cNvPr>
            <p:cNvSpPr/>
            <p:nvPr/>
          </p:nvSpPr>
          <p:spPr>
            <a:xfrm>
              <a:off x="682041" y="1916050"/>
              <a:ext cx="1199367" cy="3726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User Input</a:t>
              </a:r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5DC29713-5DE8-524E-A574-56227018A709}"/>
                </a:ext>
              </a:extLst>
            </p:cNvPr>
            <p:cNvSpPr/>
            <p:nvPr/>
          </p:nvSpPr>
          <p:spPr>
            <a:xfrm>
              <a:off x="185117" y="2303641"/>
              <a:ext cx="2355144" cy="21383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grpSp>
          <p:nvGrpSpPr>
            <p:cNvPr id="409" name="Group 408">
              <a:extLst>
                <a:ext uri="{FF2B5EF4-FFF2-40B4-BE49-F238E27FC236}">
                  <a16:creationId xmlns:a16="http://schemas.microsoft.com/office/drawing/2014/main" id="{4BBB42AF-207D-8C44-9BEB-FC30D95D6D4B}"/>
                </a:ext>
              </a:extLst>
            </p:cNvPr>
            <p:cNvGrpSpPr/>
            <p:nvPr/>
          </p:nvGrpSpPr>
          <p:grpSpPr>
            <a:xfrm>
              <a:off x="290791" y="2622675"/>
              <a:ext cx="2112038" cy="1843031"/>
              <a:chOff x="290791" y="2622675"/>
              <a:chExt cx="2112038" cy="1843031"/>
            </a:xfrm>
          </p:grpSpPr>
          <p:sp>
            <p:nvSpPr>
              <p:cNvPr id="350" name="Rounded Rectangle 349">
                <a:extLst>
                  <a:ext uri="{FF2B5EF4-FFF2-40B4-BE49-F238E27FC236}">
                    <a16:creationId xmlns:a16="http://schemas.microsoft.com/office/drawing/2014/main" id="{6D3A1CD3-1656-4A4D-A9A0-DBA1702BECAE}"/>
                  </a:ext>
                </a:extLst>
              </p:cNvPr>
              <p:cNvSpPr/>
              <p:nvPr/>
            </p:nvSpPr>
            <p:spPr>
              <a:xfrm>
                <a:off x="290791" y="2622675"/>
                <a:ext cx="2112038" cy="1468592"/>
              </a:xfrm>
              <a:prstGeom prst="round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grpSp>
            <p:nvGrpSpPr>
              <p:cNvPr id="351" name="Group 350">
                <a:extLst>
                  <a:ext uri="{FF2B5EF4-FFF2-40B4-BE49-F238E27FC236}">
                    <a16:creationId xmlns:a16="http://schemas.microsoft.com/office/drawing/2014/main" id="{5CC6CC20-848A-8E46-936F-05C4F53EC60E}"/>
                  </a:ext>
                </a:extLst>
              </p:cNvPr>
              <p:cNvGrpSpPr/>
              <p:nvPr/>
            </p:nvGrpSpPr>
            <p:grpSpPr>
              <a:xfrm>
                <a:off x="377937" y="2784891"/>
                <a:ext cx="1970675" cy="1263750"/>
                <a:chOff x="867018" y="2489687"/>
                <a:chExt cx="2314002" cy="1360547"/>
              </a:xfrm>
            </p:grpSpPr>
            <p:grpSp>
              <p:nvGrpSpPr>
                <p:cNvPr id="353" name="Group 352">
                  <a:extLst>
                    <a:ext uri="{FF2B5EF4-FFF2-40B4-BE49-F238E27FC236}">
                      <a16:creationId xmlns:a16="http://schemas.microsoft.com/office/drawing/2014/main" id="{D3E7F195-04A5-4B4D-B2B8-43EF22AD9995}"/>
                    </a:ext>
                  </a:extLst>
                </p:cNvPr>
                <p:cNvGrpSpPr/>
                <p:nvPr/>
              </p:nvGrpSpPr>
              <p:grpSpPr>
                <a:xfrm>
                  <a:off x="1143322" y="2489687"/>
                  <a:ext cx="1235746" cy="391038"/>
                  <a:chOff x="2411760" y="3068960"/>
                  <a:chExt cx="6065150" cy="1584176"/>
                </a:xfrm>
                <a:solidFill>
                  <a:schemeClr val="tx1"/>
                </a:solidFill>
              </p:grpSpPr>
              <p:sp>
                <p:nvSpPr>
                  <p:cNvPr id="373" name="Flowchart: Delay 3">
                    <a:extLst>
                      <a:ext uri="{FF2B5EF4-FFF2-40B4-BE49-F238E27FC236}">
                        <a16:creationId xmlns:a16="http://schemas.microsoft.com/office/drawing/2014/main" id="{26B61A90-35A5-B849-8852-2CD7EC13F006}"/>
                      </a:ext>
                    </a:extLst>
                  </p:cNvPr>
                  <p:cNvSpPr/>
                  <p:nvPr/>
                </p:nvSpPr>
                <p:spPr>
                  <a:xfrm>
                    <a:off x="3707904" y="3068960"/>
                    <a:ext cx="1728192" cy="1584176"/>
                  </a:xfrm>
                  <a:prstGeom prst="flowChartDelay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176104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374" name="Straight Connector 373">
                    <a:extLst>
                      <a:ext uri="{FF2B5EF4-FFF2-40B4-BE49-F238E27FC236}">
                        <a16:creationId xmlns:a16="http://schemas.microsoft.com/office/drawing/2014/main" id="{9628BD32-F67E-7841-9609-8E2EAF01F2C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627784" y="3284984"/>
                    <a:ext cx="1080120" cy="0"/>
                  </a:xfrm>
                  <a:prstGeom prst="line">
                    <a:avLst/>
                  </a:prstGeom>
                  <a:grpFill/>
                  <a:ln w="12700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75" name="Straight Connector 374">
                    <a:extLst>
                      <a:ext uri="{FF2B5EF4-FFF2-40B4-BE49-F238E27FC236}">
                        <a16:creationId xmlns:a16="http://schemas.microsoft.com/office/drawing/2014/main" id="{BE6B1FC3-6068-1C4B-BCD7-1ADA7298461A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627784" y="4437112"/>
                    <a:ext cx="1080120" cy="0"/>
                  </a:xfrm>
                  <a:prstGeom prst="line">
                    <a:avLst/>
                  </a:prstGeom>
                  <a:grpFill/>
                  <a:ln w="12700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76" name="Straight Connector 375">
                    <a:extLst>
                      <a:ext uri="{FF2B5EF4-FFF2-40B4-BE49-F238E27FC236}">
                        <a16:creationId xmlns:a16="http://schemas.microsoft.com/office/drawing/2014/main" id="{96839A2E-1158-9F4C-AE2B-5D4AF755002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436099" y="3838796"/>
                    <a:ext cx="3040811" cy="0"/>
                  </a:xfrm>
                  <a:prstGeom prst="line">
                    <a:avLst/>
                  </a:prstGeom>
                  <a:grpFill/>
                  <a:ln w="12700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</p:cxnSp>
              <p:sp>
                <p:nvSpPr>
                  <p:cNvPr id="377" name="Flowchart: Connector 8">
                    <a:extLst>
                      <a:ext uri="{FF2B5EF4-FFF2-40B4-BE49-F238E27FC236}">
                        <a16:creationId xmlns:a16="http://schemas.microsoft.com/office/drawing/2014/main" id="{60460D75-4240-344D-B9E2-7077639318F1}"/>
                      </a:ext>
                    </a:extLst>
                  </p:cNvPr>
                  <p:cNvSpPr/>
                  <p:nvPr/>
                </p:nvSpPr>
                <p:spPr>
                  <a:xfrm>
                    <a:off x="2411760" y="3176972"/>
                    <a:ext cx="216024" cy="216024"/>
                  </a:xfrm>
                  <a:prstGeom prst="flowChartConnector">
                    <a:avLst/>
                  </a:prstGeom>
                  <a:grpFill/>
                  <a:ln w="12700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176104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378" name="Flowchart: Connector 9">
                    <a:extLst>
                      <a:ext uri="{FF2B5EF4-FFF2-40B4-BE49-F238E27FC236}">
                        <a16:creationId xmlns:a16="http://schemas.microsoft.com/office/drawing/2014/main" id="{6C096043-331C-E44A-8DFE-DBD98FCF6BAF}"/>
                      </a:ext>
                    </a:extLst>
                  </p:cNvPr>
                  <p:cNvSpPr/>
                  <p:nvPr/>
                </p:nvSpPr>
                <p:spPr>
                  <a:xfrm>
                    <a:off x="2435000" y="4329100"/>
                    <a:ext cx="216024" cy="216024"/>
                  </a:xfrm>
                  <a:prstGeom prst="flowChartConnector">
                    <a:avLst/>
                  </a:prstGeom>
                  <a:grpFill/>
                  <a:ln w="12700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176104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0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354" name="Group 353">
                  <a:extLst>
                    <a:ext uri="{FF2B5EF4-FFF2-40B4-BE49-F238E27FC236}">
                      <a16:creationId xmlns:a16="http://schemas.microsoft.com/office/drawing/2014/main" id="{A4AA7C71-A6FF-2A47-B81E-D0A8BBD9DB39}"/>
                    </a:ext>
                  </a:extLst>
                </p:cNvPr>
                <p:cNvGrpSpPr/>
                <p:nvPr/>
              </p:nvGrpSpPr>
              <p:grpSpPr>
                <a:xfrm>
                  <a:off x="1170063" y="3244568"/>
                  <a:ext cx="1457426" cy="391038"/>
                  <a:chOff x="-636961" y="3068958"/>
                  <a:chExt cx="7153177" cy="1584176"/>
                </a:xfrm>
                <a:solidFill>
                  <a:schemeClr val="tx1"/>
                </a:solidFill>
              </p:grpSpPr>
              <p:sp>
                <p:nvSpPr>
                  <p:cNvPr id="370" name="Flowchart: Delay 3">
                    <a:extLst>
                      <a:ext uri="{FF2B5EF4-FFF2-40B4-BE49-F238E27FC236}">
                        <a16:creationId xmlns:a16="http://schemas.microsoft.com/office/drawing/2014/main" id="{30504E93-59F7-684B-A507-813F29BF6977}"/>
                      </a:ext>
                    </a:extLst>
                  </p:cNvPr>
                  <p:cNvSpPr/>
                  <p:nvPr/>
                </p:nvSpPr>
                <p:spPr>
                  <a:xfrm>
                    <a:off x="3707903" y="3068958"/>
                    <a:ext cx="1728193" cy="1584176"/>
                  </a:xfrm>
                  <a:prstGeom prst="flowChartDelay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12700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176104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371" name="Straight Connector 370">
                    <a:extLst>
                      <a:ext uri="{FF2B5EF4-FFF2-40B4-BE49-F238E27FC236}">
                        <a16:creationId xmlns:a16="http://schemas.microsoft.com/office/drawing/2014/main" id="{4FF3FDE9-AABF-EC44-B7B5-E4AFB0F3C8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-636961" y="4437111"/>
                    <a:ext cx="4344865" cy="0"/>
                  </a:xfrm>
                  <a:prstGeom prst="line">
                    <a:avLst/>
                  </a:prstGeom>
                  <a:grpFill/>
                  <a:ln w="12700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372" name="Straight Connector 371">
                    <a:extLst>
                      <a:ext uri="{FF2B5EF4-FFF2-40B4-BE49-F238E27FC236}">
                        <a16:creationId xmlns:a16="http://schemas.microsoft.com/office/drawing/2014/main" id="{48D9C89C-98F2-464D-A5AF-B7A2A5D7A12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5436096" y="3838795"/>
                    <a:ext cx="1080120" cy="0"/>
                  </a:xfrm>
                  <a:prstGeom prst="line">
                    <a:avLst/>
                  </a:prstGeom>
                  <a:grpFill/>
                  <a:ln w="12700" cap="flat" cmpd="sng" algn="ctr">
                    <a:solidFill>
                      <a:schemeClr val="tx1"/>
                    </a:solidFill>
                    <a:prstDash val="solid"/>
                  </a:ln>
                  <a:effectLst/>
                </p:spPr>
              </p:cxnSp>
            </p:grpSp>
            <p:grpSp>
              <p:nvGrpSpPr>
                <p:cNvPr id="355" name="Group 354">
                  <a:extLst>
                    <a:ext uri="{FF2B5EF4-FFF2-40B4-BE49-F238E27FC236}">
                      <a16:creationId xmlns:a16="http://schemas.microsoft.com/office/drawing/2014/main" id="{7454E905-B01C-064A-AF64-5A8F34B38732}"/>
                    </a:ext>
                  </a:extLst>
                </p:cNvPr>
                <p:cNvGrpSpPr/>
                <p:nvPr/>
              </p:nvGrpSpPr>
              <p:grpSpPr>
                <a:xfrm>
                  <a:off x="1253356" y="3106816"/>
                  <a:ext cx="792250" cy="386595"/>
                  <a:chOff x="2627784" y="3086962"/>
                  <a:chExt cx="3888432" cy="1566174"/>
                </a:xfrm>
                <a:solidFill>
                  <a:schemeClr val="tx1"/>
                </a:solidFill>
              </p:grpSpPr>
              <p:cxnSp>
                <p:nvCxnSpPr>
                  <p:cNvPr id="366" name="Straight Connector 365">
                    <a:extLst>
                      <a:ext uri="{FF2B5EF4-FFF2-40B4-BE49-F238E27FC236}">
                        <a16:creationId xmlns:a16="http://schemas.microsoft.com/office/drawing/2014/main" id="{F5F217FA-089B-AC49-9004-4DFD2A03B6D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627784" y="3284984"/>
                    <a:ext cx="1080120" cy="0"/>
                  </a:xfrm>
                  <a:prstGeom prst="lin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7" name="Straight Connector 366">
                    <a:extLst>
                      <a:ext uri="{FF2B5EF4-FFF2-40B4-BE49-F238E27FC236}">
                        <a16:creationId xmlns:a16="http://schemas.microsoft.com/office/drawing/2014/main" id="{AA4E303F-3306-7545-93AB-B999238ABC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3059829" y="4437113"/>
                    <a:ext cx="648074" cy="0"/>
                  </a:xfrm>
                  <a:prstGeom prst="lin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8" name="Straight Connector 367">
                    <a:extLst>
                      <a:ext uri="{FF2B5EF4-FFF2-40B4-BE49-F238E27FC236}">
                        <a16:creationId xmlns:a16="http://schemas.microsoft.com/office/drawing/2014/main" id="{E9205109-4956-B64B-84C3-F775CF6E84F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5436096" y="3838795"/>
                    <a:ext cx="1080120" cy="0"/>
                  </a:xfrm>
                  <a:prstGeom prst="lin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9" name="Flowchart: Stored Data 4">
                    <a:extLst>
                      <a:ext uri="{FF2B5EF4-FFF2-40B4-BE49-F238E27FC236}">
                        <a16:creationId xmlns:a16="http://schemas.microsoft.com/office/drawing/2014/main" id="{CC6CED34-8F4A-5A42-A308-A36DA034132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491880" y="3086962"/>
                    <a:ext cx="1944216" cy="1566174"/>
                  </a:xfrm>
                  <a:prstGeom prst="flowChartOnlineStorage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176104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  <p:cxnSp>
              <p:nvCxnSpPr>
                <p:cNvPr id="356" name="Straight Connector 355">
                  <a:extLst>
                    <a:ext uri="{FF2B5EF4-FFF2-40B4-BE49-F238E27FC236}">
                      <a16:creationId xmlns:a16="http://schemas.microsoft.com/office/drawing/2014/main" id="{F3100D61-190D-3A45-8CDA-FF7262E0AC57}"/>
                    </a:ext>
                  </a:extLst>
                </p:cNvPr>
                <p:cNvCxnSpPr/>
                <p:nvPr/>
              </p:nvCxnSpPr>
              <p:spPr>
                <a:xfrm>
                  <a:off x="1266365" y="2536344"/>
                  <a:ext cx="0" cy="62877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7" name="Straight Connector 356">
                  <a:extLst>
                    <a:ext uri="{FF2B5EF4-FFF2-40B4-BE49-F238E27FC236}">
                      <a16:creationId xmlns:a16="http://schemas.microsoft.com/office/drawing/2014/main" id="{E0D6ABBF-36FD-F74C-ADAC-B1ADDDDEBC6B}"/>
                    </a:ext>
                  </a:extLst>
                </p:cNvPr>
                <p:cNvCxnSpPr/>
                <p:nvPr/>
              </p:nvCxnSpPr>
              <p:spPr>
                <a:xfrm>
                  <a:off x="1341383" y="2818929"/>
                  <a:ext cx="0" cy="62877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8" name="Flowchart: Connector 9">
                  <a:extLst>
                    <a:ext uri="{FF2B5EF4-FFF2-40B4-BE49-F238E27FC236}">
                      <a16:creationId xmlns:a16="http://schemas.microsoft.com/office/drawing/2014/main" id="{EFD37F48-0A01-FC4C-9164-E0C476E8E86C}"/>
                    </a:ext>
                  </a:extLst>
                </p:cNvPr>
                <p:cNvSpPr/>
                <p:nvPr/>
              </p:nvSpPr>
              <p:spPr>
                <a:xfrm>
                  <a:off x="1148056" y="3555622"/>
                  <a:ext cx="44014" cy="53323"/>
                </a:xfrm>
                <a:prstGeom prst="flowChartConnector">
                  <a:avLst/>
                </a:prstGeom>
                <a:solidFill>
                  <a:schemeClr val="tx1"/>
                </a:solidFill>
                <a:ln w="127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76104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9" name="Rectangle 358">
                  <a:extLst>
                    <a:ext uri="{FF2B5EF4-FFF2-40B4-BE49-F238E27FC236}">
                      <a16:creationId xmlns:a16="http://schemas.microsoft.com/office/drawing/2014/main" id="{2D59317E-919D-D54C-8BEA-6FC827BDD41A}"/>
                    </a:ext>
                  </a:extLst>
                </p:cNvPr>
                <p:cNvSpPr/>
                <p:nvPr/>
              </p:nvSpPr>
              <p:spPr>
                <a:xfrm>
                  <a:off x="867018" y="3462467"/>
                  <a:ext cx="242288" cy="387767"/>
                </a:xfrm>
                <a:prstGeom prst="rect">
                  <a:avLst/>
                </a:prstGeom>
                <a:ln w="12700"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176104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360" name="Group 359">
                  <a:extLst>
                    <a:ext uri="{FF2B5EF4-FFF2-40B4-BE49-F238E27FC236}">
                      <a16:creationId xmlns:a16="http://schemas.microsoft.com/office/drawing/2014/main" id="{2344E00C-07C5-2848-8171-BE21DAFBD530}"/>
                    </a:ext>
                  </a:extLst>
                </p:cNvPr>
                <p:cNvGrpSpPr/>
                <p:nvPr/>
              </p:nvGrpSpPr>
              <p:grpSpPr>
                <a:xfrm>
                  <a:off x="2364779" y="3102978"/>
                  <a:ext cx="792250" cy="386595"/>
                  <a:chOff x="2627784" y="3086962"/>
                  <a:chExt cx="3888432" cy="1566174"/>
                </a:xfrm>
                <a:solidFill>
                  <a:schemeClr val="tx1"/>
                </a:solidFill>
              </p:grpSpPr>
              <p:cxnSp>
                <p:nvCxnSpPr>
                  <p:cNvPr id="363" name="Straight Connector 362">
                    <a:extLst>
                      <a:ext uri="{FF2B5EF4-FFF2-40B4-BE49-F238E27FC236}">
                        <a16:creationId xmlns:a16="http://schemas.microsoft.com/office/drawing/2014/main" id="{65C91438-F58E-724F-8870-724BC34DB66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627784" y="3284984"/>
                    <a:ext cx="1080120" cy="0"/>
                  </a:xfrm>
                  <a:prstGeom prst="lin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4" name="Straight Connector 363">
                    <a:extLst>
                      <a:ext uri="{FF2B5EF4-FFF2-40B4-BE49-F238E27FC236}">
                        <a16:creationId xmlns:a16="http://schemas.microsoft.com/office/drawing/2014/main" id="{C8F7712D-BC82-E847-96B0-2DBD452D286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5436096" y="3838795"/>
                    <a:ext cx="1080120" cy="0"/>
                  </a:xfrm>
                  <a:prstGeom prst="lin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5" name="Flowchart: Stored Data 4">
                    <a:extLst>
                      <a:ext uri="{FF2B5EF4-FFF2-40B4-BE49-F238E27FC236}">
                        <a16:creationId xmlns:a16="http://schemas.microsoft.com/office/drawing/2014/main" id="{EE06E169-9E9E-B741-939C-F0AFDB6AE52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3491880" y="3086962"/>
                    <a:ext cx="1944216" cy="1566174"/>
                  </a:xfrm>
                  <a:prstGeom prst="flowChartOnlineStorage">
                    <a:avLst/>
                  </a:prstGeom>
                  <a:solidFill>
                    <a:schemeClr val="bg2">
                      <a:lumMod val="90000"/>
                    </a:schemeClr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176104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2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endParaRPr>
                  </a:p>
                </p:txBody>
              </p:sp>
            </p:grpSp>
            <p:cxnSp>
              <p:nvCxnSpPr>
                <p:cNvPr id="361" name="Straight Connector 360">
                  <a:extLst>
                    <a:ext uri="{FF2B5EF4-FFF2-40B4-BE49-F238E27FC236}">
                      <a16:creationId xmlns:a16="http://schemas.microsoft.com/office/drawing/2014/main" id="{A55E3C17-B8F6-2E47-BEB5-1EB898F935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371923" y="2683463"/>
                  <a:ext cx="0" cy="47553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2" name="Flowchart: Connector 11">
                  <a:extLst>
                    <a:ext uri="{FF2B5EF4-FFF2-40B4-BE49-F238E27FC236}">
                      <a16:creationId xmlns:a16="http://schemas.microsoft.com/office/drawing/2014/main" id="{1F485AEE-B408-DC4D-8F1C-F6AB053C3062}"/>
                    </a:ext>
                  </a:extLst>
                </p:cNvPr>
                <p:cNvSpPr/>
                <p:nvPr/>
              </p:nvSpPr>
              <p:spPr>
                <a:xfrm>
                  <a:off x="3137006" y="3261899"/>
                  <a:ext cx="44014" cy="53323"/>
                </a:xfrm>
                <a:prstGeom prst="flowChartConnector">
                  <a:avLst/>
                </a:prstGeom>
                <a:solidFill>
                  <a:schemeClr val="tx1"/>
                </a:solidFill>
                <a:ln w="127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176104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2" name="Rectangle 351">
                <a:extLst>
                  <a:ext uri="{FF2B5EF4-FFF2-40B4-BE49-F238E27FC236}">
                    <a16:creationId xmlns:a16="http://schemas.microsoft.com/office/drawing/2014/main" id="{07DC30E6-1B5F-0F4F-8959-97CE64645BA2}"/>
                  </a:ext>
                </a:extLst>
              </p:cNvPr>
              <p:cNvSpPr/>
              <p:nvPr/>
            </p:nvSpPr>
            <p:spPr>
              <a:xfrm>
                <a:off x="361555" y="4093106"/>
                <a:ext cx="1905463" cy="3726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AND/OR/NOT logic</a:t>
                </a:r>
              </a:p>
            </p:txBody>
          </p:sp>
        </p:grpSp>
        <p:sp>
          <p:nvSpPr>
            <p:cNvPr id="400" name="Rectangle 399">
              <a:extLst>
                <a:ext uri="{FF2B5EF4-FFF2-40B4-BE49-F238E27FC236}">
                  <a16:creationId xmlns:a16="http://schemas.microsoft.com/office/drawing/2014/main" id="{E336A133-A62A-9446-B18C-C1137BE6BB28}"/>
                </a:ext>
              </a:extLst>
            </p:cNvPr>
            <p:cNvSpPr/>
            <p:nvPr/>
          </p:nvSpPr>
          <p:spPr>
            <a:xfrm>
              <a:off x="407761" y="2294229"/>
              <a:ext cx="1802097" cy="3726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Desired operation</a:t>
              </a:r>
            </a:p>
          </p:txBody>
        </p:sp>
      </p:grpSp>
      <p:sp>
        <p:nvSpPr>
          <p:cNvPr id="402" name="Rectangle 401">
            <a:extLst>
              <a:ext uri="{FF2B5EF4-FFF2-40B4-BE49-F238E27FC236}">
                <a16:creationId xmlns:a16="http://schemas.microsoft.com/office/drawing/2014/main" id="{A4C2B0B1-F109-BF40-86A2-AF13430F2E5D}"/>
              </a:ext>
            </a:extLst>
          </p:cNvPr>
          <p:cNvSpPr/>
          <p:nvPr/>
        </p:nvSpPr>
        <p:spPr>
          <a:xfrm>
            <a:off x="6886746" y="2166938"/>
            <a:ext cx="1423788" cy="338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panose="020B0604020202020204" pitchFamily="34" charset="0"/>
              </a:rPr>
              <a:t>Main memory</a:t>
            </a:r>
          </a:p>
        </p:txBody>
      </p:sp>
      <p:sp>
        <p:nvSpPr>
          <p:cNvPr id="162" name="Rounded Rectangle 161">
            <a:extLst>
              <a:ext uri="{FF2B5EF4-FFF2-40B4-BE49-F238E27FC236}">
                <a16:creationId xmlns:a16="http://schemas.microsoft.com/office/drawing/2014/main" id="{D11BDCBF-8442-C243-8A00-0018F174F026}"/>
              </a:ext>
            </a:extLst>
          </p:cNvPr>
          <p:cNvSpPr/>
          <p:nvPr/>
        </p:nvSpPr>
        <p:spPr>
          <a:xfrm>
            <a:off x="6306823" y="2518322"/>
            <a:ext cx="2709508" cy="965676"/>
          </a:xfrm>
          <a:prstGeom prst="roundRect">
            <a:avLst/>
          </a:prstGeom>
          <a:solidFill>
            <a:srgbClr val="F9F2EF"/>
          </a:solidFill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grpSp>
        <p:nvGrpSpPr>
          <p:cNvPr id="537" name="Group 536">
            <a:extLst>
              <a:ext uri="{FF2B5EF4-FFF2-40B4-BE49-F238E27FC236}">
                <a16:creationId xmlns:a16="http://schemas.microsoft.com/office/drawing/2014/main" id="{683F3061-9834-6644-B7F1-5ED1C37BD9E5}"/>
              </a:ext>
            </a:extLst>
          </p:cNvPr>
          <p:cNvGrpSpPr/>
          <p:nvPr/>
        </p:nvGrpSpPr>
        <p:grpSpPr>
          <a:xfrm>
            <a:off x="6324048" y="2565491"/>
            <a:ext cx="2666557" cy="944792"/>
            <a:chOff x="6324048" y="3191579"/>
            <a:chExt cx="2666557" cy="944792"/>
          </a:xfrm>
        </p:grpSpPr>
        <p:grpSp>
          <p:nvGrpSpPr>
            <p:cNvPr id="410" name="Group 409">
              <a:extLst>
                <a:ext uri="{FF2B5EF4-FFF2-40B4-BE49-F238E27FC236}">
                  <a16:creationId xmlns:a16="http://schemas.microsoft.com/office/drawing/2014/main" id="{94490D99-D821-E243-93B4-A3FF1AF53E3B}"/>
                </a:ext>
              </a:extLst>
            </p:cNvPr>
            <p:cNvGrpSpPr/>
            <p:nvPr/>
          </p:nvGrpSpPr>
          <p:grpSpPr>
            <a:xfrm>
              <a:off x="7658494" y="3191579"/>
              <a:ext cx="1332111" cy="757166"/>
              <a:chOff x="8712770" y="3601416"/>
              <a:chExt cx="1332111" cy="757166"/>
            </a:xfrm>
          </p:grpSpPr>
          <p:grpSp>
            <p:nvGrpSpPr>
              <p:cNvPr id="327" name="Group 326">
                <a:extLst>
                  <a:ext uri="{FF2B5EF4-FFF2-40B4-BE49-F238E27FC236}">
                    <a16:creationId xmlns:a16="http://schemas.microsoft.com/office/drawing/2014/main" id="{FE0C7429-FA54-754D-8C1D-5BF9B31B050D}"/>
                  </a:ext>
                </a:extLst>
              </p:cNvPr>
              <p:cNvGrpSpPr/>
              <p:nvPr/>
            </p:nvGrpSpPr>
            <p:grpSpPr>
              <a:xfrm>
                <a:off x="9235986" y="3601416"/>
                <a:ext cx="808895" cy="757166"/>
                <a:chOff x="4180572" y="1209835"/>
                <a:chExt cx="420003" cy="393144"/>
              </a:xfrm>
            </p:grpSpPr>
            <p:cxnSp>
              <p:nvCxnSpPr>
                <p:cNvPr id="332" name="Straight Connector 331">
                  <a:extLst>
                    <a:ext uri="{FF2B5EF4-FFF2-40B4-BE49-F238E27FC236}">
                      <a16:creationId xmlns:a16="http://schemas.microsoft.com/office/drawing/2014/main" id="{34F1355F-1BFB-C047-BC57-D543E8F103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90574" y="1117898"/>
                  <a:ext cx="0" cy="420003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3" name="Straight Connector 332">
                  <a:extLst>
                    <a:ext uri="{FF2B5EF4-FFF2-40B4-BE49-F238E27FC236}">
                      <a16:creationId xmlns:a16="http://schemas.microsoft.com/office/drawing/2014/main" id="{C1CFE73E-19C4-B643-A9BD-39BE8B85C4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90574" y="1157152"/>
                  <a:ext cx="0" cy="420003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4" name="Straight Connector 333">
                  <a:extLst>
                    <a:ext uri="{FF2B5EF4-FFF2-40B4-BE49-F238E27FC236}">
                      <a16:creationId xmlns:a16="http://schemas.microsoft.com/office/drawing/2014/main" id="{F0BB670D-9CEE-BA48-A6A0-071258D823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90574" y="1196406"/>
                  <a:ext cx="0" cy="420003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5" name="Straight Connector 334">
                  <a:extLst>
                    <a:ext uri="{FF2B5EF4-FFF2-40B4-BE49-F238E27FC236}">
                      <a16:creationId xmlns:a16="http://schemas.microsoft.com/office/drawing/2014/main" id="{F2CD54D5-0F3E-B346-AB6D-588F2D60AD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90574" y="1235660"/>
                  <a:ext cx="0" cy="420003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6" name="Straight Connector 335">
                  <a:extLst>
                    <a:ext uri="{FF2B5EF4-FFF2-40B4-BE49-F238E27FC236}">
                      <a16:creationId xmlns:a16="http://schemas.microsoft.com/office/drawing/2014/main" id="{EF7C06F5-062E-9240-B458-4F9F35B238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90574" y="1274913"/>
                  <a:ext cx="0" cy="420003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7" name="Straight Connector 336">
                  <a:extLst>
                    <a:ext uri="{FF2B5EF4-FFF2-40B4-BE49-F238E27FC236}">
                      <a16:creationId xmlns:a16="http://schemas.microsoft.com/office/drawing/2014/main" id="{101AEF7E-71CD-744C-A3E6-029BFA850E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90574" y="1078644"/>
                  <a:ext cx="0" cy="420003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8" name="Straight Connector 337">
                  <a:extLst>
                    <a:ext uri="{FF2B5EF4-FFF2-40B4-BE49-F238E27FC236}">
                      <a16:creationId xmlns:a16="http://schemas.microsoft.com/office/drawing/2014/main" id="{392E9778-4BD5-0B40-9454-8D6E5B7A6E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390574" y="1314167"/>
                  <a:ext cx="0" cy="420003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9" name="Straight Connector 338">
                  <a:extLst>
                    <a:ext uri="{FF2B5EF4-FFF2-40B4-BE49-F238E27FC236}">
                      <a16:creationId xmlns:a16="http://schemas.microsoft.com/office/drawing/2014/main" id="{EBC9AE41-85FD-E840-AB4B-9B311BA89C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06703" y="1209835"/>
                  <a:ext cx="0" cy="393144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Straight Connector 339">
                  <a:extLst>
                    <a:ext uri="{FF2B5EF4-FFF2-40B4-BE49-F238E27FC236}">
                      <a16:creationId xmlns:a16="http://schemas.microsoft.com/office/drawing/2014/main" id="{E16BDAD3-622F-ED48-8001-40C3260A57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48638" y="1209835"/>
                  <a:ext cx="0" cy="393144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1" name="Straight Connector 340">
                  <a:extLst>
                    <a:ext uri="{FF2B5EF4-FFF2-40B4-BE49-F238E27FC236}">
                      <a16:creationId xmlns:a16="http://schemas.microsoft.com/office/drawing/2014/main" id="{BFC1505F-B406-394F-BCF5-F52F283D10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90575" y="1209835"/>
                  <a:ext cx="0" cy="393144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2" name="Straight Connector 341">
                  <a:extLst>
                    <a:ext uri="{FF2B5EF4-FFF2-40B4-BE49-F238E27FC236}">
                      <a16:creationId xmlns:a16="http://schemas.microsoft.com/office/drawing/2014/main" id="{4AC61C37-3EC1-D244-B3CB-BE318676DB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32510" y="1209835"/>
                  <a:ext cx="0" cy="393144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3" name="Straight Connector 342">
                  <a:extLst>
                    <a:ext uri="{FF2B5EF4-FFF2-40B4-BE49-F238E27FC236}">
                      <a16:creationId xmlns:a16="http://schemas.microsoft.com/office/drawing/2014/main" id="{0B04ED13-D8A4-B846-80FC-8F089810E8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74446" y="1209835"/>
                  <a:ext cx="0" cy="393144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4" name="Straight Connector 343">
                  <a:extLst>
                    <a:ext uri="{FF2B5EF4-FFF2-40B4-BE49-F238E27FC236}">
                      <a16:creationId xmlns:a16="http://schemas.microsoft.com/office/drawing/2014/main" id="{DA1CA297-36D5-7746-A2EE-CB518FCB47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64768" y="1209835"/>
                  <a:ext cx="0" cy="393144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5" name="Straight Connector 344">
                  <a:extLst>
                    <a:ext uri="{FF2B5EF4-FFF2-40B4-BE49-F238E27FC236}">
                      <a16:creationId xmlns:a16="http://schemas.microsoft.com/office/drawing/2014/main" id="{712090C9-6421-DE43-BD72-8E242FCC30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16382" y="1209835"/>
                  <a:ext cx="0" cy="393144"/>
                </a:xfrm>
                <a:prstGeom prst="line">
                  <a:avLst/>
                </a:prstGeom>
                <a:solidFill>
                  <a:schemeClr val="bg1">
                    <a:lumMod val="65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8" name="Straight Arrow Connector 327">
                <a:extLst>
                  <a:ext uri="{FF2B5EF4-FFF2-40B4-BE49-F238E27FC236}">
                    <a16:creationId xmlns:a16="http://schemas.microsoft.com/office/drawing/2014/main" id="{2CF305BB-4A2B-6D4E-A77F-915E56B272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12770" y="3786178"/>
                <a:ext cx="497162" cy="2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sysDot"/>
                <a:headEnd type="none" w="med" len="med"/>
                <a:tailEnd type="stealt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9" name="Alternate Process 328">
                <a:extLst>
                  <a:ext uri="{FF2B5EF4-FFF2-40B4-BE49-F238E27FC236}">
                    <a16:creationId xmlns:a16="http://schemas.microsoft.com/office/drawing/2014/main" id="{979AE97D-8066-A045-A4B3-8C6A639EC3A6}"/>
                  </a:ext>
                </a:extLst>
              </p:cNvPr>
              <p:cNvSpPr/>
              <p:nvPr/>
            </p:nvSpPr>
            <p:spPr>
              <a:xfrm>
                <a:off x="9328542" y="3681756"/>
                <a:ext cx="616373" cy="616373"/>
              </a:xfrm>
              <a:prstGeom prst="flowChartAlternateProcess">
                <a:avLst/>
              </a:prstGeom>
              <a:solidFill>
                <a:srgbClr val="BFBF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30" name="Alternate Process 329">
                <a:extLst>
                  <a:ext uri="{FF2B5EF4-FFF2-40B4-BE49-F238E27FC236}">
                    <a16:creationId xmlns:a16="http://schemas.microsoft.com/office/drawing/2014/main" id="{3091CE4C-BB11-544F-A61C-EAE97BB2D73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413187" y="3772082"/>
                <a:ext cx="440267" cy="440267"/>
              </a:xfrm>
              <a:prstGeom prst="flowChartAlternateProcess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31" name="Rectangle 330">
                <a:extLst>
                  <a:ext uri="{FF2B5EF4-FFF2-40B4-BE49-F238E27FC236}">
                    <a16:creationId xmlns:a16="http://schemas.microsoft.com/office/drawing/2014/main" id="{880C3E18-32D4-F948-BCBB-7B676F25A018}"/>
                  </a:ext>
                </a:extLst>
              </p:cNvPr>
              <p:cNvSpPr/>
              <p:nvPr/>
            </p:nvSpPr>
            <p:spPr>
              <a:xfrm>
                <a:off x="9383793" y="3824517"/>
                <a:ext cx="479811" cy="3294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541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ISA</a:t>
                </a:r>
                <a:endParaRPr kumimoji="0" lang="en-US" sz="1541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03" name="Alternate Process 402">
              <a:extLst>
                <a:ext uri="{FF2B5EF4-FFF2-40B4-BE49-F238E27FC236}">
                  <a16:creationId xmlns:a16="http://schemas.microsoft.com/office/drawing/2014/main" id="{5FC3BDFA-A94E-B34F-BDB2-72466C92F8DF}"/>
                </a:ext>
              </a:extLst>
            </p:cNvPr>
            <p:cNvSpPr/>
            <p:nvPr/>
          </p:nvSpPr>
          <p:spPr>
            <a:xfrm>
              <a:off x="6396862" y="3213312"/>
              <a:ext cx="1226000" cy="347543"/>
            </a:xfrm>
            <a:prstGeom prst="flowChartAlternateProcess">
              <a:avLst/>
            </a:prstGeom>
            <a:solidFill>
              <a:srgbClr val="FFBFBF">
                <a:alpha val="20000"/>
              </a:srgbClr>
            </a:solidFill>
            <a:ln w="25400">
              <a:solidFill>
                <a:schemeClr val="tx1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tIns="52832" bIns="52832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48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Courier New" panose="02070309020205020404" pitchFamily="49" charset="0"/>
                </a:rPr>
                <a:t>bbop_new</a:t>
              </a:r>
              <a:endParaRPr kumimoji="0" lang="en-US" sz="1348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endParaRPr>
            </a:p>
          </p:txBody>
        </p:sp>
        <p:sp>
          <p:nvSpPr>
            <p:cNvPr id="404" name="Rectangle 403">
              <a:extLst>
                <a:ext uri="{FF2B5EF4-FFF2-40B4-BE49-F238E27FC236}">
                  <a16:creationId xmlns:a16="http://schemas.microsoft.com/office/drawing/2014/main" id="{E378B32C-66DC-EE4B-9A94-EBF4BB4C270D}"/>
                </a:ext>
              </a:extLst>
            </p:cNvPr>
            <p:cNvSpPr/>
            <p:nvPr/>
          </p:nvSpPr>
          <p:spPr>
            <a:xfrm>
              <a:off x="6324048" y="3551596"/>
              <a:ext cx="16770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2E5597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New SIMDRAM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2E5597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instruction</a:t>
              </a:r>
            </a:p>
          </p:txBody>
        </p:sp>
      </p:grpSp>
      <p:sp>
        <p:nvSpPr>
          <p:cNvPr id="417" name="Right Arrow 416">
            <a:extLst>
              <a:ext uri="{FF2B5EF4-FFF2-40B4-BE49-F238E27FC236}">
                <a16:creationId xmlns:a16="http://schemas.microsoft.com/office/drawing/2014/main" id="{15CAE4DC-0951-124F-ACDB-2F0D941D15E4}"/>
              </a:ext>
            </a:extLst>
          </p:cNvPr>
          <p:cNvSpPr/>
          <p:nvPr/>
        </p:nvSpPr>
        <p:spPr>
          <a:xfrm>
            <a:off x="4225141" y="1957109"/>
            <a:ext cx="280794" cy="258213"/>
          </a:xfrm>
          <a:prstGeom prst="rightArrow">
            <a:avLst/>
          </a:prstGeom>
          <a:ln w="12700"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18" name="Rectangle 417">
            <a:extLst>
              <a:ext uri="{FF2B5EF4-FFF2-40B4-BE49-F238E27FC236}">
                <a16:creationId xmlns:a16="http://schemas.microsoft.com/office/drawing/2014/main" id="{66BB5B68-297B-8C48-BE99-8A29882E520B}"/>
              </a:ext>
            </a:extLst>
          </p:cNvPr>
          <p:cNvSpPr/>
          <p:nvPr/>
        </p:nvSpPr>
        <p:spPr>
          <a:xfrm>
            <a:off x="4220177" y="978920"/>
            <a:ext cx="2208216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panose="020B0604020202020204" pitchFamily="34" charset="0"/>
              </a:rPr>
              <a:t>Step 2: Generate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panose="020B0604020202020204" pitchFamily="34" charset="0"/>
              </a:rPr>
              <a:t>sequence of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Arial" panose="020B0604020202020204" pitchFamily="34" charset="0"/>
              </a:rPr>
              <a:t>DRAM commands</a:t>
            </a: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22" name="Straight Arrow Connector 421">
            <a:extLst>
              <a:ext uri="{FF2B5EF4-FFF2-40B4-BE49-F238E27FC236}">
                <a16:creationId xmlns:a16="http://schemas.microsoft.com/office/drawing/2014/main" id="{847CFCE8-060D-8545-A201-97FA8F015EC6}"/>
              </a:ext>
            </a:extLst>
          </p:cNvPr>
          <p:cNvCxnSpPr>
            <a:cxnSpLocks/>
          </p:cNvCxnSpPr>
          <p:nvPr/>
        </p:nvCxnSpPr>
        <p:spPr>
          <a:xfrm>
            <a:off x="6114413" y="2625799"/>
            <a:ext cx="156777" cy="0"/>
          </a:xfrm>
          <a:prstGeom prst="straightConnector1">
            <a:avLst/>
          </a:prstGeom>
          <a:ln w="254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6" name="Table 485">
            <a:extLst>
              <a:ext uri="{FF2B5EF4-FFF2-40B4-BE49-F238E27FC236}">
                <a16:creationId xmlns:a16="http://schemas.microsoft.com/office/drawing/2014/main" id="{78791F7B-E9B4-9249-8D57-C9EF7EE495EA}"/>
              </a:ext>
            </a:extLst>
          </p:cNvPr>
          <p:cNvGraphicFramePr>
            <a:graphicFrameLocks noGrp="1"/>
          </p:cNvGraphicFramePr>
          <p:nvPr/>
        </p:nvGraphicFramePr>
        <p:xfrm>
          <a:off x="209136" y="4358395"/>
          <a:ext cx="2444077" cy="13563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4077">
                  <a:extLst>
                    <a:ext uri="{9D8B030D-6E8A-4147-A177-3AD203B41FA5}">
                      <a16:colId xmlns:a16="http://schemas.microsoft.com/office/drawing/2014/main" val="3411314267"/>
                    </a:ext>
                  </a:extLst>
                </a:gridCol>
              </a:tblGrid>
              <a:tr h="341188">
                <a:tc>
                  <a:txBody>
                    <a:bodyPr/>
                    <a:lstStyle/>
                    <a:p>
                      <a:r>
                        <a:rPr lang="en-US" sz="15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foo () {</a:t>
                      </a:r>
                    </a:p>
                  </a:txBody>
                  <a:tcPr marL="121921" marR="121921" marT="60959" marB="60959">
                    <a:lnL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564133"/>
                  </a:ext>
                </a:extLst>
              </a:tr>
              <a:tr h="204063">
                <a:tc>
                  <a:txBody>
                    <a:bodyPr/>
                    <a:lstStyle/>
                    <a:p>
                      <a:endParaRPr lang="en-US" sz="6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121921" marR="121921" marT="60959" marB="60959">
                    <a:lnL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4110005"/>
                  </a:ext>
                </a:extLst>
              </a:tr>
              <a:tr h="341188">
                <a:tc>
                  <a:txBody>
                    <a:bodyPr/>
                    <a:lstStyle/>
                    <a:p>
                      <a:r>
                        <a:rPr lang="en-US" sz="1500" b="0" i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en-US" sz="1500" b="0" i="1" dirty="0" err="1">
                          <a:solidFill>
                            <a:srgbClr val="C0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bbop_new</a:t>
                      </a:r>
                      <a:endParaRPr lang="en-US" sz="1500" b="0" i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121921" marR="121921" marT="60959" marB="60959">
                    <a:lnL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6655706"/>
                  </a:ext>
                </a:extLst>
              </a:tr>
              <a:tr h="4254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b="1" dirty="0">
                          <a:solidFill>
                            <a:schemeClr val="tx2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</a:t>
                      </a:r>
                    </a:p>
                    <a:p>
                      <a:r>
                        <a:rPr lang="en-US" sz="15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} </a:t>
                      </a:r>
                    </a:p>
                  </a:txBody>
                  <a:tcPr marL="121921" marR="121921" marT="60959" marB="60959">
                    <a:lnL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27320"/>
                  </a:ext>
                </a:extLst>
              </a:tr>
            </a:tbl>
          </a:graphicData>
        </a:graphic>
      </p:graphicFrame>
      <p:cxnSp>
        <p:nvCxnSpPr>
          <p:cNvPr id="490" name="Straight Arrow Connector 489">
            <a:extLst>
              <a:ext uri="{FF2B5EF4-FFF2-40B4-BE49-F238E27FC236}">
                <a16:creationId xmlns:a16="http://schemas.microsoft.com/office/drawing/2014/main" id="{3B85649E-AF19-C741-9832-0401BA82F27F}"/>
              </a:ext>
            </a:extLst>
          </p:cNvPr>
          <p:cNvCxnSpPr>
            <a:cxnSpLocks/>
          </p:cNvCxnSpPr>
          <p:nvPr/>
        </p:nvCxnSpPr>
        <p:spPr>
          <a:xfrm>
            <a:off x="4773682" y="4972819"/>
            <a:ext cx="239766" cy="0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4" name="Group 513">
            <a:extLst>
              <a:ext uri="{FF2B5EF4-FFF2-40B4-BE49-F238E27FC236}">
                <a16:creationId xmlns:a16="http://schemas.microsoft.com/office/drawing/2014/main" id="{A08F4D0E-7D3F-7A48-86B1-0434036B7964}"/>
              </a:ext>
            </a:extLst>
          </p:cNvPr>
          <p:cNvGrpSpPr/>
          <p:nvPr/>
        </p:nvGrpSpPr>
        <p:grpSpPr>
          <a:xfrm>
            <a:off x="3268356" y="4230462"/>
            <a:ext cx="1427824" cy="1662994"/>
            <a:chOff x="2217624" y="4009629"/>
            <a:chExt cx="741370" cy="863478"/>
          </a:xfrm>
        </p:grpSpPr>
        <p:sp>
          <p:nvSpPr>
            <p:cNvPr id="515" name="Rounded Rectangle 514">
              <a:extLst>
                <a:ext uri="{FF2B5EF4-FFF2-40B4-BE49-F238E27FC236}">
                  <a16:creationId xmlns:a16="http://schemas.microsoft.com/office/drawing/2014/main" id="{08AF774E-E94E-4947-BF44-FD03B960F8C4}"/>
                </a:ext>
              </a:extLst>
            </p:cNvPr>
            <p:cNvSpPr/>
            <p:nvPr/>
          </p:nvSpPr>
          <p:spPr>
            <a:xfrm>
              <a:off x="2217624" y="4009629"/>
              <a:ext cx="741370" cy="72341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16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sp>
          <p:nvSpPr>
            <p:cNvPr id="516" name="Rectangle 515">
              <a:extLst>
                <a:ext uri="{FF2B5EF4-FFF2-40B4-BE49-F238E27FC236}">
                  <a16:creationId xmlns:a16="http://schemas.microsoft.com/office/drawing/2014/main" id="{DD609931-2E46-0A4C-B315-50004B55606A}"/>
                </a:ext>
              </a:extLst>
            </p:cNvPr>
            <p:cNvSpPr/>
            <p:nvPr/>
          </p:nvSpPr>
          <p:spPr>
            <a:xfrm>
              <a:off x="2263266" y="4697485"/>
              <a:ext cx="636798" cy="1756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98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Arial" panose="020B0604020202020204" pitchFamily="34" charset="0"/>
                </a:rPr>
                <a:t>Control Unit</a:t>
              </a:r>
            </a:p>
          </p:txBody>
        </p:sp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id="{38957CF0-65A1-AA45-80C1-0E8CD7734AB4}"/>
                </a:ext>
              </a:extLst>
            </p:cNvPr>
            <p:cNvGrpSpPr/>
            <p:nvPr/>
          </p:nvGrpSpPr>
          <p:grpSpPr>
            <a:xfrm>
              <a:off x="2389421" y="4106286"/>
              <a:ext cx="472920" cy="530098"/>
              <a:chOff x="1825441" y="5257201"/>
              <a:chExt cx="348402" cy="390525"/>
            </a:xfrm>
          </p:grpSpPr>
          <p:sp>
            <p:nvSpPr>
              <p:cNvPr id="518" name="Oval 517">
                <a:extLst>
                  <a:ext uri="{FF2B5EF4-FFF2-40B4-BE49-F238E27FC236}">
                    <a16:creationId xmlns:a16="http://schemas.microsoft.com/office/drawing/2014/main" id="{82D077C6-3D0F-3541-A76C-EB4E48A284DB}"/>
                  </a:ext>
                </a:extLst>
              </p:cNvPr>
              <p:cNvSpPr/>
              <p:nvPr/>
            </p:nvSpPr>
            <p:spPr>
              <a:xfrm>
                <a:off x="1825441" y="5257201"/>
                <a:ext cx="118872" cy="117475"/>
              </a:xfrm>
              <a:prstGeom prst="ellipse">
                <a:avLst/>
              </a:prstGeom>
              <a:solidFill>
                <a:srgbClr val="E5EAF4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19" name="Oval 518">
                <a:extLst>
                  <a:ext uri="{FF2B5EF4-FFF2-40B4-BE49-F238E27FC236}">
                    <a16:creationId xmlns:a16="http://schemas.microsoft.com/office/drawing/2014/main" id="{AB48AD88-6CB8-1D40-843A-730A6C34712D}"/>
                  </a:ext>
                </a:extLst>
              </p:cNvPr>
              <p:cNvSpPr/>
              <p:nvPr/>
            </p:nvSpPr>
            <p:spPr>
              <a:xfrm>
                <a:off x="2054971" y="5374676"/>
                <a:ext cx="118872" cy="117475"/>
              </a:xfrm>
              <a:prstGeom prst="ellipse">
                <a:avLst/>
              </a:prstGeom>
              <a:solidFill>
                <a:srgbClr val="E5EAF4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20" name="Oval 519">
                <a:extLst>
                  <a:ext uri="{FF2B5EF4-FFF2-40B4-BE49-F238E27FC236}">
                    <a16:creationId xmlns:a16="http://schemas.microsoft.com/office/drawing/2014/main" id="{7F44A061-D99D-5A43-9E51-DE4141D729AD}"/>
                  </a:ext>
                </a:extLst>
              </p:cNvPr>
              <p:cNvSpPr/>
              <p:nvPr/>
            </p:nvSpPr>
            <p:spPr>
              <a:xfrm>
                <a:off x="1825441" y="5530251"/>
                <a:ext cx="118872" cy="117475"/>
              </a:xfrm>
              <a:prstGeom prst="ellipse">
                <a:avLst/>
              </a:prstGeom>
              <a:solidFill>
                <a:srgbClr val="E5EAF4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cxnSp>
            <p:nvCxnSpPr>
              <p:cNvPr id="521" name="Curved Connector 520">
                <a:extLst>
                  <a:ext uri="{FF2B5EF4-FFF2-40B4-BE49-F238E27FC236}">
                    <a16:creationId xmlns:a16="http://schemas.microsoft.com/office/drawing/2014/main" id="{C9579566-E314-B146-8DAA-B14A04E4AFFF}"/>
                  </a:ext>
                </a:extLst>
              </p:cNvPr>
              <p:cNvCxnSpPr>
                <a:cxnSpLocks/>
                <a:stCxn id="518" idx="6"/>
                <a:endCxn id="519" idx="0"/>
              </p:cNvCxnSpPr>
              <p:nvPr/>
            </p:nvCxnSpPr>
            <p:spPr>
              <a:xfrm>
                <a:off x="1944313" y="5315939"/>
                <a:ext cx="170094" cy="58737"/>
              </a:xfrm>
              <a:prstGeom prst="curvedConnector2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headEnd type="none" w="med" len="me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2" name="Curved Connector 521">
                <a:extLst>
                  <a:ext uri="{FF2B5EF4-FFF2-40B4-BE49-F238E27FC236}">
                    <a16:creationId xmlns:a16="http://schemas.microsoft.com/office/drawing/2014/main" id="{3BED516E-BF3A-9747-9B5C-4087A9D12BE7}"/>
                  </a:ext>
                </a:extLst>
              </p:cNvPr>
              <p:cNvCxnSpPr>
                <a:cxnSpLocks/>
                <a:stCxn id="519" idx="2"/>
                <a:endCxn id="518" idx="4"/>
              </p:cNvCxnSpPr>
              <p:nvPr/>
            </p:nvCxnSpPr>
            <p:spPr>
              <a:xfrm rot="10800000">
                <a:off x="1884877" y="5374676"/>
                <a:ext cx="170094" cy="58738"/>
              </a:xfrm>
              <a:prstGeom prst="curvedConnector2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headEnd type="none" w="med" len="me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" name="Curved Connector 522">
                <a:extLst>
                  <a:ext uri="{FF2B5EF4-FFF2-40B4-BE49-F238E27FC236}">
                    <a16:creationId xmlns:a16="http://schemas.microsoft.com/office/drawing/2014/main" id="{A76A2905-4981-4548-BFC9-8FA901B9F259}"/>
                  </a:ext>
                </a:extLst>
              </p:cNvPr>
              <p:cNvCxnSpPr>
                <a:cxnSpLocks/>
                <a:stCxn id="519" idx="4"/>
                <a:endCxn id="520" idx="6"/>
              </p:cNvCxnSpPr>
              <p:nvPr/>
            </p:nvCxnSpPr>
            <p:spPr>
              <a:xfrm rot="5400000">
                <a:off x="1980941" y="5455523"/>
                <a:ext cx="96838" cy="170094"/>
              </a:xfrm>
              <a:prstGeom prst="curvedConnector2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headEnd type="none" w="med" len="me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" name="Curved Connector 523">
                <a:extLst>
                  <a:ext uri="{FF2B5EF4-FFF2-40B4-BE49-F238E27FC236}">
                    <a16:creationId xmlns:a16="http://schemas.microsoft.com/office/drawing/2014/main" id="{9FDFB617-090F-4840-B030-712021578D5C}"/>
                  </a:ext>
                </a:extLst>
              </p:cNvPr>
              <p:cNvCxnSpPr>
                <a:cxnSpLocks/>
                <a:stCxn id="520" idx="1"/>
                <a:endCxn id="518" idx="3"/>
              </p:cNvCxnSpPr>
              <p:nvPr/>
            </p:nvCxnSpPr>
            <p:spPr>
              <a:xfrm rot="5400000" flipH="1" flipV="1">
                <a:off x="1747858" y="5452464"/>
                <a:ext cx="189983" cy="12700"/>
              </a:xfrm>
              <a:prstGeom prst="curvedConnector3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headEnd type="none" w="med" len="me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91" name="Straight Arrow Connector 490">
            <a:extLst>
              <a:ext uri="{FF2B5EF4-FFF2-40B4-BE49-F238E27FC236}">
                <a16:creationId xmlns:a16="http://schemas.microsoft.com/office/drawing/2014/main" id="{B31F4B60-71E4-B941-8828-4F3B9440474D}"/>
              </a:ext>
            </a:extLst>
          </p:cNvPr>
          <p:cNvCxnSpPr>
            <a:cxnSpLocks/>
          </p:cNvCxnSpPr>
          <p:nvPr/>
        </p:nvCxnSpPr>
        <p:spPr>
          <a:xfrm>
            <a:off x="6855040" y="5072342"/>
            <a:ext cx="424333" cy="0"/>
          </a:xfrm>
          <a:prstGeom prst="straightConnector1">
            <a:avLst/>
          </a:prstGeom>
          <a:ln w="2540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2" name="Oval 491">
            <a:extLst>
              <a:ext uri="{FF2B5EF4-FFF2-40B4-BE49-F238E27FC236}">
                <a16:creationId xmlns:a16="http://schemas.microsoft.com/office/drawing/2014/main" id="{12A4C154-7025-FD47-A024-BDD217DDFD58}"/>
              </a:ext>
            </a:extLst>
          </p:cNvPr>
          <p:cNvSpPr/>
          <p:nvPr/>
        </p:nvSpPr>
        <p:spPr>
          <a:xfrm rot="16200000" flipH="1">
            <a:off x="8866977" y="5952703"/>
            <a:ext cx="22083" cy="208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93" name="Oval 492">
            <a:extLst>
              <a:ext uri="{FF2B5EF4-FFF2-40B4-BE49-F238E27FC236}">
                <a16:creationId xmlns:a16="http://schemas.microsoft.com/office/drawing/2014/main" id="{2874F35A-5065-F44D-AA27-27A15C79842D}"/>
              </a:ext>
            </a:extLst>
          </p:cNvPr>
          <p:cNvSpPr/>
          <p:nvPr/>
        </p:nvSpPr>
        <p:spPr>
          <a:xfrm rot="16200000" flipH="1">
            <a:off x="8866977" y="4841244"/>
            <a:ext cx="22083" cy="20871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AFFF311-89B6-074A-8E50-84D97135160F}"/>
              </a:ext>
            </a:extLst>
          </p:cNvPr>
          <p:cNvGrpSpPr/>
          <p:nvPr/>
        </p:nvGrpSpPr>
        <p:grpSpPr>
          <a:xfrm>
            <a:off x="7378326" y="4574023"/>
            <a:ext cx="1598850" cy="1447274"/>
            <a:chOff x="7378326" y="4574023"/>
            <a:chExt cx="1598850" cy="1447274"/>
          </a:xfrm>
        </p:grpSpPr>
        <p:sp>
          <p:nvSpPr>
            <p:cNvPr id="481" name="Rounded Rectangle 480">
              <a:extLst>
                <a:ext uri="{FF2B5EF4-FFF2-40B4-BE49-F238E27FC236}">
                  <a16:creationId xmlns:a16="http://schemas.microsoft.com/office/drawing/2014/main" id="{4CC62BDE-543A-A646-AD15-2F6D0BA003C8}"/>
                </a:ext>
              </a:extLst>
            </p:cNvPr>
            <p:cNvSpPr/>
            <p:nvPr/>
          </p:nvSpPr>
          <p:spPr>
            <a:xfrm>
              <a:off x="7378326" y="4574023"/>
              <a:ext cx="1598850" cy="1447274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16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sp>
          <p:nvSpPr>
            <p:cNvPr id="508" name="Rectangle 507">
              <a:extLst>
                <a:ext uri="{FF2B5EF4-FFF2-40B4-BE49-F238E27FC236}">
                  <a16:creationId xmlns:a16="http://schemas.microsoft.com/office/drawing/2014/main" id="{1674EF55-FBAC-C140-B105-969C7E8487A7}"/>
                </a:ext>
              </a:extLst>
            </p:cNvPr>
            <p:cNvSpPr/>
            <p:nvPr/>
          </p:nvSpPr>
          <p:spPr>
            <a:xfrm rot="16200000">
              <a:off x="7050052" y="5149985"/>
              <a:ext cx="1117742" cy="3590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33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Courier New" panose="02070309020205020404" pitchFamily="49" charset="0"/>
                </a:rPr>
                <a:t>ACT/PRE</a:t>
              </a:r>
            </a:p>
          </p:txBody>
        </p:sp>
        <p:cxnSp>
          <p:nvCxnSpPr>
            <p:cNvPr id="513" name="Straight Arrow Connector 512">
              <a:extLst>
                <a:ext uri="{FF2B5EF4-FFF2-40B4-BE49-F238E27FC236}">
                  <a16:creationId xmlns:a16="http://schemas.microsoft.com/office/drawing/2014/main" id="{67315A1D-7333-AF40-992D-CD542F832E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56927" y="5327935"/>
              <a:ext cx="497162" cy="2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headEnd type="none" w="med" len="med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86EEC01-1B3C-E648-9FD9-9FAA1DBE32F6}"/>
                </a:ext>
              </a:extLst>
            </p:cNvPr>
            <p:cNvGrpSpPr/>
            <p:nvPr/>
          </p:nvGrpSpPr>
          <p:grpSpPr>
            <a:xfrm>
              <a:off x="8308041" y="4657875"/>
              <a:ext cx="557538" cy="1269957"/>
              <a:chOff x="8308041" y="4657875"/>
              <a:chExt cx="557538" cy="1269957"/>
            </a:xfrm>
          </p:grpSpPr>
          <p:grpSp>
            <p:nvGrpSpPr>
              <p:cNvPr id="494" name="Group 493">
                <a:extLst>
                  <a:ext uri="{FF2B5EF4-FFF2-40B4-BE49-F238E27FC236}">
                    <a16:creationId xmlns:a16="http://schemas.microsoft.com/office/drawing/2014/main" id="{274DF094-4A4F-EE40-A2C8-396255F6A071}"/>
                  </a:ext>
                </a:extLst>
              </p:cNvPr>
              <p:cNvGrpSpPr/>
              <p:nvPr/>
            </p:nvGrpSpPr>
            <p:grpSpPr>
              <a:xfrm>
                <a:off x="8308041" y="4657875"/>
                <a:ext cx="557538" cy="1269957"/>
                <a:chOff x="4830795" y="4111398"/>
                <a:chExt cx="289491" cy="755921"/>
              </a:xfrm>
            </p:grpSpPr>
            <p:grpSp>
              <p:nvGrpSpPr>
                <p:cNvPr id="495" name="Group 494">
                  <a:extLst>
                    <a:ext uri="{FF2B5EF4-FFF2-40B4-BE49-F238E27FC236}">
                      <a16:creationId xmlns:a16="http://schemas.microsoft.com/office/drawing/2014/main" id="{E5755728-FCB9-8C4E-A32A-4028662ECD5C}"/>
                    </a:ext>
                  </a:extLst>
                </p:cNvPr>
                <p:cNvGrpSpPr/>
                <p:nvPr/>
              </p:nvGrpSpPr>
              <p:grpSpPr>
                <a:xfrm>
                  <a:off x="4830795" y="4111398"/>
                  <a:ext cx="289489" cy="755921"/>
                  <a:chOff x="4830795" y="4111398"/>
                  <a:chExt cx="289489" cy="755921"/>
                </a:xfrm>
              </p:grpSpPr>
              <p:sp>
                <p:nvSpPr>
                  <p:cNvPr id="497" name="Rectangle 496">
                    <a:extLst>
                      <a:ext uri="{FF2B5EF4-FFF2-40B4-BE49-F238E27FC236}">
                        <a16:creationId xmlns:a16="http://schemas.microsoft.com/office/drawing/2014/main" id="{4CF51F47-9CF9-E246-8AF7-923C6DFFD206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4614131" y="4344138"/>
                    <a:ext cx="722817" cy="289489"/>
                  </a:xfrm>
                  <a:prstGeom prst="rect">
                    <a:avLst/>
                  </a:prstGeom>
                  <a:solidFill>
                    <a:srgbClr val="70AD47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8" name="Oval 497">
                    <a:extLst>
                      <a:ext uri="{FF2B5EF4-FFF2-40B4-BE49-F238E27FC236}">
                        <a16:creationId xmlns:a16="http://schemas.microsoft.com/office/drawing/2014/main" id="{08F4B84C-DC65-DC4A-9941-F10662BD6C08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4928537" y="4832470"/>
                    <a:ext cx="35830" cy="33867"/>
                  </a:xfrm>
                  <a:prstGeom prst="ellipse">
                    <a:avLst/>
                  </a:prstGeom>
                  <a:solidFill>
                    <a:srgbClr val="FEFEFE"/>
                  </a:solidFill>
                  <a:ln w="12700" cap="flat" cmpd="sng" algn="ctr">
                    <a:solidFill>
                      <a:srgbClr val="FEFEFE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99" name="Oval 498">
                    <a:extLst>
                      <a:ext uri="{FF2B5EF4-FFF2-40B4-BE49-F238E27FC236}">
                        <a16:creationId xmlns:a16="http://schemas.microsoft.com/office/drawing/2014/main" id="{E795B588-B028-1E44-97F4-6AC8A2F616A4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5018879" y="4832470"/>
                    <a:ext cx="35830" cy="33867"/>
                  </a:xfrm>
                  <a:prstGeom prst="ellipse">
                    <a:avLst/>
                  </a:prstGeom>
                  <a:solidFill>
                    <a:srgbClr val="FEFEFE"/>
                  </a:solidFill>
                  <a:ln w="12700" cap="flat" cmpd="sng" algn="ctr">
                    <a:solidFill>
                      <a:srgbClr val="FEFEFE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0" name="Oval 499">
                    <a:extLst>
                      <a:ext uri="{FF2B5EF4-FFF2-40B4-BE49-F238E27FC236}">
                        <a16:creationId xmlns:a16="http://schemas.microsoft.com/office/drawing/2014/main" id="{189C9B04-5FAE-244B-9F2B-53D0DCC3CAEB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4928537" y="4112379"/>
                    <a:ext cx="35830" cy="33867"/>
                  </a:xfrm>
                  <a:prstGeom prst="ellipse">
                    <a:avLst/>
                  </a:prstGeom>
                  <a:solidFill>
                    <a:srgbClr val="FEFEFE"/>
                  </a:solidFill>
                  <a:ln w="12700" cap="flat" cmpd="sng" algn="ctr">
                    <a:solidFill>
                      <a:srgbClr val="FEFEFE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1" name="Oval 500">
                    <a:extLst>
                      <a:ext uri="{FF2B5EF4-FFF2-40B4-BE49-F238E27FC236}">
                        <a16:creationId xmlns:a16="http://schemas.microsoft.com/office/drawing/2014/main" id="{EBEE26E3-3CFD-3E45-AFAA-C5A356787197}"/>
                      </a:ext>
                    </a:extLst>
                  </p:cNvPr>
                  <p:cNvSpPr/>
                  <p:nvPr/>
                </p:nvSpPr>
                <p:spPr>
                  <a:xfrm rot="16200000" flipH="1">
                    <a:off x="5018879" y="4112379"/>
                    <a:ext cx="35830" cy="33867"/>
                  </a:xfrm>
                  <a:prstGeom prst="ellipse">
                    <a:avLst/>
                  </a:prstGeom>
                  <a:solidFill>
                    <a:srgbClr val="FEFEFE"/>
                  </a:solidFill>
                  <a:ln w="12700" cap="flat" cmpd="sng" algn="ctr">
                    <a:solidFill>
                      <a:srgbClr val="FEFEFE"/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2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496" name="Rectangle 495">
                  <a:extLst>
                    <a:ext uri="{FF2B5EF4-FFF2-40B4-BE49-F238E27FC236}">
                      <a16:creationId xmlns:a16="http://schemas.microsoft.com/office/drawing/2014/main" id="{D894887A-25F1-1F44-BEEE-9C506341120D}"/>
                    </a:ext>
                  </a:extLst>
                </p:cNvPr>
                <p:cNvSpPr/>
                <p:nvPr/>
              </p:nvSpPr>
              <p:spPr>
                <a:xfrm rot="16200000">
                  <a:off x="4819059" y="4476133"/>
                  <a:ext cx="575362" cy="27093"/>
                </a:xfrm>
                <a:prstGeom prst="rect">
                  <a:avLst/>
                </a:prstGeom>
                <a:pattFill prst="dkVert">
                  <a:fgClr>
                    <a:srgbClr val="FFC000">
                      <a:lumMod val="60000"/>
                      <a:lumOff val="40000"/>
                    </a:srgbClr>
                  </a:fgClr>
                  <a:bgClr>
                    <a:sysClr val="window" lastClr="FFFFFF"/>
                  </a:bgClr>
                </a:patt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02" name="Group 501">
                <a:extLst>
                  <a:ext uri="{FF2B5EF4-FFF2-40B4-BE49-F238E27FC236}">
                    <a16:creationId xmlns:a16="http://schemas.microsoft.com/office/drawing/2014/main" id="{2DB1DD8B-FB18-8849-9A9F-035F264A4AC8}"/>
                  </a:ext>
                </a:extLst>
              </p:cNvPr>
              <p:cNvGrpSpPr/>
              <p:nvPr/>
            </p:nvGrpSpPr>
            <p:grpSpPr>
              <a:xfrm rot="16200000">
                <a:off x="8185361" y="5143465"/>
                <a:ext cx="756076" cy="293602"/>
                <a:chOff x="4340198" y="1826549"/>
                <a:chExt cx="485918" cy="276639"/>
              </a:xfrm>
            </p:grpSpPr>
            <p:sp>
              <p:nvSpPr>
                <p:cNvPr id="503" name="Rectangle 502">
                  <a:extLst>
                    <a:ext uri="{FF2B5EF4-FFF2-40B4-BE49-F238E27FC236}">
                      <a16:creationId xmlns:a16="http://schemas.microsoft.com/office/drawing/2014/main" id="{8F40DD31-E5D3-1949-BB4A-77B0A48B9C3C}"/>
                    </a:ext>
                  </a:extLst>
                </p:cNvPr>
                <p:cNvSpPr/>
                <p:nvPr/>
              </p:nvSpPr>
              <p:spPr>
                <a:xfrm>
                  <a:off x="4340198" y="1826549"/>
                  <a:ext cx="174612" cy="276637"/>
                </a:xfrm>
                <a:prstGeom prst="rect">
                  <a:avLst/>
                </a:prstGeom>
                <a:solidFill>
                  <a:sysClr val="windowText" lastClr="000000"/>
                </a:solidFill>
                <a:ln w="1270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04" name="Rectangle 503">
                  <a:extLst>
                    <a:ext uri="{FF2B5EF4-FFF2-40B4-BE49-F238E27FC236}">
                      <a16:creationId xmlns:a16="http://schemas.microsoft.com/office/drawing/2014/main" id="{A95F48CB-8E25-8B4E-AE80-FF1A55ADD162}"/>
                    </a:ext>
                  </a:extLst>
                </p:cNvPr>
                <p:cNvSpPr/>
                <p:nvPr/>
              </p:nvSpPr>
              <p:spPr>
                <a:xfrm>
                  <a:off x="4651504" y="1826550"/>
                  <a:ext cx="174612" cy="276638"/>
                </a:xfrm>
                <a:prstGeom prst="rect">
                  <a:avLst/>
                </a:prstGeom>
                <a:solidFill>
                  <a:sysClr val="windowText" lastClr="000000"/>
                </a:solidFill>
                <a:ln w="1270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8" name="Oval 527">
                <a:extLst>
                  <a:ext uri="{FF2B5EF4-FFF2-40B4-BE49-F238E27FC236}">
                    <a16:creationId xmlns:a16="http://schemas.microsoft.com/office/drawing/2014/main" id="{18A4C544-1AC7-8549-9BF1-30B0708AB66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88782" y="5824283"/>
                <a:ext cx="52832" cy="52832"/>
              </a:xfrm>
              <a:prstGeom prst="ellipse">
                <a:avLst/>
              </a:prstGeom>
              <a:solidFill>
                <a:srgbClr val="FEFE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29" name="Oval 528">
                <a:extLst>
                  <a:ext uri="{FF2B5EF4-FFF2-40B4-BE49-F238E27FC236}">
                    <a16:creationId xmlns:a16="http://schemas.microsoft.com/office/drawing/2014/main" id="{5EC38BF4-30F8-1543-A138-A684F818BB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82340" y="4720793"/>
                <a:ext cx="52832" cy="52832"/>
              </a:xfrm>
              <a:prstGeom prst="ellipse">
                <a:avLst/>
              </a:prstGeom>
              <a:solidFill>
                <a:srgbClr val="FEFE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</p:grpSp>
      <p:graphicFrame>
        <p:nvGraphicFramePr>
          <p:cNvPr id="531" name="Table 530">
            <a:extLst>
              <a:ext uri="{FF2B5EF4-FFF2-40B4-BE49-F238E27FC236}">
                <a16:creationId xmlns:a16="http://schemas.microsoft.com/office/drawing/2014/main" id="{1229032C-D001-F644-92AC-B94E443D54F6}"/>
              </a:ext>
            </a:extLst>
          </p:cNvPr>
          <p:cNvGraphicFramePr>
            <a:graphicFrameLocks noGrp="1"/>
          </p:cNvGraphicFramePr>
          <p:nvPr/>
        </p:nvGraphicFramePr>
        <p:xfrm>
          <a:off x="5082745" y="4275721"/>
          <a:ext cx="1513531" cy="1348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13531">
                  <a:extLst>
                    <a:ext uri="{9D8B030D-6E8A-4147-A177-3AD203B41FA5}">
                      <a16:colId xmlns:a16="http://schemas.microsoft.com/office/drawing/2014/main" val="3411314267"/>
                    </a:ext>
                  </a:extLst>
                </a:gridCol>
              </a:tblGrid>
              <a:tr h="269666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ACT/PRE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9564133"/>
                  </a:ext>
                </a:extLst>
              </a:tr>
              <a:tr h="269666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ACT/PRE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F5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732602"/>
                  </a:ext>
                </a:extLst>
              </a:tr>
              <a:tr h="269666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ACT/PRE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D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5392560"/>
                  </a:ext>
                </a:extLst>
              </a:tr>
              <a:tr h="269666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ACT/PRE/PRE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8D4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523024"/>
                  </a:ext>
                </a:extLst>
              </a:tr>
              <a:tr h="269666">
                <a:tc>
                  <a:txBody>
                    <a:bodyPr/>
                    <a:lstStyle/>
                    <a:p>
                      <a:r>
                        <a:rPr lang="en-US" sz="1400" b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done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5727766"/>
                  </a:ext>
                </a:extLst>
              </a:tr>
            </a:tbl>
          </a:graphicData>
        </a:graphic>
      </p:graphicFrame>
      <p:cxnSp>
        <p:nvCxnSpPr>
          <p:cNvPr id="533" name="Straight Connector 532">
            <a:extLst>
              <a:ext uri="{FF2B5EF4-FFF2-40B4-BE49-F238E27FC236}">
                <a16:creationId xmlns:a16="http://schemas.microsoft.com/office/drawing/2014/main" id="{9F194B97-A4A4-1F4A-A3A1-1A1C65904476}"/>
              </a:ext>
            </a:extLst>
          </p:cNvPr>
          <p:cNvCxnSpPr/>
          <p:nvPr/>
        </p:nvCxnSpPr>
        <p:spPr>
          <a:xfrm>
            <a:off x="129785" y="3596854"/>
            <a:ext cx="8884429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5" name="Group 534">
            <a:extLst>
              <a:ext uri="{FF2B5EF4-FFF2-40B4-BE49-F238E27FC236}">
                <a16:creationId xmlns:a16="http://schemas.microsoft.com/office/drawing/2014/main" id="{96685389-20B3-8146-B6CF-E569C240BE1C}"/>
              </a:ext>
            </a:extLst>
          </p:cNvPr>
          <p:cNvGrpSpPr/>
          <p:nvPr/>
        </p:nvGrpSpPr>
        <p:grpSpPr>
          <a:xfrm>
            <a:off x="2307434" y="931164"/>
            <a:ext cx="1931355" cy="2049796"/>
            <a:chOff x="2307434" y="1557252"/>
            <a:chExt cx="1931355" cy="2049796"/>
          </a:xfrm>
        </p:grpSpPr>
        <p:grpSp>
          <p:nvGrpSpPr>
            <p:cNvPr id="416" name="Group 415">
              <a:extLst>
                <a:ext uri="{FF2B5EF4-FFF2-40B4-BE49-F238E27FC236}">
                  <a16:creationId xmlns:a16="http://schemas.microsoft.com/office/drawing/2014/main" id="{D06BFF73-B8EA-3D47-ADEB-7CFAD8555C79}"/>
                </a:ext>
              </a:extLst>
            </p:cNvPr>
            <p:cNvGrpSpPr/>
            <p:nvPr/>
          </p:nvGrpSpPr>
          <p:grpSpPr>
            <a:xfrm>
              <a:off x="2660496" y="1557252"/>
              <a:ext cx="1578293" cy="2049796"/>
              <a:chOff x="2755612" y="1974313"/>
              <a:chExt cx="1578293" cy="2049796"/>
            </a:xfrm>
          </p:grpSpPr>
          <p:grpSp>
            <p:nvGrpSpPr>
              <p:cNvPr id="414" name="Group 413">
                <a:extLst>
                  <a:ext uri="{FF2B5EF4-FFF2-40B4-BE49-F238E27FC236}">
                    <a16:creationId xmlns:a16="http://schemas.microsoft.com/office/drawing/2014/main" id="{8D26F9AA-55CA-5743-8D81-55784DD770A5}"/>
                  </a:ext>
                </a:extLst>
              </p:cNvPr>
              <p:cNvGrpSpPr/>
              <p:nvPr/>
            </p:nvGrpSpPr>
            <p:grpSpPr>
              <a:xfrm>
                <a:off x="2755612" y="2475443"/>
                <a:ext cx="1578293" cy="1548666"/>
                <a:chOff x="3211452" y="2874384"/>
                <a:chExt cx="1578293" cy="1548666"/>
              </a:xfrm>
            </p:grpSpPr>
            <p:sp>
              <p:nvSpPr>
                <p:cNvPr id="379" name="Rounded Rectangle 378">
                  <a:extLst>
                    <a:ext uri="{FF2B5EF4-FFF2-40B4-BE49-F238E27FC236}">
                      <a16:creationId xmlns:a16="http://schemas.microsoft.com/office/drawing/2014/main" id="{2E7BFECB-70FA-7F47-80F2-805C0314D392}"/>
                    </a:ext>
                  </a:extLst>
                </p:cNvPr>
                <p:cNvSpPr/>
                <p:nvPr/>
              </p:nvSpPr>
              <p:spPr>
                <a:xfrm>
                  <a:off x="3211452" y="2874384"/>
                  <a:ext cx="1466613" cy="1204068"/>
                </a:xfrm>
                <a:prstGeom prst="round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6163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grpSp>
              <p:nvGrpSpPr>
                <p:cNvPr id="408" name="Group 407">
                  <a:extLst>
                    <a:ext uri="{FF2B5EF4-FFF2-40B4-BE49-F238E27FC236}">
                      <a16:creationId xmlns:a16="http://schemas.microsoft.com/office/drawing/2014/main" id="{A14FF517-2E12-FC47-882D-2E8C59A93BBB}"/>
                    </a:ext>
                  </a:extLst>
                </p:cNvPr>
                <p:cNvGrpSpPr/>
                <p:nvPr/>
              </p:nvGrpSpPr>
              <p:grpSpPr>
                <a:xfrm>
                  <a:off x="3412005" y="3198852"/>
                  <a:ext cx="1161942" cy="528322"/>
                  <a:chOff x="3412005" y="3198852"/>
                  <a:chExt cx="1161942" cy="528322"/>
                </a:xfrm>
              </p:grpSpPr>
              <p:grpSp>
                <p:nvGrpSpPr>
                  <p:cNvPr id="381" name="Group 380">
                    <a:extLst>
                      <a:ext uri="{FF2B5EF4-FFF2-40B4-BE49-F238E27FC236}">
                        <a16:creationId xmlns:a16="http://schemas.microsoft.com/office/drawing/2014/main" id="{2E0EFF5E-6202-DA47-8AD7-65046C1735C1}"/>
                      </a:ext>
                    </a:extLst>
                  </p:cNvPr>
                  <p:cNvGrpSpPr/>
                  <p:nvPr/>
                </p:nvGrpSpPr>
                <p:grpSpPr>
                  <a:xfrm>
                    <a:off x="3412005" y="3198852"/>
                    <a:ext cx="1128558" cy="528322"/>
                    <a:chOff x="1332999" y="4174190"/>
                    <a:chExt cx="1175252" cy="550180"/>
                  </a:xfrm>
                </p:grpSpPr>
                <p:grpSp>
                  <p:nvGrpSpPr>
                    <p:cNvPr id="383" name="Group 382">
                      <a:extLst>
                        <a:ext uri="{FF2B5EF4-FFF2-40B4-BE49-F238E27FC236}">
                          <a16:creationId xmlns:a16="http://schemas.microsoft.com/office/drawing/2014/main" id="{90112E02-8E4D-764B-81E5-B5AE4341602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147787" y="4431167"/>
                      <a:ext cx="360464" cy="69048"/>
                      <a:chOff x="4793112" y="4167661"/>
                      <a:chExt cx="360464" cy="69048"/>
                    </a:xfrm>
                  </p:grpSpPr>
                  <p:cxnSp>
                    <p:nvCxnSpPr>
                      <p:cNvPr id="394" name="Straight Connector 393">
                        <a:extLst>
                          <a:ext uri="{FF2B5EF4-FFF2-40B4-BE49-F238E27FC236}">
                            <a16:creationId xmlns:a16="http://schemas.microsoft.com/office/drawing/2014/main" id="{0F5DE70C-DCDB-9047-8B2D-0972443A5BD8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>
                        <a:off x="4793112" y="4202185"/>
                        <a:ext cx="345242" cy="0"/>
                      </a:xfrm>
                      <a:prstGeom prst="line">
                        <a:avLst/>
                      </a:prstGeom>
                      <a:solidFill>
                        <a:schemeClr val="tx1"/>
                      </a:solidFill>
                      <a:ln w="127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95" name="Flowchart: Connector 11">
                        <a:extLst>
                          <a:ext uri="{FF2B5EF4-FFF2-40B4-BE49-F238E27FC236}">
                            <a16:creationId xmlns:a16="http://schemas.microsoft.com/office/drawing/2014/main" id="{2632382D-A056-FD43-AD2C-A7F8EA1831B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84528" y="4167661"/>
                        <a:ext cx="69048" cy="69048"/>
                      </a:xfrm>
                      <a:prstGeom prst="flowChartConnector">
                        <a:avLst/>
                      </a:prstGeom>
                      <a:solidFill>
                        <a:schemeClr val="tx1"/>
                      </a:solidFill>
                      <a:ln w="12700" cap="flat" cmpd="sng" algn="ctr">
                        <a:solidFill>
                          <a:schemeClr val="tx1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1761043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3467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384" name="Group 383">
                      <a:extLst>
                        <a:ext uri="{FF2B5EF4-FFF2-40B4-BE49-F238E27FC236}">
                          <a16:creationId xmlns:a16="http://schemas.microsoft.com/office/drawing/2014/main" id="{DC6B394D-4AC6-4D4B-9472-BE87C07F22F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333740" y="4250347"/>
                      <a:ext cx="414294" cy="69048"/>
                      <a:chOff x="3838217" y="3992220"/>
                      <a:chExt cx="414294" cy="69048"/>
                    </a:xfrm>
                  </p:grpSpPr>
                  <p:cxnSp>
                    <p:nvCxnSpPr>
                      <p:cNvPr id="392" name="Straight Connector 391">
                        <a:extLst>
                          <a:ext uri="{FF2B5EF4-FFF2-40B4-BE49-F238E27FC236}">
                            <a16:creationId xmlns:a16="http://schemas.microsoft.com/office/drawing/2014/main" id="{7430DEA5-979B-1E4D-8B44-1B147801909E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>
                        <a:off x="3907266" y="4026731"/>
                        <a:ext cx="345245" cy="0"/>
                      </a:xfrm>
                      <a:prstGeom prst="line">
                        <a:avLst/>
                      </a:prstGeom>
                      <a:solidFill>
                        <a:schemeClr val="tx1"/>
                      </a:solidFill>
                      <a:ln w="12700" cap="flat" cmpd="sng" algn="ctr">
                        <a:solidFill>
                          <a:schemeClr val="tx1"/>
                        </a:solidFill>
                        <a:prstDash val="solid"/>
                      </a:ln>
                      <a:effectLst/>
                    </p:spPr>
                  </p:cxnSp>
                  <p:sp>
                    <p:nvSpPr>
                      <p:cNvPr id="393" name="Flowchart: Connector 8">
                        <a:extLst>
                          <a:ext uri="{FF2B5EF4-FFF2-40B4-BE49-F238E27FC236}">
                            <a16:creationId xmlns:a16="http://schemas.microsoft.com/office/drawing/2014/main" id="{E95AB8CB-F0A3-7D42-88D4-8FD7C5BFF5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38217" y="3992220"/>
                        <a:ext cx="69049" cy="69048"/>
                      </a:xfrm>
                      <a:prstGeom prst="flowChartConnector">
                        <a:avLst/>
                      </a:prstGeom>
                      <a:solidFill>
                        <a:schemeClr val="tx1"/>
                      </a:solidFill>
                      <a:ln w="12700" cap="flat" cmpd="sng" algn="ctr">
                        <a:solidFill>
                          <a:schemeClr val="tx1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1761043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3467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385" name="Group 384">
                      <a:extLst>
                        <a:ext uri="{FF2B5EF4-FFF2-40B4-BE49-F238E27FC236}">
                          <a16:creationId xmlns:a16="http://schemas.microsoft.com/office/drawing/2014/main" id="{1C6DFE12-5613-F64E-9744-3B5530C3E62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341169" y="4431167"/>
                      <a:ext cx="406864" cy="69048"/>
                      <a:chOff x="3845646" y="4269682"/>
                      <a:chExt cx="406864" cy="69048"/>
                    </a:xfrm>
                  </p:grpSpPr>
                  <p:cxnSp>
                    <p:nvCxnSpPr>
                      <p:cNvPr id="390" name="Straight Connector 389">
                        <a:extLst>
                          <a:ext uri="{FF2B5EF4-FFF2-40B4-BE49-F238E27FC236}">
                            <a16:creationId xmlns:a16="http://schemas.microsoft.com/office/drawing/2014/main" id="{5923A7B9-B94E-A848-A136-F6DE99FC773A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>
                        <a:off x="3907266" y="4304207"/>
                        <a:ext cx="345244" cy="0"/>
                      </a:xfrm>
                      <a:prstGeom prst="line">
                        <a:avLst/>
                      </a:prstGeom>
                      <a:solidFill>
                        <a:schemeClr val="tx1"/>
                      </a:solidFill>
                      <a:ln w="12700" cap="flat" cmpd="sng" algn="ctr">
                        <a:solidFill>
                          <a:schemeClr val="tx1"/>
                        </a:solidFill>
                        <a:prstDash val="solid"/>
                      </a:ln>
                      <a:effectLst/>
                    </p:spPr>
                  </p:cxnSp>
                  <p:sp>
                    <p:nvSpPr>
                      <p:cNvPr id="391" name="Flowchart: Connector 9">
                        <a:extLst>
                          <a:ext uri="{FF2B5EF4-FFF2-40B4-BE49-F238E27FC236}">
                            <a16:creationId xmlns:a16="http://schemas.microsoft.com/office/drawing/2014/main" id="{4B77B613-2F03-6E4A-AD34-B8504D2382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45646" y="4269682"/>
                        <a:ext cx="69049" cy="69048"/>
                      </a:xfrm>
                      <a:prstGeom prst="flowChartConnector">
                        <a:avLst/>
                      </a:prstGeom>
                      <a:solidFill>
                        <a:schemeClr val="tx1"/>
                      </a:solidFill>
                      <a:ln w="12700" cap="flat" cmpd="sng" algn="ctr">
                        <a:solidFill>
                          <a:schemeClr val="tx1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1761043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3467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grpSp>
                  <p:nvGrpSpPr>
                    <p:cNvPr id="386" name="Group 385">
                      <a:extLst>
                        <a:ext uri="{FF2B5EF4-FFF2-40B4-BE49-F238E27FC236}">
                          <a16:creationId xmlns:a16="http://schemas.microsoft.com/office/drawing/2014/main" id="{C0A2E64F-6546-F042-811A-622AC14A99B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332999" y="4593843"/>
                      <a:ext cx="390964" cy="69048"/>
                      <a:chOff x="3845645" y="4571954"/>
                      <a:chExt cx="390964" cy="69048"/>
                    </a:xfrm>
                  </p:grpSpPr>
                  <p:sp>
                    <p:nvSpPr>
                      <p:cNvPr id="388" name="Flowchart: Connector 9">
                        <a:extLst>
                          <a:ext uri="{FF2B5EF4-FFF2-40B4-BE49-F238E27FC236}">
                            <a16:creationId xmlns:a16="http://schemas.microsoft.com/office/drawing/2014/main" id="{CFB88838-9CFC-BE4E-998E-9F66DC09873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45645" y="4571954"/>
                        <a:ext cx="69047" cy="69048"/>
                      </a:xfrm>
                      <a:prstGeom prst="flowChartConnector">
                        <a:avLst/>
                      </a:prstGeom>
                      <a:solidFill>
                        <a:schemeClr val="tx1"/>
                      </a:solidFill>
                      <a:ln w="12700" cap="flat" cmpd="sng" algn="ctr">
                        <a:solidFill>
                          <a:schemeClr val="tx1"/>
                        </a:solidFill>
                        <a:prstDash val="solid"/>
                      </a:ln>
                      <a:effectLst/>
                    </p:spPr>
                    <p:txBody>
                      <a:bodyPr rtlCol="0" anchor="ctr"/>
                      <a:lstStyle/>
                      <a:p>
                        <a:pPr marL="0" marR="0" lvl="0" indent="0" algn="ctr" defTabSz="1761043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GB" sz="3467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+mn-ea"/>
                          <a:cs typeface="+mn-cs"/>
                        </a:endParaRPr>
                      </a:p>
                    </p:txBody>
                  </p:sp>
                  <p:cxnSp>
                    <p:nvCxnSpPr>
                      <p:cNvPr id="389" name="Straight Connector 388">
                        <a:extLst>
                          <a:ext uri="{FF2B5EF4-FFF2-40B4-BE49-F238E27FC236}">
                            <a16:creationId xmlns:a16="http://schemas.microsoft.com/office/drawing/2014/main" id="{38D784D0-9C48-EA4C-9B1D-0EDF227F3BAE}"/>
                          </a:ext>
                        </a:extLst>
                      </p:cNvPr>
                      <p:cNvCxnSpPr/>
                      <p:nvPr/>
                    </p:nvCxnSpPr>
                    <p:spPr>
                      <a:xfrm flipH="1">
                        <a:off x="3891367" y="4615548"/>
                        <a:ext cx="345242" cy="0"/>
                      </a:xfrm>
                      <a:prstGeom prst="line">
                        <a:avLst/>
                      </a:prstGeom>
                      <a:solidFill>
                        <a:schemeClr val="tx1"/>
                      </a:solidFill>
                      <a:ln w="12700" cap="flat" cmpd="sng" algn="ctr">
                        <a:solidFill>
                          <a:schemeClr val="tx1"/>
                        </a:solidFill>
                        <a:prstDash val="solid"/>
                      </a:ln>
                      <a:effectLst/>
                    </p:spPr>
                  </p:cxnSp>
                </p:grpSp>
                <p:sp>
                  <p:nvSpPr>
                    <p:cNvPr id="387" name="Oval 386">
                      <a:extLst>
                        <a:ext uri="{FF2B5EF4-FFF2-40B4-BE49-F238E27FC236}">
                          <a16:creationId xmlns:a16="http://schemas.microsoft.com/office/drawing/2014/main" id="{B9309423-001F-EC4B-A985-B4DEBFFAD982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1650303" y="4174190"/>
                      <a:ext cx="550179" cy="550180"/>
                    </a:xfrm>
                    <a:prstGeom prst="ellipse">
                      <a:avLst/>
                    </a:prstGeom>
                    <a:solidFill>
                      <a:srgbClr val="D3DBD5"/>
                    </a:solidFill>
                    <a:ln w="12700"/>
                  </p:spPr>
                  <p:style>
                    <a:lnRef idx="2">
                      <a:schemeClr val="dk1"/>
                    </a:lnRef>
                    <a:fillRef idx="1">
                      <a:schemeClr val="lt1"/>
                    </a:fillRef>
                    <a:effectRef idx="0">
                      <a:schemeClr val="dk1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17610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22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endParaRPr>
                    </a:p>
                  </p:txBody>
                </p:sp>
              </p:grpSp>
              <p:sp>
                <p:nvSpPr>
                  <p:cNvPr id="382" name="TextBox 381">
                    <a:extLst>
                      <a:ext uri="{FF2B5EF4-FFF2-40B4-BE49-F238E27FC236}">
                        <a16:creationId xmlns:a16="http://schemas.microsoft.com/office/drawing/2014/main" id="{0169CB78-9A64-3943-AAF8-0F621B786CF9}"/>
                      </a:ext>
                    </a:extLst>
                  </p:cNvPr>
                  <p:cNvSpPr txBox="1"/>
                  <p:nvPr/>
                </p:nvSpPr>
                <p:spPr>
                  <a:xfrm>
                    <a:off x="3694179" y="3310909"/>
                    <a:ext cx="879768" cy="32944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541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+mn-ea"/>
                        <a:cs typeface="Arial" panose="020B0604020202020204" pitchFamily="34" charset="0"/>
                      </a:rPr>
                      <a:t>MAJ</a:t>
                    </a:r>
                  </a:p>
                </p:txBody>
              </p:sp>
            </p:grpSp>
            <p:sp>
              <p:nvSpPr>
                <p:cNvPr id="396" name="Rectangle 395">
                  <a:extLst>
                    <a:ext uri="{FF2B5EF4-FFF2-40B4-BE49-F238E27FC236}">
                      <a16:creationId xmlns:a16="http://schemas.microsoft.com/office/drawing/2014/main" id="{253C3A41-5E8D-9945-B93A-5F07E7684541}"/>
                    </a:ext>
                  </a:extLst>
                </p:cNvPr>
                <p:cNvSpPr/>
                <p:nvPr/>
              </p:nvSpPr>
              <p:spPr>
                <a:xfrm>
                  <a:off x="3226497" y="4084496"/>
                  <a:ext cx="1563248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MAJ/NOT logic</a:t>
                  </a:r>
                </a:p>
              </p:txBody>
            </p:sp>
          </p:grpSp>
          <p:sp>
            <p:nvSpPr>
              <p:cNvPr id="415" name="Rectangle 414">
                <a:extLst>
                  <a:ext uri="{FF2B5EF4-FFF2-40B4-BE49-F238E27FC236}">
                    <a16:creationId xmlns:a16="http://schemas.microsoft.com/office/drawing/2014/main" id="{D2DF1CC8-CF8C-4941-8135-FD7570C97FD7}"/>
                  </a:ext>
                </a:extLst>
              </p:cNvPr>
              <p:cNvSpPr/>
              <p:nvPr/>
            </p:nvSpPr>
            <p:spPr>
              <a:xfrm>
                <a:off x="2785694" y="1974313"/>
                <a:ext cx="144392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Step 1: Generate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MAJ logic</a:t>
                </a:r>
              </a:p>
            </p:txBody>
          </p:sp>
        </p:grpSp>
        <p:sp>
          <p:nvSpPr>
            <p:cNvPr id="534" name="Right Arrow 533">
              <a:extLst>
                <a:ext uri="{FF2B5EF4-FFF2-40B4-BE49-F238E27FC236}">
                  <a16:creationId xmlns:a16="http://schemas.microsoft.com/office/drawing/2014/main" id="{444D3331-2F50-DA42-AB1E-B39351D5CBEF}"/>
                </a:ext>
              </a:extLst>
            </p:cNvPr>
            <p:cNvSpPr/>
            <p:nvPr/>
          </p:nvSpPr>
          <p:spPr>
            <a:xfrm>
              <a:off x="2307434" y="2619261"/>
              <a:ext cx="280794" cy="258213"/>
            </a:xfrm>
            <a:prstGeom prst="rightArrow">
              <a:avLst/>
            </a:prstGeom>
            <a:ln w="12700">
              <a:prstDash val="soli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6" name="Rectangle 155">
                <a:extLst>
                  <a:ext uri="{FF2B5EF4-FFF2-40B4-BE49-F238E27FC236}">
                    <a16:creationId xmlns:a16="http://schemas.microsoft.com/office/drawing/2014/main" id="{EF9D8263-4725-9041-8503-14C3B104646A}"/>
                  </a:ext>
                </a:extLst>
              </p:cNvPr>
              <p:cNvSpPr/>
              <p:nvPr/>
            </p:nvSpPr>
            <p:spPr>
              <a:xfrm>
                <a:off x="4548574" y="3029879"/>
                <a:ext cx="155968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𝜇</m:t>
                    </m:r>
                  </m:oMath>
                </a14:m>
                <a:r>
                  <a:rPr kumimoji="0" 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Program</a:t>
                </a:r>
              </a:p>
            </p:txBody>
          </p:sp>
        </mc:Choice>
        <mc:Fallback xmlns="">
          <p:sp>
            <p:nvSpPr>
              <p:cNvPr id="156" name="Rectangle 155">
                <a:extLst>
                  <a:ext uri="{FF2B5EF4-FFF2-40B4-BE49-F238E27FC236}">
                    <a16:creationId xmlns:a16="http://schemas.microsoft.com/office/drawing/2014/main" id="{EF9D8263-4725-9041-8503-14C3B10464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8574" y="3029879"/>
                <a:ext cx="1559686" cy="338554"/>
              </a:xfrm>
              <a:prstGeom prst="rect">
                <a:avLst/>
              </a:prstGeom>
              <a:blipFill>
                <a:blip r:embed="rId4"/>
                <a:stretch>
                  <a:fillRect t="-3571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3" name="Table 312">
                <a:extLst>
                  <a:ext uri="{FF2B5EF4-FFF2-40B4-BE49-F238E27FC236}">
                    <a16:creationId xmlns:a16="http://schemas.microsoft.com/office/drawing/2014/main" id="{D0429E05-B3ED-384C-BF0B-8DDE60CBE7F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6446659" y="1583134"/>
              <a:ext cx="2479168" cy="57415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233238">
                      <a:extLst>
                        <a:ext uri="{9D8B030D-6E8A-4147-A177-3AD203B41FA5}">
                          <a16:colId xmlns:a16="http://schemas.microsoft.com/office/drawing/2014/main" val="2789733682"/>
                        </a:ext>
                      </a:extLst>
                    </a:gridCol>
                    <a:gridCol w="1245930">
                      <a:extLst>
                        <a:ext uri="{9D8B030D-6E8A-4147-A177-3AD203B41FA5}">
                          <a16:colId xmlns:a16="http://schemas.microsoft.com/office/drawing/2014/main" val="2094255041"/>
                        </a:ext>
                      </a:extLst>
                    </a:gridCol>
                  </a:tblGrid>
                  <a:tr h="287079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3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𝜇</m:t>
                                </m:r>
                                <m:r>
                                  <a:rPr lang="en-US" sz="1300" b="0" i="1" smtClean="0">
                                    <a:solidFill>
                                      <a:sysClr val="windowText" lastClr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𝑃𝑟𝑜𝑔𝑟𝑎𝑚</m:t>
                                </m:r>
                              </m:oMath>
                            </m:oMathPara>
                          </a14:m>
                          <a:endParaRPr lang="en-US" sz="1300" b="0" dirty="0"/>
                        </a:p>
                      </a:txBody>
                      <a:tcPr marL="121921" marR="121921" marT="0" marB="0">
                        <a:lnL w="12700" cmpd="sng">
                          <a:noFill/>
                        </a:lnL>
                        <a:lnT w="12700" cmpd="sng">
                          <a:noFill/>
                        </a:lnT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300" dirty="0"/>
                        </a:p>
                      </a:txBody>
                      <a:tcPr marL="121921" marR="121921" marT="0" marB="0">
                        <a:lnR w="12700" cmpd="sng">
                          <a:noFill/>
                        </a:lnR>
                        <a:lnT w="12700" cmpd="sng">
                          <a:noFill/>
                        </a:lnT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34241827"/>
                      </a:ext>
                    </a:extLst>
                  </a:tr>
                  <a:tr h="287079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300" b="0" i="1" smtClean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𝜇</m:t>
                                </m:r>
                                <m:r>
                                  <a:rPr lang="en-US" sz="1300" b="0" i="1" smtClean="0"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𝑃𝑟𝑜𝑔𝑟𝑎𝑚</m:t>
                                </m:r>
                              </m:oMath>
                            </m:oMathPara>
                          </a14:m>
                          <a:endParaRPr lang="en-US" sz="1300" b="0" dirty="0">
                            <a:solidFill>
                              <a:srgbClr val="C00000"/>
                            </a:solidFill>
                          </a:endParaRPr>
                        </a:p>
                      </a:txBody>
                      <a:tcPr marL="121921" marR="121921" marT="0" marB="0">
                        <a:lnL w="12700" cmpd="sng">
                          <a:noFill/>
                        </a:lnL>
                        <a:lnB w="12700" cmpd="sng">
                          <a:noFill/>
                        </a:lnB>
                        <a:solidFill>
                          <a:srgbClr val="FFBFBF">
                            <a:alpha val="20000"/>
                          </a:srgb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300" dirty="0"/>
                        </a:p>
                      </a:txBody>
                      <a:tcPr marL="121921" marR="121921" marT="0" marB="0">
                        <a:lnR w="12700" cmpd="sng">
                          <a:noFill/>
                        </a:lnR>
                        <a:lnB w="12700" cmpd="sng">
                          <a:noFill/>
                        </a:lnB>
                        <a:solidFill>
                          <a:srgbClr val="FFBFB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7915230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3" name="Table 312">
                <a:extLst>
                  <a:ext uri="{FF2B5EF4-FFF2-40B4-BE49-F238E27FC236}">
                    <a16:creationId xmlns:a16="http://schemas.microsoft.com/office/drawing/2014/main" id="{D0429E05-B3ED-384C-BF0B-8DDE60CBE7F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212060"/>
                  </p:ext>
                </p:extLst>
              </p:nvPr>
            </p:nvGraphicFramePr>
            <p:xfrm>
              <a:off x="6446659" y="1583134"/>
              <a:ext cx="2479168" cy="57415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233238">
                      <a:extLst>
                        <a:ext uri="{9D8B030D-6E8A-4147-A177-3AD203B41FA5}">
                          <a16:colId xmlns:a16="http://schemas.microsoft.com/office/drawing/2014/main" val="2789733682"/>
                        </a:ext>
                      </a:extLst>
                    </a:gridCol>
                    <a:gridCol w="1245930">
                      <a:extLst>
                        <a:ext uri="{9D8B030D-6E8A-4147-A177-3AD203B41FA5}">
                          <a16:colId xmlns:a16="http://schemas.microsoft.com/office/drawing/2014/main" val="2094255041"/>
                        </a:ext>
                      </a:extLst>
                    </a:gridCol>
                  </a:tblGrid>
                  <a:tr h="28707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1" marR="121921" marT="0" marB="0">
                        <a:lnL w="12700" cmpd="sng">
                          <a:noFill/>
                        </a:lnL>
                        <a:lnT w="12700" cmpd="sng">
                          <a:noFill/>
                        </a:lnT>
                        <a:blipFill>
                          <a:blip r:embed="rId5"/>
                          <a:stretch>
                            <a:fillRect r="-103093" b="-10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300" dirty="0"/>
                        </a:p>
                      </a:txBody>
                      <a:tcPr marL="121921" marR="121921" marT="0" marB="0">
                        <a:lnR w="12700" cmpd="sng">
                          <a:noFill/>
                        </a:lnR>
                        <a:lnT w="12700" cmpd="sng">
                          <a:noFill/>
                        </a:lnT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34241827"/>
                      </a:ext>
                    </a:extLst>
                  </a:tr>
                  <a:tr h="28707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921" marR="121921" marT="0" marB="0">
                        <a:lnL w="12700" cmpd="sng">
                          <a:noFill/>
                        </a:lnL>
                        <a:lnB w="12700" cmpd="sng">
                          <a:noFill/>
                        </a:lnB>
                        <a:blipFill>
                          <a:blip r:embed="rId5"/>
                          <a:stretch>
                            <a:fillRect t="-100000" r="-103093" b="-43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300" dirty="0"/>
                        </a:p>
                      </a:txBody>
                      <a:tcPr marL="121921" marR="121921" marT="0" marB="0">
                        <a:lnR w="12700" cmpd="sng">
                          <a:noFill/>
                        </a:lnR>
                        <a:lnB w="12700" cmpd="sng">
                          <a:noFill/>
                        </a:lnB>
                        <a:solidFill>
                          <a:srgbClr val="FFBFBF">
                            <a:alpha val="20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87915230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536" name="Group 535">
            <a:extLst>
              <a:ext uri="{FF2B5EF4-FFF2-40B4-BE49-F238E27FC236}">
                <a16:creationId xmlns:a16="http://schemas.microsoft.com/office/drawing/2014/main" id="{2560DD54-9826-2C47-AB02-2D240A0B9D80}"/>
              </a:ext>
            </a:extLst>
          </p:cNvPr>
          <p:cNvGrpSpPr/>
          <p:nvPr/>
        </p:nvGrpSpPr>
        <p:grpSpPr>
          <a:xfrm>
            <a:off x="6427968" y="1254721"/>
            <a:ext cx="2581861" cy="876925"/>
            <a:chOff x="6398771" y="1855706"/>
            <a:chExt cx="2581861" cy="876925"/>
          </a:xfrm>
        </p:grpSpPr>
        <p:grpSp>
          <p:nvGrpSpPr>
            <p:cNvPr id="411" name="Group 410">
              <a:extLst>
                <a:ext uri="{FF2B5EF4-FFF2-40B4-BE49-F238E27FC236}">
                  <a16:creationId xmlns:a16="http://schemas.microsoft.com/office/drawing/2014/main" id="{FF418A7D-059D-6D42-81F6-DBE7E7D21647}"/>
                </a:ext>
              </a:extLst>
            </p:cNvPr>
            <p:cNvGrpSpPr/>
            <p:nvPr/>
          </p:nvGrpSpPr>
          <p:grpSpPr>
            <a:xfrm>
              <a:off x="7799060" y="2499642"/>
              <a:ext cx="981071" cy="194415"/>
              <a:chOff x="8915995" y="2957417"/>
              <a:chExt cx="981071" cy="194415"/>
            </a:xfrm>
          </p:grpSpPr>
          <p:sp>
            <p:nvSpPr>
              <p:cNvPr id="318" name="Rectangle 317">
                <a:extLst>
                  <a:ext uri="{FF2B5EF4-FFF2-40B4-BE49-F238E27FC236}">
                    <a16:creationId xmlns:a16="http://schemas.microsoft.com/office/drawing/2014/main" id="{C992AC50-DC13-E74F-88D1-7802744C36A9}"/>
                  </a:ext>
                </a:extLst>
              </p:cNvPr>
              <p:cNvSpPr/>
              <p:nvPr/>
            </p:nvSpPr>
            <p:spPr>
              <a:xfrm>
                <a:off x="8915995" y="2960414"/>
                <a:ext cx="193681" cy="18177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19" name="Rectangle 318">
                <a:extLst>
                  <a:ext uri="{FF2B5EF4-FFF2-40B4-BE49-F238E27FC236}">
                    <a16:creationId xmlns:a16="http://schemas.microsoft.com/office/drawing/2014/main" id="{D80906D0-E127-714F-9EEF-4E0EBC42F894}"/>
                  </a:ext>
                </a:extLst>
              </p:cNvPr>
              <p:cNvSpPr/>
              <p:nvPr/>
            </p:nvSpPr>
            <p:spPr>
              <a:xfrm>
                <a:off x="9115367" y="2960414"/>
                <a:ext cx="193681" cy="181779"/>
              </a:xfrm>
              <a:prstGeom prst="rect">
                <a:avLst/>
              </a:prstGeom>
              <a:solidFill>
                <a:srgbClr val="FFF5CC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20" name="Rectangle 319">
                <a:extLst>
                  <a:ext uri="{FF2B5EF4-FFF2-40B4-BE49-F238E27FC236}">
                    <a16:creationId xmlns:a16="http://schemas.microsoft.com/office/drawing/2014/main" id="{E73B4CC9-DBE2-9A44-A34E-CCAD535F3A01}"/>
                  </a:ext>
                </a:extLst>
              </p:cNvPr>
              <p:cNvSpPr/>
              <p:nvPr/>
            </p:nvSpPr>
            <p:spPr>
              <a:xfrm>
                <a:off x="9302399" y="2958834"/>
                <a:ext cx="193681" cy="181779"/>
              </a:xfrm>
              <a:prstGeom prst="rect">
                <a:avLst/>
              </a:prstGeom>
              <a:solidFill>
                <a:srgbClr val="CCDF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21" name="Rectangle 320">
                <a:extLst>
                  <a:ext uri="{FF2B5EF4-FFF2-40B4-BE49-F238E27FC236}">
                    <a16:creationId xmlns:a16="http://schemas.microsoft.com/office/drawing/2014/main" id="{FD7D0DC0-81B9-D944-BADC-40C28F06EC59}"/>
                  </a:ext>
                </a:extLst>
              </p:cNvPr>
              <p:cNvSpPr/>
              <p:nvPr/>
            </p:nvSpPr>
            <p:spPr>
              <a:xfrm>
                <a:off x="9498287" y="2957417"/>
                <a:ext cx="193681" cy="181779"/>
              </a:xfrm>
              <a:prstGeom prst="rect">
                <a:avLst/>
              </a:prstGeom>
              <a:solidFill>
                <a:srgbClr val="A8D4AA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22" name="Rectangle 321">
                <a:extLst>
                  <a:ext uri="{FF2B5EF4-FFF2-40B4-BE49-F238E27FC236}">
                    <a16:creationId xmlns:a16="http://schemas.microsoft.com/office/drawing/2014/main" id="{2BB41B32-4625-3E4E-879F-E44646621104}"/>
                  </a:ext>
                </a:extLst>
              </p:cNvPr>
              <p:cNvSpPr/>
              <p:nvPr/>
            </p:nvSpPr>
            <p:spPr>
              <a:xfrm>
                <a:off x="9695138" y="2958836"/>
                <a:ext cx="193681" cy="181779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23" name="Rectangle 322">
                <a:extLst>
                  <a:ext uri="{FF2B5EF4-FFF2-40B4-BE49-F238E27FC236}">
                    <a16:creationId xmlns:a16="http://schemas.microsoft.com/office/drawing/2014/main" id="{B16A6573-C63A-604E-BCF7-11033B6B437F}"/>
                  </a:ext>
                </a:extLst>
              </p:cNvPr>
              <p:cNvSpPr/>
              <p:nvPr/>
            </p:nvSpPr>
            <p:spPr>
              <a:xfrm>
                <a:off x="8924556" y="2970053"/>
                <a:ext cx="972510" cy="181779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163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24" name="Alternate Process 323">
              <a:extLst>
                <a:ext uri="{FF2B5EF4-FFF2-40B4-BE49-F238E27FC236}">
                  <a16:creationId xmlns:a16="http://schemas.microsoft.com/office/drawing/2014/main" id="{38133FEE-43AB-C44A-8F12-40B52477EF96}"/>
                </a:ext>
              </a:extLst>
            </p:cNvPr>
            <p:cNvSpPr/>
            <p:nvPr/>
          </p:nvSpPr>
          <p:spPr>
            <a:xfrm>
              <a:off x="6413697" y="2171484"/>
              <a:ext cx="2507323" cy="561147"/>
            </a:xfrm>
            <a:prstGeom prst="flowChartAlternateProcess">
              <a:avLst/>
            </a:prstGeom>
            <a:noFill/>
            <a:ln w="25400">
              <a:solidFill>
                <a:schemeClr val="tx1"/>
              </a:solidFill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br>
                <a:rPr kumimoji="0" lang="en-US" sz="1348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 Math" panose="02040503050406030204" pitchFamily="18" charset="0"/>
                  <a:cs typeface="Courier New" panose="02070309020205020404" pitchFamily="49" charset="0"/>
                </a:rPr>
              </a:br>
              <a:endParaRPr kumimoji="0" lang="en-US" sz="1348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 Math" panose="02040503050406030204" pitchFamily="18" charset="0"/>
                <a:cs typeface="Courier New" panose="02070309020205020404" pitchFamily="49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5" name="Rectangle 324">
                  <a:extLst>
                    <a:ext uri="{FF2B5EF4-FFF2-40B4-BE49-F238E27FC236}">
                      <a16:creationId xmlns:a16="http://schemas.microsoft.com/office/drawing/2014/main" id="{CDDEC419-1959-D94D-A13C-5010ED3DF0FC}"/>
                    </a:ext>
                  </a:extLst>
                </p:cNvPr>
                <p:cNvSpPr/>
                <p:nvPr/>
              </p:nvSpPr>
              <p:spPr>
                <a:xfrm>
                  <a:off x="6398771" y="1855706"/>
                  <a:ext cx="2581861" cy="33855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E5597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New SIMDRAM </a:t>
                  </a:r>
                  <a14:m>
                    <m:oMath xmlns:m="http://schemas.openxmlformats.org/officeDocument/2006/math">
                      <m:r>
                        <a:rPr kumimoji="0" lang="en-US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E5597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m:t>𝜇</m:t>
                      </m:r>
                    </m:oMath>
                  </a14:m>
                  <a:r>
                    <a:rPr kumimoji="0" lang="en-US" sz="1600" b="0" i="1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2E5597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Arial" panose="020B0604020202020204" pitchFamily="34" charset="0"/>
                    </a:rPr>
                    <a:t>Program</a:t>
                  </a:r>
                </a:p>
              </p:txBody>
            </p:sp>
          </mc:Choice>
          <mc:Fallback xmlns="">
            <p:sp>
              <p:nvSpPr>
                <p:cNvPr id="325" name="Rectangle 324">
                  <a:extLst>
                    <a:ext uri="{FF2B5EF4-FFF2-40B4-BE49-F238E27FC236}">
                      <a16:creationId xmlns:a16="http://schemas.microsoft.com/office/drawing/2014/main" id="{CDDEC419-1959-D94D-A13C-5010ED3DF0F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98771" y="1855706"/>
                  <a:ext cx="2581861" cy="338554"/>
                </a:xfrm>
                <a:prstGeom prst="rect">
                  <a:avLst/>
                </a:prstGeom>
                <a:blipFill>
                  <a:blip r:embed="rId6"/>
                  <a:stretch>
                    <a:fillRect t="-3571" b="-2142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10" name="Rectangle 509">
                <a:extLst>
                  <a:ext uri="{FF2B5EF4-FFF2-40B4-BE49-F238E27FC236}">
                    <a16:creationId xmlns:a16="http://schemas.microsoft.com/office/drawing/2014/main" id="{9C6CE501-A4E7-5B41-86A1-C530B64A3437}"/>
                  </a:ext>
                </a:extLst>
              </p:cNvPr>
              <p:cNvSpPr/>
              <p:nvPr/>
            </p:nvSpPr>
            <p:spPr>
              <a:xfrm>
                <a:off x="5062752" y="5549825"/>
                <a:ext cx="155968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𝜇</m:t>
                    </m:r>
                  </m:oMath>
                </a14:m>
                <a:r>
                  <a:rPr kumimoji="0" 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Arial" panose="020B0604020202020204" pitchFamily="34" charset="0"/>
                  </a:rPr>
                  <a:t>Program</a:t>
                </a:r>
              </a:p>
            </p:txBody>
          </p:sp>
        </mc:Choice>
        <mc:Fallback xmlns="">
          <p:sp>
            <p:nvSpPr>
              <p:cNvPr id="510" name="Rectangle 509">
                <a:extLst>
                  <a:ext uri="{FF2B5EF4-FFF2-40B4-BE49-F238E27FC236}">
                    <a16:creationId xmlns:a16="http://schemas.microsoft.com/office/drawing/2014/main" id="{9C6CE501-A4E7-5B41-86A1-C530B64A34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2752" y="5549825"/>
                <a:ext cx="1559686" cy="338554"/>
              </a:xfrm>
              <a:prstGeom prst="rect">
                <a:avLst/>
              </a:prstGeom>
              <a:blipFill>
                <a:blip r:embed="rId7"/>
                <a:stretch>
                  <a:fillRect t="-3571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5663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PIM Review and Open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4876800"/>
          </a:xfrm>
        </p:spPr>
        <p:txBody>
          <a:bodyPr/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F2BD8AA-5E69-D846-BFB8-21B3FD479841}"/>
              </a:ext>
            </a:extLst>
          </p:cNvPr>
          <p:cNvSpPr txBox="1">
            <a:spLocks/>
          </p:cNvSpPr>
          <p:nvPr/>
        </p:nvSpPr>
        <p:spPr bwMode="auto">
          <a:xfrm>
            <a:off x="381000" y="1205136"/>
            <a:ext cx="8915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Onur Mutlu, Saugata Ghose, Juan Gomez-Luna, and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Rachata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Ausavarungnirun,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Modern Primer on Processing in Memory"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Invited Book Chapter in 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Emerging Computing: From Devices to Systems - Looking Beyond Moore and Von Neumann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Springer, to be published in 2021.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AC5CF-BFA6-5646-92DE-C9D89AA74928}"/>
              </a:ext>
            </a:extLst>
          </p:cNvPr>
          <p:cNvSpPr txBox="1"/>
          <p:nvPr/>
        </p:nvSpPr>
        <p:spPr>
          <a:xfrm>
            <a:off x="2411760" y="6453336"/>
            <a:ext cx="4674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https://arxiv.org/pdf/1903.03988.pdf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EA4CA5-FBD8-9749-9830-D77D34BE5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659" y="1455514"/>
            <a:ext cx="9144000" cy="274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0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75939-72D3-1D41-B762-98A5B6752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Programming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415EC-2BDC-824C-AA1C-2E518B2744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Four new SIMDRAM ISA extensions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6AFB929-6423-E34C-88B3-FB7B224F3FB2}"/>
              </a:ext>
            </a:extLst>
          </p:cNvPr>
          <p:cNvGraphicFramePr>
            <a:graphicFrameLocks noGrp="1"/>
          </p:cNvGraphicFramePr>
          <p:nvPr/>
        </p:nvGraphicFramePr>
        <p:xfrm>
          <a:off x="224432" y="1502374"/>
          <a:ext cx="8690739" cy="281267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375066">
                  <a:extLst>
                    <a:ext uri="{9D8B030D-6E8A-4147-A177-3AD203B41FA5}">
                      <a16:colId xmlns:a16="http://schemas.microsoft.com/office/drawing/2014/main" val="1185894469"/>
                    </a:ext>
                  </a:extLst>
                </a:gridCol>
                <a:gridCol w="6315673">
                  <a:extLst>
                    <a:ext uri="{9D8B030D-6E8A-4147-A177-3AD203B41FA5}">
                      <a16:colId xmlns:a16="http://schemas.microsoft.com/office/drawing/2014/main" val="300970474"/>
                    </a:ext>
                  </a:extLst>
                </a:gridCol>
              </a:tblGrid>
              <a:tr h="3591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mbria" panose="02040503050406030204" pitchFamily="18" charset="0"/>
                        </a:rPr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mbria" panose="02040503050406030204" pitchFamily="18" charset="0"/>
                        </a:rPr>
                        <a:t>ISA Format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964697"/>
                  </a:ext>
                </a:extLst>
              </a:tr>
              <a:tr h="551479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Cambria" panose="02040503050406030204" pitchFamily="18" charset="0"/>
                        </a:rPr>
                        <a:t>Initialization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bbop_trsp_init</a:t>
                      </a:r>
                      <a:r>
                        <a:rPr lang="en-US" sz="20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address, size, 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973496"/>
                  </a:ext>
                </a:extLst>
              </a:tr>
              <a:tr h="551479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Cambria" panose="02040503050406030204" pitchFamily="18" charset="0"/>
                        </a:rPr>
                        <a:t>1-Input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bbop_op</a:t>
                      </a:r>
                      <a:r>
                        <a:rPr lang="en-US" sz="20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en-US" sz="20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dst</a:t>
                      </a:r>
                      <a:r>
                        <a:rPr lang="en-US" sz="20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, </a:t>
                      </a:r>
                      <a:r>
                        <a:rPr lang="en-US" sz="20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src</a:t>
                      </a:r>
                      <a:r>
                        <a:rPr lang="en-US" sz="20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, size, 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948139"/>
                  </a:ext>
                </a:extLst>
              </a:tr>
              <a:tr h="551479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Cambria" panose="02040503050406030204" pitchFamily="18" charset="0"/>
                        </a:rPr>
                        <a:t>2-Input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bbop_op</a:t>
                      </a:r>
                      <a:r>
                        <a:rPr lang="en-US" sz="20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en-US" sz="20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dst</a:t>
                      </a:r>
                      <a:r>
                        <a:rPr lang="en-US" sz="20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, src_1, src_2, size, 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4321557"/>
                  </a:ext>
                </a:extLst>
              </a:tr>
              <a:tr h="551479">
                <a:tc>
                  <a:txBody>
                    <a:bodyPr/>
                    <a:lstStyle/>
                    <a:p>
                      <a:r>
                        <a:rPr lang="en-US" sz="2200" dirty="0">
                          <a:latin typeface="Cambria" panose="02040503050406030204" pitchFamily="18" charset="0"/>
                        </a:rPr>
                        <a:t>Predication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bbop_if_else</a:t>
                      </a:r>
                      <a:r>
                        <a:rPr lang="en-US" sz="20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</a:t>
                      </a:r>
                      <a:r>
                        <a:rPr lang="en-US" sz="20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dst</a:t>
                      </a:r>
                      <a:r>
                        <a:rPr lang="en-US" sz="20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, src_1, src_2, select, size, 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1758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2971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EEA10-48E2-8845-946C-CA15C19B3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Using SIMDRAM Instructions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DEF2596-3AED-384F-8507-64F674C64DDB}"/>
              </a:ext>
            </a:extLst>
          </p:cNvPr>
          <p:cNvGraphicFramePr>
            <a:graphicFrameLocks noGrp="1"/>
          </p:cNvGraphicFramePr>
          <p:nvPr/>
        </p:nvGraphicFramePr>
        <p:xfrm>
          <a:off x="156378" y="724565"/>
          <a:ext cx="5341897" cy="2194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7491">
                  <a:extLst>
                    <a:ext uri="{9D8B030D-6E8A-4147-A177-3AD203B41FA5}">
                      <a16:colId xmlns:a16="http://schemas.microsoft.com/office/drawing/2014/main" val="2795896345"/>
                    </a:ext>
                  </a:extLst>
                </a:gridCol>
                <a:gridCol w="5084406">
                  <a:extLst>
                    <a:ext uri="{9D8B030D-6E8A-4147-A177-3AD203B41FA5}">
                      <a16:colId xmlns:a16="http://schemas.microsoft.com/office/drawing/2014/main" val="4180721553"/>
                    </a:ext>
                  </a:extLst>
                </a:gridCol>
              </a:tblGrid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int 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size = 65536;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4812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int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= </a:t>
                      </a:r>
                      <a:r>
                        <a:rPr lang="en-US" sz="1200" dirty="0" err="1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sizeof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(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uint8_t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752730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uint8_t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*A , *B , *C = (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uint8_t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*) 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malloc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(size *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9278557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uint8_t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*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pred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= (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uint8_t</a:t>
                      </a:r>
                      <a:r>
                        <a:rPr lang="en-US" sz="1200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*) 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malloc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(size *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9455742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…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554773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for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(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int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= 0;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&lt; size ; ++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){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938211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   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bool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cond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= A[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] &gt;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pred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[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];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032608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9DED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   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if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(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cond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9DE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187452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       C [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] = A[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] + B[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];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8150096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9DED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   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else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9DE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9506239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       C [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] = A[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] - B [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];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3998531"/>
                  </a:ext>
                </a:extLst>
              </a:tr>
              <a:tr h="170199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}</a:t>
                      </a:r>
                    </a:p>
                  </a:txBody>
                  <a:tcPr marL="0" marR="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8530596"/>
                  </a:ext>
                </a:extLst>
              </a:tr>
            </a:tbl>
          </a:graphicData>
        </a:graphic>
      </p:graphicFrame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AEAE455-C1ED-9244-8632-20C3A5F3AF16}"/>
              </a:ext>
            </a:extLst>
          </p:cNvPr>
          <p:cNvGraphicFramePr>
            <a:graphicFrameLocks noGrp="1"/>
          </p:cNvGraphicFramePr>
          <p:nvPr/>
        </p:nvGraphicFramePr>
        <p:xfrm>
          <a:off x="3645725" y="3079611"/>
          <a:ext cx="5341897" cy="32455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5063">
                  <a:extLst>
                    <a:ext uri="{9D8B030D-6E8A-4147-A177-3AD203B41FA5}">
                      <a16:colId xmlns:a16="http://schemas.microsoft.com/office/drawing/2014/main" val="2916340993"/>
                    </a:ext>
                  </a:extLst>
                </a:gridCol>
                <a:gridCol w="5126834">
                  <a:extLst>
                    <a:ext uri="{9D8B030D-6E8A-4147-A177-3AD203B41FA5}">
                      <a16:colId xmlns:a16="http://schemas.microsoft.com/office/drawing/2014/main" val="540741591"/>
                    </a:ext>
                  </a:extLst>
                </a:gridCol>
              </a:tblGrid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int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size = 65536;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6745885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int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= </a:t>
                      </a:r>
                      <a:r>
                        <a:rPr lang="en-US" sz="1200" dirty="0" err="1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sizeof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_t);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790327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uint8_t 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*A , *B , *C = (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uint8_t 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*) 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malloc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(size *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775331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latin typeface="Consolas" panose="020B0609020204030204" pitchFamily="49" charset="0"/>
                        <a:cs typeface="Consolas" panose="020B0609020204030204" pitchFamily="49" charset="0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251590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FF0000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bbop_trsp_init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(A , size ,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427723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FF0000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bbop_trsp_init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(B , size ,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1903085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7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FF0000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bbop_trsp_init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(C , size ,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D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1606590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uint8_t 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*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pred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= (uint8_t *) 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malloc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(size *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0655141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// D, E, F store intermediate data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778620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uint8_t 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*D , *E = (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uint8_t 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*) 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malloc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(size *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7078612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bool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*F = (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bool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*) malloc (size * </a:t>
                      </a:r>
                      <a:r>
                        <a:rPr lang="en-US" sz="1200" dirty="0" err="1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sizeof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</a:t>
                      </a:r>
                      <a:r>
                        <a:rPr lang="en-US" sz="1200" dirty="0">
                          <a:solidFill>
                            <a:srgbClr val="0432FF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bool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8323345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…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6515105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FF0000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bbop_add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(D , A , B , size ,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864907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FF0000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bbop_sub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(E , A , B , size ,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1571525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FF0000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bbop_greater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(F , A ,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pred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 , size ,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5079464"/>
                  </a:ext>
                </a:extLst>
              </a:tr>
              <a:tr h="20284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16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ED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>
                          <a:solidFill>
                            <a:srgbClr val="FF0000"/>
                          </a:solidFill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bbop_if_else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(C , D , E , F , size , </a:t>
                      </a:r>
                      <a:r>
                        <a:rPr lang="en-US" sz="1200" dirty="0" err="1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elm_size</a:t>
                      </a:r>
                      <a:r>
                        <a:rPr lang="en-US" sz="1200" dirty="0">
                          <a:latin typeface="Consolas" panose="020B0609020204030204" pitchFamily="49" charset="0"/>
                          <a:cs typeface="Consolas" panose="020B0609020204030204" pitchFamily="49" charset="0"/>
                        </a:rPr>
                        <a:t>);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E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02235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486CD9F-8FE9-6E4A-BF17-31339D7027E3}"/>
              </a:ext>
            </a:extLst>
          </p:cNvPr>
          <p:cNvSpPr txBox="1"/>
          <p:nvPr/>
        </p:nvSpPr>
        <p:spPr>
          <a:xfrm>
            <a:off x="5498275" y="564078"/>
            <a:ext cx="333296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← C code for vector add/sub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with predicated execution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A767A5-BEC6-E047-9285-EB154F0BEF24}"/>
              </a:ext>
            </a:extLst>
          </p:cNvPr>
          <p:cNvSpPr txBox="1"/>
          <p:nvPr/>
        </p:nvSpPr>
        <p:spPr>
          <a:xfrm>
            <a:off x="848086" y="5617283"/>
            <a:ext cx="36457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Equivalent code using SIMDRAM operations →</a:t>
            </a:r>
          </a:p>
        </p:txBody>
      </p:sp>
    </p:spTree>
    <p:extLst>
      <p:ext uri="{BB962C8B-B14F-4D97-AF65-F5344CB8AC3E}">
        <p14:creationId xmlns:p14="http://schemas.microsoft.com/office/powerpoint/2010/main" val="5958025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/>
              <a:t>Lecture on SIMDRAM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447558" y="6492015"/>
            <a:ext cx="23664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https://youtu.be/pmZoAAhvkRQ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262DAE-D12B-BD42-B9D5-25F37B5DD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376" y="950923"/>
            <a:ext cx="7101249" cy="541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167879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826" y="1126435"/>
            <a:ext cx="8222974" cy="2252869"/>
          </a:xfrm>
        </p:spPr>
        <p:txBody>
          <a:bodyPr anchor="ctr"/>
          <a:lstStyle/>
          <a:p>
            <a:pPr algn="ctr"/>
            <a:r>
              <a:rPr lang="en-US" dirty="0"/>
              <a:t>PIM Runtime:</a:t>
            </a:r>
            <a:br>
              <a:rPr lang="en-US" dirty="0"/>
            </a:br>
            <a:r>
              <a:rPr lang="en-US" dirty="0"/>
              <a:t>Scheduling and Data Mapping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6860554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Simple PIM Operations as ISA Extensions (I)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grpSp>
        <p:nvGrpSpPr>
          <p:cNvPr id="21" name="그룹 55"/>
          <p:cNvGrpSpPr/>
          <p:nvPr/>
        </p:nvGrpSpPr>
        <p:grpSpPr>
          <a:xfrm>
            <a:off x="5506690" y="3428803"/>
            <a:ext cx="2379092" cy="2016422"/>
            <a:chOff x="5506690" y="4004867"/>
            <a:chExt cx="2379092" cy="2016422"/>
          </a:xfrm>
        </p:grpSpPr>
        <p:pic>
          <p:nvPicPr>
            <p:cNvPr id="22" name="Picture 2" descr="http://m.eet.com/media/1041402/DC1491_UTH_2_PG_32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6690" y="4457035"/>
              <a:ext cx="2379092" cy="156425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5859471" y="4004867"/>
              <a:ext cx="1673536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4572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Main Memory</a:t>
              </a:r>
              <a:endPara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</p:grpSp>
      <p:sp>
        <p:nvSpPr>
          <p:cNvPr id="24" name="직사각형 53"/>
          <p:cNvSpPr/>
          <p:nvPr/>
        </p:nvSpPr>
        <p:spPr>
          <a:xfrm>
            <a:off x="6004472" y="4265934"/>
            <a:ext cx="1383416" cy="291591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w.next_rank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25" name="직사각형 67"/>
          <p:cNvSpPr/>
          <p:nvPr/>
        </p:nvSpPr>
        <p:spPr>
          <a:xfrm>
            <a:off x="6004471" y="4265934"/>
            <a:ext cx="1383417" cy="291591"/>
          </a:xfrm>
          <a:prstGeom prst="rect">
            <a:avLst/>
          </a:prstGeom>
          <a:gradFill rotWithShape="1">
            <a:gsLst>
              <a:gs pos="0">
                <a:srgbClr val="FAA43A">
                  <a:tint val="50000"/>
                  <a:satMod val="300000"/>
                </a:srgbClr>
              </a:gs>
              <a:gs pos="35000">
                <a:srgbClr val="FAA43A">
                  <a:tint val="37000"/>
                  <a:satMod val="300000"/>
                </a:srgbClr>
              </a:gs>
              <a:gs pos="100000">
                <a:srgbClr val="FAA43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AA43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w.next_rank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26" name="직사각형 4"/>
          <p:cNvSpPr/>
          <p:nvPr/>
        </p:nvSpPr>
        <p:spPr>
          <a:xfrm>
            <a:off x="1331640" y="2321188"/>
            <a:ext cx="2926595" cy="395409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27" name="내용 개체 틀 4"/>
          <p:cNvSpPr txBox="1">
            <a:spLocks/>
          </p:cNvSpPr>
          <p:nvPr/>
        </p:nvSpPr>
        <p:spPr>
          <a:xfrm>
            <a:off x="810380" y="1052736"/>
            <a:ext cx="7578044" cy="2529923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2900" indent="-342900" algn="l" defTabSz="914400" rtl="0" eaLnBrk="1" latinLnBrk="1" hangingPunct="1">
              <a:spcBef>
                <a:spcPts val="5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ts val="5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for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(v: </a:t>
            </a:r>
            <a:r>
              <a:rPr kumimoji="0" lang="en-US" altLang="ko-K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graph.vertices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) {</a:t>
            </a:r>
          </a:p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   value = weight * </a:t>
            </a:r>
            <a:r>
              <a:rPr kumimoji="0" lang="en-US" altLang="ko-K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v.rank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;</a:t>
            </a:r>
          </a:p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   for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(w: </a:t>
            </a:r>
            <a:r>
              <a:rPr kumimoji="0" lang="en-US" altLang="ko-K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v.successors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) {</a:t>
            </a:r>
          </a:p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       </a:t>
            </a:r>
            <a:r>
              <a:rPr kumimoji="0" lang="en-US" altLang="ko-K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w.next_rank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+= value;</a:t>
            </a:r>
          </a:p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   }</a:t>
            </a:r>
          </a:p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}</a:t>
            </a:r>
          </a:p>
        </p:txBody>
      </p:sp>
      <p:grpSp>
        <p:nvGrpSpPr>
          <p:cNvPr id="28" name="그룹 38"/>
          <p:cNvGrpSpPr/>
          <p:nvPr/>
        </p:nvGrpSpPr>
        <p:grpSpPr>
          <a:xfrm>
            <a:off x="1344376" y="3447126"/>
            <a:ext cx="2158320" cy="2358138"/>
            <a:chOff x="3611086" y="1847573"/>
            <a:chExt cx="1825010" cy="1993970"/>
          </a:xfrm>
        </p:grpSpPr>
        <p:pic>
          <p:nvPicPr>
            <p:cNvPr id="29" name="Picture 6" descr="http://www.digicortex.net/sites/default/files/styles/medium/public/field/image/IvyTownCore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709662" y="2115109"/>
              <a:ext cx="1627858" cy="182501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788367" y="1847573"/>
              <a:ext cx="1470447" cy="33832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4572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Host Processor</a:t>
              </a:r>
              <a:endPara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</p:grpSp>
      <p:sp>
        <p:nvSpPr>
          <p:cNvPr id="31" name="직사각형 56"/>
          <p:cNvSpPr/>
          <p:nvPr/>
        </p:nvSpPr>
        <p:spPr>
          <a:xfrm>
            <a:off x="1735488" y="4265934"/>
            <a:ext cx="1376095" cy="291591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w.next_rank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cxnSp>
        <p:nvCxnSpPr>
          <p:cNvPr id="32" name="직선 화살표 연결선 58"/>
          <p:cNvCxnSpPr>
            <a:stCxn id="24" idx="1"/>
            <a:endCxn id="31" idx="3"/>
          </p:cNvCxnSpPr>
          <p:nvPr/>
        </p:nvCxnSpPr>
        <p:spPr>
          <a:xfrm flipH="1">
            <a:off x="3111583" y="4411730"/>
            <a:ext cx="2892889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cxnSp>
        <p:nvCxnSpPr>
          <p:cNvPr id="33" name="직선 화살표 연결선 62"/>
          <p:cNvCxnSpPr>
            <a:stCxn id="31" idx="3"/>
            <a:endCxn id="24" idx="1"/>
          </p:cNvCxnSpPr>
          <p:nvPr/>
        </p:nvCxnSpPr>
        <p:spPr>
          <a:xfrm>
            <a:off x="3111583" y="4411730"/>
            <a:ext cx="2892889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34" name="직사각형 66"/>
          <p:cNvSpPr/>
          <p:nvPr/>
        </p:nvSpPr>
        <p:spPr>
          <a:xfrm>
            <a:off x="1735487" y="4265934"/>
            <a:ext cx="1376096" cy="291591"/>
          </a:xfrm>
          <a:prstGeom prst="rect">
            <a:avLst/>
          </a:prstGeom>
          <a:gradFill rotWithShape="1">
            <a:gsLst>
              <a:gs pos="0">
                <a:srgbClr val="FAA43A">
                  <a:tint val="50000"/>
                  <a:satMod val="300000"/>
                </a:srgbClr>
              </a:gs>
              <a:gs pos="35000">
                <a:srgbClr val="FAA43A">
                  <a:tint val="37000"/>
                  <a:satMod val="300000"/>
                </a:srgbClr>
              </a:gs>
              <a:gs pos="100000">
                <a:srgbClr val="FAA43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AA43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w.next_rank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61316" y="4488741"/>
            <a:ext cx="1486754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64 bytes 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in</a:t>
            </a:r>
          </a:p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64 bytes 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out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87685" y="5909210"/>
            <a:ext cx="2968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Conventional Architecture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33615" y="1038924"/>
            <a:ext cx="445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PageRank algorithm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(Page et al. 1999)</a:t>
            </a:r>
          </a:p>
        </p:txBody>
      </p:sp>
    </p:spTree>
    <p:extLst>
      <p:ext uri="{BB962C8B-B14F-4D97-AF65-F5344CB8AC3E}">
        <p14:creationId xmlns:p14="http://schemas.microsoft.com/office/powerpoint/2010/main" val="1347390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"/>
                            </p:stCondLst>
                            <p:childTnLst>
                              <p:par>
                                <p:cTn id="18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"/>
                            </p:stCondLst>
                            <p:childTnLst>
                              <p:par>
                                <p:cTn id="39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1" grpId="0" animBg="1"/>
      <p:bldP spid="31" grpId="1" animBg="1"/>
      <p:bldP spid="34" grpId="0" animBg="1"/>
      <p:bldP spid="34" grpId="1" animBg="1"/>
      <p:bldP spid="3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Simple PIM Operations as ISA Extensions (II)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5506690" y="3428803"/>
            <a:ext cx="2379092" cy="2016422"/>
            <a:chOff x="5506690" y="4004867"/>
            <a:chExt cx="2379092" cy="2016422"/>
          </a:xfrm>
        </p:grpSpPr>
        <p:pic>
          <p:nvPicPr>
            <p:cNvPr id="22" name="Picture 2" descr="http://m.eet.com/media/1041402/DC1491_UTH_2_PG_32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6690" y="4457035"/>
              <a:ext cx="2379092" cy="156425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5859471" y="4004867"/>
              <a:ext cx="1673536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4572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Main Memory</a:t>
              </a:r>
              <a:endPara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6004472" y="4265934"/>
            <a:ext cx="1383416" cy="291591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w.next_rank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004471" y="4265934"/>
            <a:ext cx="1383417" cy="291591"/>
          </a:xfrm>
          <a:prstGeom prst="rect">
            <a:avLst/>
          </a:prstGeom>
          <a:gradFill rotWithShape="1">
            <a:gsLst>
              <a:gs pos="0">
                <a:srgbClr val="FAA43A">
                  <a:tint val="50000"/>
                  <a:satMod val="300000"/>
                </a:srgbClr>
              </a:gs>
              <a:gs pos="35000">
                <a:srgbClr val="FAA43A">
                  <a:tint val="37000"/>
                  <a:satMod val="300000"/>
                </a:srgbClr>
              </a:gs>
              <a:gs pos="100000">
                <a:srgbClr val="FAA43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AA43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w.next_rank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1344376" y="3447126"/>
            <a:ext cx="2158320" cy="2358138"/>
            <a:chOff x="3611086" y="1847573"/>
            <a:chExt cx="1825010" cy="1993970"/>
          </a:xfrm>
        </p:grpSpPr>
        <p:pic>
          <p:nvPicPr>
            <p:cNvPr id="27" name="Picture 6" descr="http://www.digicortex.net/sites/default/files/styles/medium/public/field/image/IvyTownCore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709662" y="2115109"/>
              <a:ext cx="1627858" cy="182501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3788367" y="1847573"/>
              <a:ext cx="1470447" cy="33832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4572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Host Processor</a:t>
              </a:r>
              <a:endPara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2051721" y="4265934"/>
            <a:ext cx="743628" cy="291591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value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26238" y="4488741"/>
            <a:ext cx="135691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8 bytes 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in</a:t>
            </a:r>
          </a:p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0 bytes </a:t>
            </a: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out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cxnSp>
        <p:nvCxnSpPr>
          <p:cNvPr id="31" name="직선 화살표 연결선 30"/>
          <p:cNvCxnSpPr>
            <a:stCxn id="29" idx="3"/>
            <a:endCxn id="24" idx="1"/>
          </p:cNvCxnSpPr>
          <p:nvPr/>
        </p:nvCxnSpPr>
        <p:spPr>
          <a:xfrm>
            <a:off x="2795349" y="4411730"/>
            <a:ext cx="3209123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3390659" y="5909210"/>
            <a:ext cx="23626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In-Memory Addition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33" name="직사각형 42"/>
          <p:cNvSpPr/>
          <p:nvPr/>
        </p:nvSpPr>
        <p:spPr>
          <a:xfrm>
            <a:off x="1331640" y="2322042"/>
            <a:ext cx="4405772" cy="395409"/>
          </a:xfrm>
          <a:prstGeom prst="rect">
            <a:avLst/>
          </a:prstGeom>
          <a:gradFill rotWithShape="1">
            <a:gsLst>
              <a:gs pos="0">
                <a:srgbClr val="FAA43A">
                  <a:tint val="50000"/>
                  <a:satMod val="300000"/>
                </a:srgbClr>
              </a:gs>
              <a:gs pos="35000">
                <a:srgbClr val="FAA43A">
                  <a:tint val="37000"/>
                  <a:satMod val="300000"/>
                </a:srgbClr>
              </a:gs>
              <a:gs pos="100000">
                <a:srgbClr val="FAA43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AA43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34" name="내용 개체 틀 4"/>
          <p:cNvSpPr txBox="1">
            <a:spLocks/>
          </p:cNvSpPr>
          <p:nvPr/>
        </p:nvSpPr>
        <p:spPr>
          <a:xfrm>
            <a:off x="810380" y="1052736"/>
            <a:ext cx="7578044" cy="2529923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2900" indent="-342900" algn="l" defTabSz="914400" rtl="0" eaLnBrk="1" latinLnBrk="1" hangingPunct="1">
              <a:spcBef>
                <a:spcPts val="5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ts val="5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for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(v: </a:t>
            </a:r>
            <a:r>
              <a:rPr kumimoji="0" lang="en-US" altLang="ko-K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graph.vertices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) {</a:t>
            </a:r>
          </a:p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   value = weight * </a:t>
            </a:r>
            <a:r>
              <a:rPr kumimoji="0" lang="en-US" altLang="ko-K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v.rank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;</a:t>
            </a:r>
          </a:p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   for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(w: </a:t>
            </a:r>
            <a:r>
              <a:rPr kumimoji="0" lang="en-US" altLang="ko-K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v.successors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) {</a:t>
            </a:r>
          </a:p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       __</a:t>
            </a:r>
            <a:r>
              <a:rPr kumimoji="0" lang="en-US" altLang="ko-K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pim_add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(&amp;</a:t>
            </a:r>
            <a:r>
              <a:rPr kumimoji="0" lang="en-US" altLang="ko-K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w.next_rank</a:t>
            </a: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, value);</a:t>
            </a:r>
          </a:p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   }</a:t>
            </a:r>
          </a:p>
          <a:p>
            <a:pPr marL="0" marR="0" lvl="0" indent="0" algn="l" defTabSz="914400" rtl="0" eaLnBrk="1" fontAlgn="auto" latin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}</a:t>
            </a:r>
          </a:p>
        </p:txBody>
      </p:sp>
      <p:sp>
        <p:nvSpPr>
          <p:cNvPr id="35" name="직사각형 16"/>
          <p:cNvSpPr/>
          <p:nvPr/>
        </p:nvSpPr>
        <p:spPr>
          <a:xfrm>
            <a:off x="6310536" y="1647408"/>
            <a:ext cx="2005880" cy="38303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AA43A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pim.add</a:t>
            </a: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나눔고딕"/>
                <a:cs typeface="+mn-cs"/>
              </a:rPr>
              <a:t> r1, (r2)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cxnSp>
        <p:nvCxnSpPr>
          <p:cNvPr id="36" name="구부러진 연결선 17"/>
          <p:cNvCxnSpPr>
            <a:stCxn id="33" idx="3"/>
            <a:endCxn id="35" idx="1"/>
          </p:cNvCxnSpPr>
          <p:nvPr/>
        </p:nvCxnSpPr>
        <p:spPr>
          <a:xfrm flipV="1">
            <a:off x="5737412" y="1838924"/>
            <a:ext cx="573124" cy="680823"/>
          </a:xfrm>
          <a:prstGeom prst="curvedConnector3">
            <a:avLst>
              <a:gd name="adj1" fmla="val 50000"/>
            </a:avLst>
          </a:prstGeom>
          <a:noFill/>
          <a:ln w="9525" cap="flat" cmpd="sng" algn="ctr">
            <a:solidFill>
              <a:srgbClr val="FAA43A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3933615" y="1038924"/>
            <a:ext cx="445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PageRank algorithm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(Page et al. 1999)</a:t>
            </a:r>
          </a:p>
        </p:txBody>
      </p:sp>
    </p:spTree>
    <p:extLst>
      <p:ext uri="{BB962C8B-B14F-4D97-AF65-F5344CB8AC3E}">
        <p14:creationId xmlns:p14="http://schemas.microsoft.com/office/powerpoint/2010/main" val="9442766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"/>
                            </p:stCondLst>
                            <p:childTnLst>
                              <p:par>
                                <p:cTn id="2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29" grpId="1" animBg="1"/>
      <p:bldP spid="30" grpId="0"/>
      <p:bldP spid="3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Example PEI Microarchitecture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grpSp>
        <p:nvGrpSpPr>
          <p:cNvPr id="59" name="그룹 10"/>
          <p:cNvGrpSpPr/>
          <p:nvPr/>
        </p:nvGrpSpPr>
        <p:grpSpPr>
          <a:xfrm>
            <a:off x="423544" y="1484784"/>
            <a:ext cx="8296912" cy="3795716"/>
            <a:chOff x="423544" y="1700808"/>
            <a:chExt cx="8296912" cy="3795716"/>
          </a:xfrm>
        </p:grpSpPr>
        <p:grpSp>
          <p:nvGrpSpPr>
            <p:cNvPr id="60" name="그룹 71"/>
            <p:cNvGrpSpPr/>
            <p:nvPr/>
          </p:nvGrpSpPr>
          <p:grpSpPr>
            <a:xfrm>
              <a:off x="5469069" y="3564693"/>
              <a:ext cx="439232" cy="440414"/>
              <a:chOff x="5366086" y="3927445"/>
              <a:chExt cx="414687" cy="405259"/>
            </a:xfrm>
          </p:grpSpPr>
          <p:grpSp>
            <p:nvGrpSpPr>
              <p:cNvPr id="82" name="그룹 67"/>
              <p:cNvGrpSpPr/>
              <p:nvPr/>
            </p:nvGrpSpPr>
            <p:grpSpPr>
              <a:xfrm>
                <a:off x="5366086" y="3927445"/>
                <a:ext cx="414686" cy="128337"/>
                <a:chOff x="5366087" y="3927445"/>
                <a:chExt cx="414686" cy="128337"/>
              </a:xfrm>
            </p:grpSpPr>
            <p:cxnSp>
              <p:nvCxnSpPr>
                <p:cNvPr id="86" name="직선 화살표 연결선 65"/>
                <p:cNvCxnSpPr/>
                <p:nvPr/>
              </p:nvCxnSpPr>
              <p:spPr>
                <a:xfrm>
                  <a:off x="5366087" y="3927445"/>
                  <a:ext cx="414686" cy="0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87" name="직선 화살표 연결선 66"/>
                <p:cNvCxnSpPr/>
                <p:nvPr/>
              </p:nvCxnSpPr>
              <p:spPr>
                <a:xfrm>
                  <a:off x="5366087" y="4055782"/>
                  <a:ext cx="414686" cy="0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  <a:tailEnd type="triangle"/>
                </a:ln>
                <a:effectLst/>
              </p:spPr>
            </p:cxnSp>
          </p:grpSp>
          <p:grpSp>
            <p:nvGrpSpPr>
              <p:cNvPr id="83" name="그룹 68"/>
              <p:cNvGrpSpPr/>
              <p:nvPr/>
            </p:nvGrpSpPr>
            <p:grpSpPr>
              <a:xfrm rot="10800000">
                <a:off x="5366087" y="4204367"/>
                <a:ext cx="414686" cy="128337"/>
                <a:chOff x="5366087" y="3927445"/>
                <a:chExt cx="414686" cy="128337"/>
              </a:xfrm>
            </p:grpSpPr>
            <p:cxnSp>
              <p:nvCxnSpPr>
                <p:cNvPr id="84" name="직선 화살표 연결선 69"/>
                <p:cNvCxnSpPr/>
                <p:nvPr/>
              </p:nvCxnSpPr>
              <p:spPr>
                <a:xfrm>
                  <a:off x="5366087" y="3927445"/>
                  <a:ext cx="414686" cy="0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85" name="직선 화살표 연결선 70"/>
                <p:cNvCxnSpPr/>
                <p:nvPr/>
              </p:nvCxnSpPr>
              <p:spPr>
                <a:xfrm>
                  <a:off x="5366087" y="4055782"/>
                  <a:ext cx="414686" cy="0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  <a:tailEnd type="triangle"/>
                </a:ln>
                <a:effectLst/>
              </p:spPr>
            </p:cxnSp>
          </p:grpSp>
        </p:grpSp>
        <p:sp>
          <p:nvSpPr>
            <p:cNvPr id="61" name="직사각형 58"/>
            <p:cNvSpPr/>
            <p:nvPr/>
          </p:nvSpPr>
          <p:spPr>
            <a:xfrm>
              <a:off x="5919729" y="2155683"/>
              <a:ext cx="2800727" cy="324451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sp>
          <p:nvSpPr>
            <p:cNvPr id="62" name="직사각형 5"/>
            <p:cNvSpPr/>
            <p:nvPr/>
          </p:nvSpPr>
          <p:spPr>
            <a:xfrm>
              <a:off x="528146" y="2153493"/>
              <a:ext cx="1523913" cy="751839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Out-Of-Order Core</a:t>
              </a: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sp>
          <p:nvSpPr>
            <p:cNvPr id="63" name="직사각형 6"/>
            <p:cNvSpPr/>
            <p:nvPr/>
          </p:nvSpPr>
          <p:spPr>
            <a:xfrm rot="16200000">
              <a:off x="1785869" y="2674009"/>
              <a:ext cx="1451683" cy="405659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L1 Cache</a:t>
              </a: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sp>
          <p:nvSpPr>
            <p:cNvPr id="64" name="직사각형 7"/>
            <p:cNvSpPr/>
            <p:nvPr/>
          </p:nvSpPr>
          <p:spPr>
            <a:xfrm rot="16200000">
              <a:off x="2448352" y="2674009"/>
              <a:ext cx="1451683" cy="405659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L2 Cache</a:t>
              </a: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sp>
          <p:nvSpPr>
            <p:cNvPr id="65" name="직사각형 8"/>
            <p:cNvSpPr/>
            <p:nvPr/>
          </p:nvSpPr>
          <p:spPr>
            <a:xfrm rot="16200000">
              <a:off x="3494376" y="2290467"/>
              <a:ext cx="1451683" cy="1172742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Last-Level Cache</a:t>
              </a: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sp>
          <p:nvSpPr>
            <p:cNvPr id="66" name="직사각형 9"/>
            <p:cNvSpPr/>
            <p:nvPr/>
          </p:nvSpPr>
          <p:spPr>
            <a:xfrm rot="16200000">
              <a:off x="3638205" y="3576204"/>
              <a:ext cx="3256073" cy="405658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HMC Controller</a:t>
              </a:r>
              <a:endParaRPr kumimoji="0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cxnSp>
          <p:nvCxnSpPr>
            <p:cNvPr id="67" name="직선 화살표 연결선 16"/>
            <p:cNvCxnSpPr>
              <a:stCxn id="64" idx="2"/>
              <a:endCxn id="65" idx="0"/>
            </p:cNvCxnSpPr>
            <p:nvPr/>
          </p:nvCxnSpPr>
          <p:spPr>
            <a:xfrm>
              <a:off x="3377023" y="2876838"/>
              <a:ext cx="256823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68" name="직선 화살표 연결선 19"/>
            <p:cNvCxnSpPr>
              <a:stCxn id="65" idx="2"/>
            </p:cNvCxnSpPr>
            <p:nvPr/>
          </p:nvCxnSpPr>
          <p:spPr>
            <a:xfrm>
              <a:off x="4806589" y="2876838"/>
              <a:ext cx="256823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69" name="직사각형 22"/>
            <p:cNvSpPr/>
            <p:nvPr/>
          </p:nvSpPr>
          <p:spPr>
            <a:xfrm rot="16200000">
              <a:off x="4776084" y="3576203"/>
              <a:ext cx="2967762" cy="405658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Network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sp>
          <p:nvSpPr>
            <p:cNvPr id="70" name="직사각형 23"/>
            <p:cNvSpPr/>
            <p:nvPr/>
          </p:nvSpPr>
          <p:spPr>
            <a:xfrm>
              <a:off x="7580086" y="2292964"/>
              <a:ext cx="1000900" cy="647236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6800" rIns="468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DRAM Controller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sp>
          <p:nvSpPr>
            <p:cNvPr id="71" name="직사각형 24"/>
            <p:cNvSpPr/>
            <p:nvPr/>
          </p:nvSpPr>
          <p:spPr>
            <a:xfrm>
              <a:off x="7580086" y="3155933"/>
              <a:ext cx="1000900" cy="647236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6800" rIns="468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DRAM Controller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sp>
          <p:nvSpPr>
            <p:cNvPr id="72" name="직사각형 25"/>
            <p:cNvSpPr/>
            <p:nvPr/>
          </p:nvSpPr>
          <p:spPr>
            <a:xfrm>
              <a:off x="7580086" y="4620365"/>
              <a:ext cx="1000900" cy="647236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6800" rIns="4680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DRAM Controller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cxnSp>
          <p:nvCxnSpPr>
            <p:cNvPr id="73" name="직선 화살표 연결선 47"/>
            <p:cNvCxnSpPr/>
            <p:nvPr/>
          </p:nvCxnSpPr>
          <p:spPr>
            <a:xfrm>
              <a:off x="6471514" y="2442875"/>
              <a:ext cx="1108572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74" name="직선 화살표 연결선 49"/>
            <p:cNvCxnSpPr/>
            <p:nvPr/>
          </p:nvCxnSpPr>
          <p:spPr>
            <a:xfrm>
              <a:off x="6471514" y="3297127"/>
              <a:ext cx="1108572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75" name="직선 화살표 연결선 50"/>
            <p:cNvCxnSpPr/>
            <p:nvPr/>
          </p:nvCxnSpPr>
          <p:spPr>
            <a:xfrm>
              <a:off x="6471514" y="4761560"/>
              <a:ext cx="1108572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76" name="TextBox 75"/>
            <p:cNvSpPr txBox="1"/>
            <p:nvPr/>
          </p:nvSpPr>
          <p:spPr>
            <a:xfrm>
              <a:off x="423544" y="1700808"/>
              <a:ext cx="1889856" cy="4348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Host Processor</a:t>
              </a:r>
              <a:endPara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084168" y="1700808"/>
              <a:ext cx="24371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3D-stacked Memory </a:t>
              </a:r>
              <a:endParaRPr kumimoji="0" lang="ko-KR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cxnSp>
          <p:nvCxnSpPr>
            <p:cNvPr id="78" name="직선 연결선 63"/>
            <p:cNvCxnSpPr/>
            <p:nvPr/>
          </p:nvCxnSpPr>
          <p:spPr>
            <a:xfrm>
              <a:off x="5694399" y="1700808"/>
              <a:ext cx="0" cy="3795716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dash"/>
            </a:ln>
            <a:effectLst/>
          </p:spPr>
        </p:cxnSp>
        <p:cxnSp>
          <p:nvCxnSpPr>
            <p:cNvPr id="79" name="직선 화살표 연결선 73"/>
            <p:cNvCxnSpPr>
              <a:stCxn id="63" idx="2"/>
              <a:endCxn id="64" idx="0"/>
            </p:cNvCxnSpPr>
            <p:nvPr/>
          </p:nvCxnSpPr>
          <p:spPr>
            <a:xfrm>
              <a:off x="2714541" y="2876838"/>
              <a:ext cx="256823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80" name="직선 화살표 연결선 76"/>
            <p:cNvCxnSpPr>
              <a:stCxn id="62" idx="3"/>
            </p:cNvCxnSpPr>
            <p:nvPr/>
          </p:nvCxnSpPr>
          <p:spPr>
            <a:xfrm flipV="1">
              <a:off x="2052058" y="2529412"/>
              <a:ext cx="256823" cy="1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81" name="TextBox 80"/>
            <p:cNvSpPr txBox="1"/>
            <p:nvPr/>
          </p:nvSpPr>
          <p:spPr>
            <a:xfrm rot="5400000">
              <a:off x="7443271" y="3823188"/>
              <a:ext cx="308618" cy="635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…</a:t>
              </a:r>
              <a:endParaRPr kumimoji="0" lang="ko-KR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  <p:grpSp>
        <p:nvGrpSpPr>
          <p:cNvPr id="88" name="그룹 4"/>
          <p:cNvGrpSpPr/>
          <p:nvPr/>
        </p:nvGrpSpPr>
        <p:grpSpPr>
          <a:xfrm>
            <a:off x="528146" y="2372025"/>
            <a:ext cx="7051940" cy="2810303"/>
            <a:chOff x="528146" y="2588049"/>
            <a:chExt cx="7051940" cy="2810303"/>
          </a:xfrm>
        </p:grpSpPr>
        <p:cxnSp>
          <p:nvCxnSpPr>
            <p:cNvPr id="89" name="직선 화살표 연결선 13"/>
            <p:cNvCxnSpPr>
              <a:stCxn id="62" idx="2"/>
              <a:endCxn id="92" idx="0"/>
            </p:cNvCxnSpPr>
            <p:nvPr/>
          </p:nvCxnSpPr>
          <p:spPr>
            <a:xfrm>
              <a:off x="1290103" y="2853669"/>
              <a:ext cx="0" cy="292259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90" name="직선 화살표 연결선 12"/>
            <p:cNvCxnSpPr/>
            <p:nvPr/>
          </p:nvCxnSpPr>
          <p:spPr>
            <a:xfrm flipV="1">
              <a:off x="2052058" y="3378788"/>
              <a:ext cx="256822" cy="1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91" name="직선 화살표 연결선 21"/>
            <p:cNvCxnSpPr/>
            <p:nvPr/>
          </p:nvCxnSpPr>
          <p:spPr>
            <a:xfrm>
              <a:off x="4806589" y="4639986"/>
              <a:ext cx="256823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92" name="직사각형 26"/>
            <p:cNvSpPr/>
            <p:nvPr/>
          </p:nvSpPr>
          <p:spPr>
            <a:xfrm>
              <a:off x="528146" y="3145928"/>
              <a:ext cx="1523913" cy="455466"/>
            </a:xfrm>
            <a:prstGeom prst="rect">
              <a:avLst/>
            </a:prstGeom>
            <a:gradFill rotWithShape="1">
              <a:gsLst>
                <a:gs pos="0">
                  <a:srgbClr val="FAA43A">
                    <a:tint val="50000"/>
                    <a:satMod val="300000"/>
                  </a:srgbClr>
                </a:gs>
                <a:gs pos="35000">
                  <a:srgbClr val="FAA43A">
                    <a:tint val="37000"/>
                    <a:satMod val="300000"/>
                  </a:srgbClr>
                </a:gs>
                <a:gs pos="100000">
                  <a:srgbClr val="FAA43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PCU </a:t>
              </a: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rPr>
                <a:t>(PEI Computation Unit)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나눔고딕"/>
                <a:cs typeface="+mn-cs"/>
              </a:endParaRPr>
            </a:p>
          </p:txBody>
        </p:sp>
        <p:grpSp>
          <p:nvGrpSpPr>
            <p:cNvPr id="93" name="그룹 38"/>
            <p:cNvGrpSpPr/>
            <p:nvPr/>
          </p:nvGrpSpPr>
          <p:grpSpPr>
            <a:xfrm>
              <a:off x="6462794" y="4910763"/>
              <a:ext cx="1117292" cy="352151"/>
              <a:chOff x="6280489" y="5166067"/>
              <a:chExt cx="1028106" cy="324041"/>
            </a:xfrm>
          </p:grpSpPr>
          <p:sp>
            <p:nvSpPr>
              <p:cNvPr id="109" name="직사각형 29"/>
              <p:cNvSpPr/>
              <p:nvPr/>
            </p:nvSpPr>
            <p:spPr>
              <a:xfrm>
                <a:off x="6490448" y="5166067"/>
                <a:ext cx="600164" cy="324041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나눔고딕"/>
                    <a:cs typeface="+mn-cs"/>
                  </a:rPr>
                  <a:t>PCU</a:t>
                </a:r>
                <a:endParaRPr kumimoji="0" lang="ko-KR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endParaRPr>
              </a:p>
            </p:txBody>
          </p:sp>
          <p:cxnSp>
            <p:nvCxnSpPr>
              <p:cNvPr id="110" name="직선 화살표 연결선 30"/>
              <p:cNvCxnSpPr>
                <a:endCxn id="109" idx="1"/>
              </p:cNvCxnSpPr>
              <p:nvPr/>
            </p:nvCxnSpPr>
            <p:spPr>
              <a:xfrm>
                <a:off x="6280489" y="5328087"/>
                <a:ext cx="209959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  <p:cxnSp>
            <p:nvCxnSpPr>
              <p:cNvPr id="111" name="직선 화살표 연결선 33"/>
              <p:cNvCxnSpPr>
                <a:stCxn id="109" idx="3"/>
              </p:cNvCxnSpPr>
              <p:nvPr/>
            </p:nvCxnSpPr>
            <p:spPr>
              <a:xfrm flipV="1">
                <a:off x="7090612" y="5328087"/>
                <a:ext cx="217983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</p:grpSp>
        <p:grpSp>
          <p:nvGrpSpPr>
            <p:cNvPr id="94" name="그룹 39"/>
            <p:cNvGrpSpPr/>
            <p:nvPr/>
          </p:nvGrpSpPr>
          <p:grpSpPr>
            <a:xfrm>
              <a:off x="6462794" y="3451018"/>
              <a:ext cx="1117292" cy="352151"/>
              <a:chOff x="6280489" y="5166067"/>
              <a:chExt cx="1028106" cy="324041"/>
            </a:xfrm>
          </p:grpSpPr>
          <p:sp>
            <p:nvSpPr>
              <p:cNvPr id="106" name="직사각형 40"/>
              <p:cNvSpPr/>
              <p:nvPr/>
            </p:nvSpPr>
            <p:spPr>
              <a:xfrm>
                <a:off x="6490448" y="5166067"/>
                <a:ext cx="600164" cy="324041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나눔고딕"/>
                    <a:cs typeface="+mn-cs"/>
                  </a:rPr>
                  <a:t>PCU</a:t>
                </a:r>
                <a:endParaRPr kumimoji="0" lang="ko-KR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endParaRPr>
              </a:p>
            </p:txBody>
          </p:sp>
          <p:cxnSp>
            <p:nvCxnSpPr>
              <p:cNvPr id="107" name="직선 화살표 연결선 41"/>
              <p:cNvCxnSpPr>
                <a:endCxn id="106" idx="1"/>
              </p:cNvCxnSpPr>
              <p:nvPr/>
            </p:nvCxnSpPr>
            <p:spPr>
              <a:xfrm>
                <a:off x="6280489" y="5328087"/>
                <a:ext cx="209959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  <p:cxnSp>
            <p:nvCxnSpPr>
              <p:cNvPr id="108" name="직선 화살표 연결선 42"/>
              <p:cNvCxnSpPr>
                <a:stCxn id="106" idx="3"/>
              </p:cNvCxnSpPr>
              <p:nvPr/>
            </p:nvCxnSpPr>
            <p:spPr>
              <a:xfrm flipV="1">
                <a:off x="7090612" y="5328087"/>
                <a:ext cx="217983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</p:grpSp>
        <p:grpSp>
          <p:nvGrpSpPr>
            <p:cNvPr id="95" name="그룹 43"/>
            <p:cNvGrpSpPr/>
            <p:nvPr/>
          </p:nvGrpSpPr>
          <p:grpSpPr>
            <a:xfrm>
              <a:off x="6462794" y="2588049"/>
              <a:ext cx="1117292" cy="352151"/>
              <a:chOff x="6280489" y="5166067"/>
              <a:chExt cx="1028106" cy="324041"/>
            </a:xfrm>
          </p:grpSpPr>
          <p:sp>
            <p:nvSpPr>
              <p:cNvPr id="103" name="직사각형 44"/>
              <p:cNvSpPr/>
              <p:nvPr/>
            </p:nvSpPr>
            <p:spPr>
              <a:xfrm>
                <a:off x="6490448" y="5166067"/>
                <a:ext cx="600164" cy="324041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나눔고딕"/>
                    <a:cs typeface="+mn-cs"/>
                  </a:rPr>
                  <a:t>PCU</a:t>
                </a:r>
                <a:endParaRPr kumimoji="0" lang="ko-KR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endParaRPr>
              </a:p>
            </p:txBody>
          </p:sp>
          <p:cxnSp>
            <p:nvCxnSpPr>
              <p:cNvPr id="104" name="직선 화살표 연결선 45"/>
              <p:cNvCxnSpPr>
                <a:endCxn id="103" idx="1"/>
              </p:cNvCxnSpPr>
              <p:nvPr/>
            </p:nvCxnSpPr>
            <p:spPr>
              <a:xfrm>
                <a:off x="6280489" y="5328087"/>
                <a:ext cx="209959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  <p:cxnSp>
            <p:nvCxnSpPr>
              <p:cNvPr id="105" name="직선 화살표 연결선 46"/>
              <p:cNvCxnSpPr>
                <a:stCxn id="103" idx="3"/>
              </p:cNvCxnSpPr>
              <p:nvPr/>
            </p:nvCxnSpPr>
            <p:spPr>
              <a:xfrm flipV="1">
                <a:off x="7090612" y="5328087"/>
                <a:ext cx="217983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</p:grpSp>
        <p:grpSp>
          <p:nvGrpSpPr>
            <p:cNvPr id="96" name="그룹 88"/>
            <p:cNvGrpSpPr/>
            <p:nvPr/>
          </p:nvGrpSpPr>
          <p:grpSpPr>
            <a:xfrm>
              <a:off x="2219290" y="3777938"/>
              <a:ext cx="2578579" cy="1620414"/>
              <a:chOff x="2187914" y="3870654"/>
              <a:chExt cx="2578579" cy="1620414"/>
            </a:xfrm>
          </p:grpSpPr>
          <p:sp>
            <p:nvSpPr>
              <p:cNvPr id="99" name="직사각형 57"/>
              <p:cNvSpPr/>
              <p:nvPr/>
            </p:nvSpPr>
            <p:spPr>
              <a:xfrm>
                <a:off x="3600945" y="3974336"/>
                <a:ext cx="1165548" cy="1516732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endParaRPr>
              </a:p>
            </p:txBody>
          </p:sp>
          <p:sp>
            <p:nvSpPr>
              <p:cNvPr id="100" name="직사각형 54"/>
              <p:cNvSpPr/>
              <p:nvPr/>
            </p:nvSpPr>
            <p:spPr>
              <a:xfrm>
                <a:off x="3715794" y="4078938"/>
                <a:ext cx="946096" cy="592747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lIns="46800" rIns="46800"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나눔고딕"/>
                    <a:cs typeface="+mn-cs"/>
                  </a:rPr>
                  <a:t>PIM Directory</a:t>
                </a:r>
                <a:endParaRPr kumimoji="0" lang="ko-KR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endParaRPr>
              </a:p>
            </p:txBody>
          </p:sp>
          <p:sp>
            <p:nvSpPr>
              <p:cNvPr id="101" name="직사각형 55"/>
              <p:cNvSpPr/>
              <p:nvPr/>
            </p:nvSpPr>
            <p:spPr>
              <a:xfrm>
                <a:off x="3715794" y="4793720"/>
                <a:ext cx="946096" cy="592747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나눔고딕"/>
                    <a:cs typeface="+mn-cs"/>
                  </a:rPr>
                  <a:t>Locality Monitor</a:t>
                </a:r>
                <a:endParaRPr kumimoji="0" lang="ko-KR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나눔고딕"/>
                  <a:cs typeface="+mn-cs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2187914" y="3870654"/>
                <a:ext cx="145917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ahoma"/>
                    <a:ea typeface="+mn-ea"/>
                    <a:cs typeface="+mn-cs"/>
                  </a:rPr>
                  <a:t>PMU</a:t>
                </a:r>
                <a:r>
                  <a:rPr kumimoji="0" lang="en-US" altLang="ko-KR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ahoma"/>
                    <a:ea typeface="+mn-ea"/>
                    <a:cs typeface="+mn-cs"/>
                  </a:rPr>
                  <a:t> (PEI</a:t>
                </a:r>
              </a:p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ahoma"/>
                    <a:ea typeface="+mn-ea"/>
                    <a:cs typeface="+mn-cs"/>
                  </a:rPr>
                  <a:t>Mgmt</a:t>
                </a:r>
                <a:r>
                  <a:rPr kumimoji="0" lang="en-US" altLang="ko-KR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ahoma"/>
                    <a:ea typeface="+mn-ea"/>
                    <a:cs typeface="+mn-cs"/>
                  </a:rPr>
                  <a:t> Unit)</a:t>
                </a:r>
                <a:endParaRPr kumimoji="0" lang="ko-KR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endParaRPr>
              </a:p>
            </p:txBody>
          </p:sp>
        </p:grpSp>
        <p:cxnSp>
          <p:nvCxnSpPr>
            <p:cNvPr id="97" name="직선 화살표 연결선 82"/>
            <p:cNvCxnSpPr>
              <a:stCxn id="99" idx="0"/>
              <a:endCxn id="65" idx="1"/>
            </p:cNvCxnSpPr>
            <p:nvPr/>
          </p:nvCxnSpPr>
          <p:spPr>
            <a:xfrm flipV="1">
              <a:off x="4215095" y="3551017"/>
              <a:ext cx="5123" cy="330603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98" name="구부러진 연결선 86"/>
            <p:cNvCxnSpPr>
              <a:stCxn id="92" idx="2"/>
              <a:endCxn id="99" idx="1"/>
            </p:cNvCxnSpPr>
            <p:nvPr/>
          </p:nvCxnSpPr>
          <p:spPr>
            <a:xfrm rot="16200000" flipH="1">
              <a:off x="1941916" y="2949581"/>
              <a:ext cx="1038592" cy="2342218"/>
            </a:xfrm>
            <a:prstGeom prst="curvedConnector2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</p:grpSp>
      <p:sp>
        <p:nvSpPr>
          <p:cNvPr id="112" name="TextBox 111"/>
          <p:cNvSpPr txBox="1"/>
          <p:nvPr/>
        </p:nvSpPr>
        <p:spPr>
          <a:xfrm>
            <a:off x="2678395" y="5651976"/>
            <a:ext cx="3787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Example PEI </a:t>
            </a:r>
            <a:r>
              <a:rPr kumimoji="0" lang="en-US" altLang="ko-KR" sz="2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uArchitecture</a:t>
            </a: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310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PEI Performance Delta: Large Data Sets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graphicFrame>
        <p:nvGraphicFramePr>
          <p:cNvPr id="7" name="내용 개체 틀 5"/>
          <p:cNvGraphicFramePr>
            <a:graphicFrameLocks noGrp="1"/>
          </p:cNvGraphicFramePr>
          <p:nvPr>
            <p:ph idx="1"/>
          </p:nvPr>
        </p:nvGraphicFramePr>
        <p:xfrm>
          <a:off x="590872" y="1556792"/>
          <a:ext cx="8229600" cy="475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02420" y="1124744"/>
            <a:ext cx="493917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(Large Inputs, Baseline: CPU-Only)</a:t>
            </a: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56376" y="5413508"/>
            <a:ext cx="113524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GeoMean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-1454541" y="3285617"/>
            <a:ext cx="3515706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Percentage of Performance Improvement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wrt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Baseline (CPU-only)</a:t>
            </a:r>
            <a:endParaRPr kumimoji="0" lang="ko-KR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7" y="6135687"/>
            <a:ext cx="216024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Locality-Aware = PIM or CPU depending on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data location</a:t>
            </a:r>
          </a:p>
        </p:txBody>
      </p:sp>
    </p:spTree>
    <p:extLst>
      <p:ext uri="{BB962C8B-B14F-4D97-AF65-F5344CB8AC3E}">
        <p14:creationId xmlns:p14="http://schemas.microsoft.com/office/powerpoint/2010/main" val="1584480406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PEI Energy Consumption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graphicFrame>
        <p:nvGraphicFramePr>
          <p:cNvPr id="15" name="내용 개체 틀 11"/>
          <p:cNvGraphicFramePr>
            <a:graphicFrameLocks noGrp="1"/>
          </p:cNvGraphicFramePr>
          <p:nvPr>
            <p:ph idx="1"/>
          </p:nvPr>
        </p:nvGraphicFramePr>
        <p:xfrm>
          <a:off x="457200" y="1341438"/>
          <a:ext cx="8229600" cy="4967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289549" y="1194751"/>
            <a:ext cx="241604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Host-Only (CPU)</a:t>
            </a: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3452" y="1612991"/>
            <a:ext cx="135325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PIM-Only</a:t>
            </a: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86900" y="2031231"/>
            <a:ext cx="2027671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Locality-Aware</a:t>
            </a: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9" name="직사각형 7"/>
          <p:cNvSpPr/>
          <p:nvPr/>
        </p:nvSpPr>
        <p:spPr>
          <a:xfrm>
            <a:off x="3995936" y="2610017"/>
            <a:ext cx="522276" cy="40212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20" name="직사각형 8"/>
          <p:cNvSpPr/>
          <p:nvPr/>
        </p:nvSpPr>
        <p:spPr>
          <a:xfrm>
            <a:off x="4587606" y="2542782"/>
            <a:ext cx="522276" cy="40212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sp>
        <p:nvSpPr>
          <p:cNvPr id="21" name="직사각형 9"/>
          <p:cNvSpPr/>
          <p:nvPr/>
        </p:nvSpPr>
        <p:spPr>
          <a:xfrm>
            <a:off x="5146738" y="2856545"/>
            <a:ext cx="522276" cy="40212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나눔고딕"/>
              <a:cs typeface="+mn-cs"/>
            </a:endParaRPr>
          </a:p>
        </p:txBody>
      </p:sp>
      <p:cxnSp>
        <p:nvCxnSpPr>
          <p:cNvPr id="22" name="꺾인 연결선 13"/>
          <p:cNvCxnSpPr>
            <a:endCxn id="19" idx="0"/>
          </p:cNvCxnSpPr>
          <p:nvPr/>
        </p:nvCxnSpPr>
        <p:spPr>
          <a:xfrm rot="10800000" flipV="1">
            <a:off x="4257074" y="1398687"/>
            <a:ext cx="2026378" cy="1211329"/>
          </a:xfrm>
          <a:prstGeom prst="bentConnector2">
            <a:avLst/>
          </a:prstGeom>
          <a:noFill/>
          <a:ln w="19050" cap="flat" cmpd="sng" algn="ctr">
            <a:solidFill>
              <a:srgbClr val="5DA5DA">
                <a:shade val="95000"/>
                <a:satMod val="105000"/>
              </a:srgbClr>
            </a:solidFill>
            <a:prstDash val="dash"/>
            <a:tailEnd type="triangle"/>
          </a:ln>
          <a:effectLst/>
        </p:spPr>
      </p:cxnSp>
      <p:cxnSp>
        <p:nvCxnSpPr>
          <p:cNvPr id="23" name="꺾인 연결선 15"/>
          <p:cNvCxnSpPr>
            <a:endCxn id="20" idx="0"/>
          </p:cNvCxnSpPr>
          <p:nvPr/>
        </p:nvCxnSpPr>
        <p:spPr>
          <a:xfrm rot="10800000" flipV="1">
            <a:off x="4848744" y="1816928"/>
            <a:ext cx="1434708" cy="725854"/>
          </a:xfrm>
          <a:prstGeom prst="bentConnector2">
            <a:avLst/>
          </a:prstGeom>
          <a:noFill/>
          <a:ln w="19050" cap="flat" cmpd="sng" algn="ctr">
            <a:solidFill>
              <a:srgbClr val="5DA5DA">
                <a:shade val="95000"/>
                <a:satMod val="105000"/>
              </a:srgbClr>
            </a:solidFill>
            <a:prstDash val="dash"/>
            <a:tailEnd type="triangle"/>
          </a:ln>
          <a:effectLst/>
        </p:spPr>
      </p:cxnSp>
      <p:cxnSp>
        <p:nvCxnSpPr>
          <p:cNvPr id="24" name="꺾인 연결선 17"/>
          <p:cNvCxnSpPr>
            <a:stCxn id="18" idx="1"/>
            <a:endCxn id="21" idx="0"/>
          </p:cNvCxnSpPr>
          <p:nvPr/>
        </p:nvCxnSpPr>
        <p:spPr>
          <a:xfrm rot="10800000" flipV="1">
            <a:off x="5407876" y="2262063"/>
            <a:ext cx="879024" cy="594481"/>
          </a:xfrm>
          <a:prstGeom prst="bentConnector2">
            <a:avLst/>
          </a:prstGeom>
          <a:noFill/>
          <a:ln w="19050" cap="flat" cmpd="sng" algn="ctr">
            <a:solidFill>
              <a:srgbClr val="5DA5DA">
                <a:shade val="95000"/>
                <a:satMod val="105000"/>
              </a:srgbClr>
            </a:solidFill>
            <a:prstDash val="dash"/>
            <a:tailEnd type="triangle"/>
          </a:ln>
          <a:effectLst/>
        </p:spPr>
      </p:cxnSp>
      <p:sp>
        <p:nvSpPr>
          <p:cNvPr id="14" name="TextBox 13"/>
          <p:cNvSpPr txBox="1"/>
          <p:nvPr/>
        </p:nvSpPr>
        <p:spPr>
          <a:xfrm rot="16200000">
            <a:off x="-834174" y="3001716"/>
            <a:ext cx="2274982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Total </a:t>
            </a:r>
            <a:r>
              <a:rPr kumimoji="0" lang="en-US" altLang="ko-KR" sz="1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Energy Consumption</a:t>
            </a:r>
            <a:endParaRPr kumimoji="0" lang="ko-KR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83760" y="5589240"/>
            <a:ext cx="201081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Breakdown of Energy Consumption on Different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System Components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203453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on PIM-Enabled 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610600" cy="5195664"/>
          </a:xfrm>
        </p:spPr>
        <p:txBody>
          <a:bodyPr/>
          <a:lstStyle/>
          <a:p>
            <a:r>
              <a:rPr lang="en-US" dirty="0" err="1"/>
              <a:t>Junwhan</a:t>
            </a:r>
            <a:r>
              <a:rPr lang="en-US" dirty="0"/>
              <a:t> </a:t>
            </a:r>
            <a:r>
              <a:rPr lang="en-US" dirty="0" err="1"/>
              <a:t>Ahn</a:t>
            </a:r>
            <a:r>
              <a:rPr lang="en-US" dirty="0"/>
              <a:t>, </a:t>
            </a:r>
            <a:r>
              <a:rPr lang="en-US" dirty="0" err="1"/>
              <a:t>Sungjoo</a:t>
            </a:r>
            <a:r>
              <a:rPr lang="en-US" dirty="0"/>
              <a:t> </a:t>
            </a:r>
            <a:r>
              <a:rPr lang="en-US" dirty="0" err="1"/>
              <a:t>Yoo</a:t>
            </a:r>
            <a:r>
              <a:rPr lang="en-US" dirty="0"/>
              <a:t>, Onur Mutlu, and </a:t>
            </a:r>
            <a:r>
              <a:rPr lang="en-US" dirty="0" err="1"/>
              <a:t>Kiyoung</a:t>
            </a:r>
            <a:r>
              <a:rPr lang="en-US" dirty="0"/>
              <a:t> Choi,</a:t>
            </a:r>
            <a:br>
              <a:rPr lang="en-US" dirty="0"/>
            </a:b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"PIM-Enabled Instructions: A Low-Overhead, Locality-Aware Processing-in-Memory Architecture"</a:t>
            </a:r>
            <a:br>
              <a:rPr lang="en-US" dirty="0">
                <a:solidFill>
                  <a:srgbClr val="0432FF"/>
                </a:solidFill>
              </a:rPr>
            </a:br>
            <a:r>
              <a:rPr lang="en-US" i="1" dirty="0"/>
              <a:t>Proceedings of the </a:t>
            </a:r>
            <a:r>
              <a:rPr lang="en-US" i="1" dirty="0">
                <a:hlinkClick r:id="rId3"/>
              </a:rPr>
              <a:t>42nd International Symposium on Computer Architecture</a:t>
            </a:r>
            <a:r>
              <a:rPr lang="en-US" i="1" dirty="0"/>
              <a:t> (</a:t>
            </a:r>
            <a:r>
              <a:rPr lang="en-US" b="1" i="1" dirty="0"/>
              <a:t>ISCA</a:t>
            </a:r>
            <a:r>
              <a:rPr lang="en-US" i="1" dirty="0"/>
              <a:t>)</a:t>
            </a:r>
            <a:r>
              <a:rPr lang="en-US" dirty="0"/>
              <a:t>, Portland, OR, June 2015. 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4"/>
              </a:rPr>
              <a:t>Slides (pdf)</a:t>
            </a:r>
            <a:r>
              <a:rPr lang="en-US" dirty="0"/>
              <a:t>] [</a:t>
            </a:r>
            <a:r>
              <a:rPr lang="en-US" dirty="0">
                <a:hlinkClick r:id="rId5"/>
              </a:rPr>
              <a:t>Lightning Session Slides (pdf)</a:t>
            </a:r>
            <a:r>
              <a:rPr lang="en-US" dirty="0"/>
              <a:t>] 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77496"/>
            <a:ext cx="9144000" cy="227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4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29EE78-77DE-774E-8E3C-547D297417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F97FCE-1C93-7F47-B714-6E5EA092E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617" y="0"/>
            <a:ext cx="5232765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C302D50-51F7-1749-8368-C5F628F58FA9}"/>
              </a:ext>
            </a:extLst>
          </p:cNvPr>
          <p:cNvSpPr/>
          <p:nvPr/>
        </p:nvSpPr>
        <p:spPr>
          <a:xfrm>
            <a:off x="1955617" y="4916245"/>
            <a:ext cx="2530322" cy="168895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798082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Challenge </a:t>
            </a:r>
            <a:r>
              <a:rPr lang="en-US" dirty="0">
                <a:latin typeface="+mn-lt"/>
              </a:rPr>
              <a:t>1: Code Mapping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175231" y="4775741"/>
            <a:ext cx="470522" cy="58749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</p:cxnSp>
      <p:cxnSp>
        <p:nvCxnSpPr>
          <p:cNvPr id="6" name="Straight Connector 5"/>
          <p:cNvCxnSpPr/>
          <p:nvPr/>
        </p:nvCxnSpPr>
        <p:spPr>
          <a:xfrm>
            <a:off x="5687292" y="5890254"/>
            <a:ext cx="958461" cy="49710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</p:cxnSp>
      <p:sp>
        <p:nvSpPr>
          <p:cNvPr id="7" name="Rectangle 6"/>
          <p:cNvSpPr/>
          <p:nvPr/>
        </p:nvSpPr>
        <p:spPr>
          <a:xfrm>
            <a:off x="6648206" y="4751545"/>
            <a:ext cx="1867144" cy="1635809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3184" y="4790055"/>
            <a:ext cx="1257187" cy="572041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Logic layer SM</a:t>
            </a:r>
          </a:p>
        </p:txBody>
      </p:sp>
      <p:sp>
        <p:nvSpPr>
          <p:cNvPr id="9" name="Rectangle 8"/>
          <p:cNvSpPr/>
          <p:nvPr/>
        </p:nvSpPr>
        <p:spPr>
          <a:xfrm>
            <a:off x="6730825" y="5441830"/>
            <a:ext cx="1696999" cy="266755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Crossbar switch</a:t>
            </a:r>
          </a:p>
        </p:txBody>
      </p:sp>
      <p:sp>
        <p:nvSpPr>
          <p:cNvPr id="10" name="Rectangle 9"/>
          <p:cNvSpPr/>
          <p:nvPr/>
        </p:nvSpPr>
        <p:spPr>
          <a:xfrm>
            <a:off x="6719812" y="5806534"/>
            <a:ext cx="568770" cy="495619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Vault Ctrl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76106" y="5809890"/>
            <a:ext cx="4326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….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Times New Roman" charset="0"/>
              <a:cs typeface="Times New Roman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7579325" y="5362096"/>
            <a:ext cx="2452" cy="79735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3" name="Straight Connector 12"/>
          <p:cNvCxnSpPr/>
          <p:nvPr/>
        </p:nvCxnSpPr>
        <p:spPr>
          <a:xfrm>
            <a:off x="7004197" y="5705587"/>
            <a:ext cx="0" cy="10094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4" name="Straight Connector 13"/>
          <p:cNvCxnSpPr/>
          <p:nvPr/>
        </p:nvCxnSpPr>
        <p:spPr>
          <a:xfrm>
            <a:off x="8112043" y="5709738"/>
            <a:ext cx="0" cy="8586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5" name="Rectangle 14"/>
          <p:cNvSpPr/>
          <p:nvPr/>
        </p:nvSpPr>
        <p:spPr>
          <a:xfrm>
            <a:off x="7877688" y="5806534"/>
            <a:ext cx="568770" cy="495619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Vault Ctrl</a:t>
            </a: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2432635" y="5320670"/>
            <a:ext cx="706042" cy="270898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7" name="Straight Connector 16"/>
          <p:cNvCxnSpPr/>
          <p:nvPr/>
        </p:nvCxnSpPr>
        <p:spPr>
          <a:xfrm flipV="1">
            <a:off x="4661744" y="4614246"/>
            <a:ext cx="589727" cy="230089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8" name="Straight Connector 17"/>
          <p:cNvCxnSpPr/>
          <p:nvPr/>
        </p:nvCxnSpPr>
        <p:spPr>
          <a:xfrm flipH="1">
            <a:off x="1709972" y="4656586"/>
            <a:ext cx="506351" cy="79297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9" name="Straight Connector 18"/>
          <p:cNvCxnSpPr/>
          <p:nvPr/>
        </p:nvCxnSpPr>
        <p:spPr>
          <a:xfrm flipH="1">
            <a:off x="5251471" y="4640370"/>
            <a:ext cx="506351" cy="79297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0" name="Straight Connector 19"/>
          <p:cNvCxnSpPr/>
          <p:nvPr/>
        </p:nvCxnSpPr>
        <p:spPr>
          <a:xfrm>
            <a:off x="2334512" y="5691560"/>
            <a:ext cx="2713462" cy="7124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1" name="Straight Connector 20"/>
          <p:cNvCxnSpPr/>
          <p:nvPr/>
        </p:nvCxnSpPr>
        <p:spPr>
          <a:xfrm>
            <a:off x="3023146" y="4277055"/>
            <a:ext cx="2713462" cy="7124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>
            <a:off x="2868543" y="4439837"/>
            <a:ext cx="581884" cy="312226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3" name="Straight Connector 22"/>
          <p:cNvCxnSpPr/>
          <p:nvPr/>
        </p:nvCxnSpPr>
        <p:spPr>
          <a:xfrm>
            <a:off x="4371371" y="5182180"/>
            <a:ext cx="1081108" cy="47485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24" name="Group 23"/>
          <p:cNvGrpSpPr/>
          <p:nvPr/>
        </p:nvGrpSpPr>
        <p:grpSpPr>
          <a:xfrm>
            <a:off x="1714577" y="3773893"/>
            <a:ext cx="1386451" cy="904640"/>
            <a:chOff x="1783056" y="1197864"/>
            <a:chExt cx="1207032" cy="713232"/>
          </a:xfrm>
        </p:grpSpPr>
        <p:sp>
          <p:nvSpPr>
            <p:cNvPr id="25" name="Cube 24"/>
            <p:cNvSpPr/>
            <p:nvPr/>
          </p:nvSpPr>
          <p:spPr>
            <a:xfrm>
              <a:off x="1783056" y="1453323"/>
              <a:ext cx="1207032" cy="457773"/>
            </a:xfrm>
            <a:prstGeom prst="cube">
              <a:avLst>
                <a:gd name="adj" fmla="val 85440"/>
              </a:avLst>
            </a:prstGeom>
            <a:solidFill>
              <a:srgbClr val="4472C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1853464" y="1390000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1853464" y="1293932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1853464" y="1197864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217540" y="4994760"/>
            <a:ext cx="1386451" cy="904640"/>
            <a:chOff x="1783056" y="1140582"/>
            <a:chExt cx="1844298" cy="1027220"/>
          </a:xfrm>
        </p:grpSpPr>
        <p:sp>
          <p:nvSpPr>
            <p:cNvPr id="30" name="Cube 29"/>
            <p:cNvSpPr/>
            <p:nvPr/>
          </p:nvSpPr>
          <p:spPr>
            <a:xfrm>
              <a:off x="1783056" y="1508502"/>
              <a:ext cx="1844298" cy="659300"/>
            </a:xfrm>
            <a:prstGeom prst="cube">
              <a:avLst>
                <a:gd name="adj" fmla="val 85440"/>
              </a:avLst>
            </a:prstGeom>
            <a:solidFill>
              <a:srgbClr val="4472C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1890637" y="1417303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1890637" y="1278942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1890637" y="1140582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4" name="Cube 33"/>
          <p:cNvSpPr/>
          <p:nvPr/>
        </p:nvSpPr>
        <p:spPr>
          <a:xfrm>
            <a:off x="2953471" y="4598547"/>
            <a:ext cx="1906529" cy="723107"/>
          </a:xfrm>
          <a:prstGeom prst="cube">
            <a:avLst>
              <a:gd name="adj" fmla="val 93596"/>
            </a:avLst>
          </a:prstGeom>
          <a:solidFill>
            <a:srgbClr val="009C48"/>
          </a:solidFill>
          <a:ln w="317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dkEdge"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Cube 34"/>
          <p:cNvSpPr/>
          <p:nvPr/>
        </p:nvSpPr>
        <p:spPr>
          <a:xfrm>
            <a:off x="3061157" y="4633607"/>
            <a:ext cx="1674497" cy="614583"/>
          </a:xfrm>
          <a:prstGeom prst="cube">
            <a:avLst>
              <a:gd name="adj" fmla="val 93596"/>
            </a:avLst>
          </a:prstGeom>
          <a:solidFill>
            <a:srgbClr val="E7E6E6"/>
          </a:solidFill>
          <a:ln w="317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dkEdge"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5251471" y="3751874"/>
            <a:ext cx="1386451" cy="904640"/>
            <a:chOff x="1783056" y="1197864"/>
            <a:chExt cx="1207032" cy="713232"/>
          </a:xfrm>
        </p:grpSpPr>
        <p:sp>
          <p:nvSpPr>
            <p:cNvPr id="37" name="Cube 36"/>
            <p:cNvSpPr/>
            <p:nvPr/>
          </p:nvSpPr>
          <p:spPr>
            <a:xfrm>
              <a:off x="1783056" y="1453323"/>
              <a:ext cx="1207032" cy="457773"/>
            </a:xfrm>
            <a:prstGeom prst="cube">
              <a:avLst>
                <a:gd name="adj" fmla="val 85440"/>
              </a:avLst>
            </a:prstGeom>
            <a:solidFill>
              <a:srgbClr val="4472C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1853464" y="1390000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1853464" y="1293932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1853464" y="1197864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778495" y="4992400"/>
            <a:ext cx="1386451" cy="904640"/>
            <a:chOff x="1783056" y="1140582"/>
            <a:chExt cx="1844298" cy="1027220"/>
          </a:xfrm>
        </p:grpSpPr>
        <p:sp>
          <p:nvSpPr>
            <p:cNvPr id="42" name="Cube 41"/>
            <p:cNvSpPr/>
            <p:nvPr/>
          </p:nvSpPr>
          <p:spPr>
            <a:xfrm>
              <a:off x="1783056" y="1508502"/>
              <a:ext cx="1844298" cy="659300"/>
            </a:xfrm>
            <a:prstGeom prst="cube">
              <a:avLst>
                <a:gd name="adj" fmla="val 85440"/>
              </a:avLst>
            </a:prstGeom>
            <a:solidFill>
              <a:srgbClr val="4472C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1890637" y="1417303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1890637" y="1278942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1890637" y="1140582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6752190" y="4198561"/>
            <a:ext cx="1359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Logic layer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 flipH="1" flipV="1">
            <a:off x="6481250" y="4361170"/>
            <a:ext cx="270940" cy="325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tailEnd type="triangle"/>
          </a:ln>
          <a:effectLst/>
        </p:spPr>
      </p:cxnSp>
      <p:grpSp>
        <p:nvGrpSpPr>
          <p:cNvPr id="48" name="Group 47"/>
          <p:cNvGrpSpPr/>
          <p:nvPr/>
        </p:nvGrpSpPr>
        <p:grpSpPr>
          <a:xfrm>
            <a:off x="3516974" y="4652814"/>
            <a:ext cx="1131475" cy="165803"/>
            <a:chOff x="3727519" y="1965605"/>
            <a:chExt cx="985052" cy="130722"/>
          </a:xfrm>
        </p:grpSpPr>
        <p:sp>
          <p:nvSpPr>
            <p:cNvPr id="49" name="Parallelogram 48"/>
            <p:cNvSpPr/>
            <p:nvPr/>
          </p:nvSpPr>
          <p:spPr>
            <a:xfrm>
              <a:off x="372751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Parallelogram 49"/>
            <p:cNvSpPr/>
            <p:nvPr/>
          </p:nvSpPr>
          <p:spPr>
            <a:xfrm>
              <a:off x="4026628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Parallelogram 50"/>
            <p:cNvSpPr/>
            <p:nvPr/>
          </p:nvSpPr>
          <p:spPr>
            <a:xfrm>
              <a:off x="431893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44838" y="4838059"/>
            <a:ext cx="1131475" cy="165803"/>
            <a:chOff x="3727519" y="1965605"/>
            <a:chExt cx="985052" cy="130722"/>
          </a:xfrm>
        </p:grpSpPr>
        <p:sp>
          <p:nvSpPr>
            <p:cNvPr id="53" name="Parallelogram 52"/>
            <p:cNvSpPr/>
            <p:nvPr/>
          </p:nvSpPr>
          <p:spPr>
            <a:xfrm>
              <a:off x="372751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Parallelogram 53"/>
            <p:cNvSpPr/>
            <p:nvPr/>
          </p:nvSpPr>
          <p:spPr>
            <a:xfrm>
              <a:off x="4026628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Parallelogram 54"/>
            <p:cNvSpPr/>
            <p:nvPr/>
          </p:nvSpPr>
          <p:spPr>
            <a:xfrm>
              <a:off x="431893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172702" y="5023303"/>
            <a:ext cx="1131475" cy="165803"/>
            <a:chOff x="3727519" y="1965605"/>
            <a:chExt cx="985052" cy="130722"/>
          </a:xfrm>
        </p:grpSpPr>
        <p:sp>
          <p:nvSpPr>
            <p:cNvPr id="57" name="Parallelogram 56"/>
            <p:cNvSpPr/>
            <p:nvPr/>
          </p:nvSpPr>
          <p:spPr>
            <a:xfrm>
              <a:off x="372751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Parallelogram 57"/>
            <p:cNvSpPr/>
            <p:nvPr/>
          </p:nvSpPr>
          <p:spPr>
            <a:xfrm>
              <a:off x="4026628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Parallelogram 58"/>
            <p:cNvSpPr/>
            <p:nvPr/>
          </p:nvSpPr>
          <p:spPr>
            <a:xfrm>
              <a:off x="431893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4820948" y="1813082"/>
            <a:ext cx="5301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Times New Roman" charset="0"/>
                <a:cs typeface="Times New Roman" charset="0"/>
              </a:rPr>
              <a:t>?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flipH="1">
            <a:off x="4480056" y="3668380"/>
            <a:ext cx="852288" cy="98437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tailEnd type="triangle"/>
          </a:ln>
          <a:effectLst/>
        </p:spPr>
      </p:cxnSp>
      <p:sp>
        <p:nvSpPr>
          <p:cNvPr id="62" name="Rectangle 61"/>
          <p:cNvSpPr/>
          <p:nvPr/>
        </p:nvSpPr>
        <p:spPr>
          <a:xfrm>
            <a:off x="2994311" y="5359799"/>
            <a:ext cx="16053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Main GPU</a:t>
            </a:r>
          </a:p>
        </p:txBody>
      </p:sp>
      <p:sp>
        <p:nvSpPr>
          <p:cNvPr id="63" name="Rectangle 62"/>
          <p:cNvSpPr/>
          <p:nvPr/>
        </p:nvSpPr>
        <p:spPr>
          <a:xfrm>
            <a:off x="998829" y="2973192"/>
            <a:ext cx="27981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3D-stacked memory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(memory stack)</a:t>
            </a:r>
          </a:p>
        </p:txBody>
      </p:sp>
      <p:pic>
        <p:nvPicPr>
          <p:cNvPr id="64" name="Picture 2" descr="http://www.mathworks.com/cmsimages/76061_wl_CUDA_code2_w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38" b="31908"/>
          <a:stretch/>
        </p:blipFill>
        <p:spPr bwMode="auto">
          <a:xfrm>
            <a:off x="5757822" y="1768993"/>
            <a:ext cx="3245771" cy="1653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5" name="Straight Arrow Connector 64"/>
          <p:cNvCxnSpPr/>
          <p:nvPr/>
        </p:nvCxnSpPr>
        <p:spPr>
          <a:xfrm>
            <a:off x="7910782" y="3507815"/>
            <a:ext cx="34338" cy="1338505"/>
          </a:xfrm>
          <a:prstGeom prst="straightConnector1">
            <a:avLst/>
          </a:prstGeom>
          <a:ln w="762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143"/>
          <p:cNvCxnSpPr>
            <a:endCxn id="50" idx="1"/>
          </p:cNvCxnSpPr>
          <p:nvPr/>
        </p:nvCxnSpPr>
        <p:spPr>
          <a:xfrm rot="5400000">
            <a:off x="3823168" y="2815999"/>
            <a:ext cx="2189702" cy="1483929"/>
          </a:xfrm>
          <a:prstGeom prst="bentConnector3">
            <a:avLst>
              <a:gd name="adj1" fmla="val -1039"/>
            </a:avLst>
          </a:prstGeom>
          <a:ln w="762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ontent Placeholder 2"/>
          <p:cNvSpPr>
            <a:spLocks noGrp="1"/>
          </p:cNvSpPr>
          <p:nvPr>
            <p:ph idx="1"/>
          </p:nvPr>
        </p:nvSpPr>
        <p:spPr>
          <a:xfrm>
            <a:off x="610146" y="1123094"/>
            <a:ext cx="8300174" cy="909876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Challenge </a:t>
            </a:r>
            <a:r>
              <a:rPr lang="en-US" b="1" dirty="0">
                <a:solidFill>
                  <a:srgbClr val="0070C0"/>
                </a:solidFill>
                <a:latin typeface="+mn-lt"/>
              </a:rPr>
              <a:t>1</a:t>
            </a:r>
            <a:r>
              <a:rPr lang="en-US" b="1" dirty="0">
                <a:solidFill>
                  <a:srgbClr val="0070C0"/>
                </a:solidFill>
              </a:rPr>
              <a:t>:</a:t>
            </a:r>
            <a:r>
              <a:rPr lang="en-US" dirty="0">
                <a:solidFill>
                  <a:srgbClr val="0070C0"/>
                </a:solidFill>
              </a:rPr>
              <a:t> Which operations should be executed in memory vs. in CPU?</a:t>
            </a:r>
          </a:p>
          <a:p>
            <a:pPr lvl="1"/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7992481" y="3532975"/>
            <a:ext cx="5301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Times New Roman" charset="0"/>
                <a:cs typeface="Times New Roman" charset="0"/>
              </a:rPr>
              <a:t>?</a:t>
            </a:r>
          </a:p>
        </p:txBody>
      </p:sp>
      <p:sp>
        <p:nvSpPr>
          <p:cNvPr id="74" name="Rectangle 73"/>
          <p:cNvSpPr/>
          <p:nvPr/>
        </p:nvSpPr>
        <p:spPr>
          <a:xfrm>
            <a:off x="4380050" y="3345588"/>
            <a:ext cx="3385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SM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(Streaming Multiprocessor)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91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Challenge 2: Data Mapping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175231" y="4775741"/>
            <a:ext cx="470522" cy="58749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</p:cxnSp>
      <p:cxnSp>
        <p:nvCxnSpPr>
          <p:cNvPr id="6" name="Straight Connector 5"/>
          <p:cNvCxnSpPr/>
          <p:nvPr/>
        </p:nvCxnSpPr>
        <p:spPr>
          <a:xfrm>
            <a:off x="5687292" y="5890254"/>
            <a:ext cx="958461" cy="49710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</p:cxnSp>
      <p:sp>
        <p:nvSpPr>
          <p:cNvPr id="7" name="Rectangle 6"/>
          <p:cNvSpPr/>
          <p:nvPr/>
        </p:nvSpPr>
        <p:spPr>
          <a:xfrm>
            <a:off x="6648206" y="4751545"/>
            <a:ext cx="1867144" cy="1635809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3184" y="4790055"/>
            <a:ext cx="1257187" cy="572041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Logic layer SM</a:t>
            </a:r>
          </a:p>
        </p:txBody>
      </p:sp>
      <p:sp>
        <p:nvSpPr>
          <p:cNvPr id="9" name="Rectangle 8"/>
          <p:cNvSpPr/>
          <p:nvPr/>
        </p:nvSpPr>
        <p:spPr>
          <a:xfrm>
            <a:off x="6730825" y="5441830"/>
            <a:ext cx="1696999" cy="266755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Crossbar switch</a:t>
            </a:r>
          </a:p>
        </p:txBody>
      </p:sp>
      <p:sp>
        <p:nvSpPr>
          <p:cNvPr id="10" name="Rectangle 9"/>
          <p:cNvSpPr/>
          <p:nvPr/>
        </p:nvSpPr>
        <p:spPr>
          <a:xfrm>
            <a:off x="6719812" y="5806534"/>
            <a:ext cx="568770" cy="495619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Vault Ctrl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76106" y="5809890"/>
            <a:ext cx="4326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s-I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….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Times New Roman" charset="0"/>
              <a:cs typeface="Times New Roman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7579325" y="5362096"/>
            <a:ext cx="2452" cy="79735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3" name="Straight Connector 12"/>
          <p:cNvCxnSpPr/>
          <p:nvPr/>
        </p:nvCxnSpPr>
        <p:spPr>
          <a:xfrm>
            <a:off x="7004197" y="5705587"/>
            <a:ext cx="0" cy="10094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4" name="Straight Connector 13"/>
          <p:cNvCxnSpPr/>
          <p:nvPr/>
        </p:nvCxnSpPr>
        <p:spPr>
          <a:xfrm>
            <a:off x="8112043" y="5709738"/>
            <a:ext cx="0" cy="8586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5" name="Rectangle 14"/>
          <p:cNvSpPr/>
          <p:nvPr/>
        </p:nvSpPr>
        <p:spPr>
          <a:xfrm>
            <a:off x="7877688" y="5806534"/>
            <a:ext cx="568770" cy="495619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Vault Ctrl</a:t>
            </a: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2432635" y="5320670"/>
            <a:ext cx="706042" cy="270898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7" name="Straight Connector 16"/>
          <p:cNvCxnSpPr/>
          <p:nvPr/>
        </p:nvCxnSpPr>
        <p:spPr>
          <a:xfrm flipV="1">
            <a:off x="4661744" y="4614246"/>
            <a:ext cx="589727" cy="230089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8" name="Straight Connector 17"/>
          <p:cNvCxnSpPr/>
          <p:nvPr/>
        </p:nvCxnSpPr>
        <p:spPr>
          <a:xfrm flipH="1">
            <a:off x="1709972" y="4656586"/>
            <a:ext cx="506351" cy="79297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9" name="Straight Connector 18"/>
          <p:cNvCxnSpPr/>
          <p:nvPr/>
        </p:nvCxnSpPr>
        <p:spPr>
          <a:xfrm flipH="1">
            <a:off x="5251471" y="4640370"/>
            <a:ext cx="506351" cy="79297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0" name="Straight Connector 19"/>
          <p:cNvCxnSpPr/>
          <p:nvPr/>
        </p:nvCxnSpPr>
        <p:spPr>
          <a:xfrm>
            <a:off x="2334512" y="5691560"/>
            <a:ext cx="2713462" cy="7124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1" name="Straight Connector 20"/>
          <p:cNvCxnSpPr/>
          <p:nvPr/>
        </p:nvCxnSpPr>
        <p:spPr>
          <a:xfrm>
            <a:off x="3023146" y="4277055"/>
            <a:ext cx="2713462" cy="7124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>
            <a:off x="2868543" y="4439837"/>
            <a:ext cx="581884" cy="312226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23" name="Straight Connector 22"/>
          <p:cNvCxnSpPr/>
          <p:nvPr/>
        </p:nvCxnSpPr>
        <p:spPr>
          <a:xfrm>
            <a:off x="4371371" y="5182180"/>
            <a:ext cx="1081108" cy="474857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pSp>
        <p:nvGrpSpPr>
          <p:cNvPr id="24" name="Group 23"/>
          <p:cNvGrpSpPr/>
          <p:nvPr/>
        </p:nvGrpSpPr>
        <p:grpSpPr>
          <a:xfrm>
            <a:off x="1714577" y="3773893"/>
            <a:ext cx="1386451" cy="904640"/>
            <a:chOff x="1783056" y="1197864"/>
            <a:chExt cx="1207032" cy="713232"/>
          </a:xfrm>
        </p:grpSpPr>
        <p:sp>
          <p:nvSpPr>
            <p:cNvPr id="25" name="Cube 24"/>
            <p:cNvSpPr/>
            <p:nvPr/>
          </p:nvSpPr>
          <p:spPr>
            <a:xfrm>
              <a:off x="1783056" y="1453323"/>
              <a:ext cx="1207032" cy="457773"/>
            </a:xfrm>
            <a:prstGeom prst="cube">
              <a:avLst>
                <a:gd name="adj" fmla="val 85440"/>
              </a:avLst>
            </a:prstGeom>
            <a:solidFill>
              <a:srgbClr val="4472C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Cube 25"/>
            <p:cNvSpPr/>
            <p:nvPr/>
          </p:nvSpPr>
          <p:spPr>
            <a:xfrm>
              <a:off x="1853464" y="1390000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Cube 26"/>
            <p:cNvSpPr/>
            <p:nvPr/>
          </p:nvSpPr>
          <p:spPr>
            <a:xfrm>
              <a:off x="1853464" y="1293932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Cube 27"/>
            <p:cNvSpPr/>
            <p:nvPr/>
          </p:nvSpPr>
          <p:spPr>
            <a:xfrm>
              <a:off x="1853464" y="1197864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217540" y="4994760"/>
            <a:ext cx="1386451" cy="904640"/>
            <a:chOff x="1783056" y="1140582"/>
            <a:chExt cx="1844298" cy="1027220"/>
          </a:xfrm>
        </p:grpSpPr>
        <p:sp>
          <p:nvSpPr>
            <p:cNvPr id="30" name="Cube 29"/>
            <p:cNvSpPr/>
            <p:nvPr/>
          </p:nvSpPr>
          <p:spPr>
            <a:xfrm>
              <a:off x="1783056" y="1508502"/>
              <a:ext cx="1844298" cy="659300"/>
            </a:xfrm>
            <a:prstGeom prst="cube">
              <a:avLst>
                <a:gd name="adj" fmla="val 85440"/>
              </a:avLst>
            </a:prstGeom>
            <a:solidFill>
              <a:srgbClr val="4472C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1890637" y="1417303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1890637" y="1278942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1890637" y="1140582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4" name="Cube 33"/>
          <p:cNvSpPr/>
          <p:nvPr/>
        </p:nvSpPr>
        <p:spPr>
          <a:xfrm>
            <a:off x="2953471" y="4598547"/>
            <a:ext cx="1906529" cy="723107"/>
          </a:xfrm>
          <a:prstGeom prst="cube">
            <a:avLst>
              <a:gd name="adj" fmla="val 93596"/>
            </a:avLst>
          </a:prstGeom>
          <a:solidFill>
            <a:srgbClr val="009C48"/>
          </a:solidFill>
          <a:ln w="317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dkEdge"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Cube 34"/>
          <p:cNvSpPr/>
          <p:nvPr/>
        </p:nvSpPr>
        <p:spPr>
          <a:xfrm>
            <a:off x="3061157" y="4633607"/>
            <a:ext cx="1674497" cy="614583"/>
          </a:xfrm>
          <a:prstGeom prst="cube">
            <a:avLst>
              <a:gd name="adj" fmla="val 93596"/>
            </a:avLst>
          </a:prstGeom>
          <a:solidFill>
            <a:srgbClr val="E7E6E6"/>
          </a:solidFill>
          <a:ln w="317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  <a:scene3d>
            <a:camera prst="orthographicFront"/>
            <a:lightRig rig="threePt" dir="t"/>
          </a:scene3d>
          <a:sp3d prstMaterial="dkEdge"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5251471" y="3751874"/>
            <a:ext cx="1386451" cy="904640"/>
            <a:chOff x="1783056" y="1197864"/>
            <a:chExt cx="1207032" cy="713232"/>
          </a:xfrm>
        </p:grpSpPr>
        <p:sp>
          <p:nvSpPr>
            <p:cNvPr id="37" name="Cube 36"/>
            <p:cNvSpPr/>
            <p:nvPr/>
          </p:nvSpPr>
          <p:spPr>
            <a:xfrm>
              <a:off x="1783056" y="1453323"/>
              <a:ext cx="1207032" cy="457773"/>
            </a:xfrm>
            <a:prstGeom prst="cube">
              <a:avLst>
                <a:gd name="adj" fmla="val 85440"/>
              </a:avLst>
            </a:prstGeom>
            <a:solidFill>
              <a:srgbClr val="4472C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1853464" y="1390000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1853464" y="1293932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1853464" y="1197864"/>
              <a:ext cx="1075171" cy="419678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778495" y="4992400"/>
            <a:ext cx="1386451" cy="904640"/>
            <a:chOff x="1783056" y="1140582"/>
            <a:chExt cx="1844298" cy="1027220"/>
          </a:xfrm>
        </p:grpSpPr>
        <p:sp>
          <p:nvSpPr>
            <p:cNvPr id="42" name="Cube 41"/>
            <p:cNvSpPr/>
            <p:nvPr/>
          </p:nvSpPr>
          <p:spPr>
            <a:xfrm>
              <a:off x="1783056" y="1508502"/>
              <a:ext cx="1844298" cy="659300"/>
            </a:xfrm>
            <a:prstGeom prst="cube">
              <a:avLst>
                <a:gd name="adj" fmla="val 85440"/>
              </a:avLst>
            </a:prstGeom>
            <a:solidFill>
              <a:srgbClr val="4472C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1890637" y="1417303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1890637" y="1278942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Cube 44"/>
            <p:cNvSpPr/>
            <p:nvPr/>
          </p:nvSpPr>
          <p:spPr>
            <a:xfrm>
              <a:off x="1890637" y="1140582"/>
              <a:ext cx="1642820" cy="604434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6752190" y="4198561"/>
            <a:ext cx="13598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Logic layer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 flipH="1" flipV="1">
            <a:off x="6481250" y="4361170"/>
            <a:ext cx="270940" cy="325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tailEnd type="triangle"/>
          </a:ln>
          <a:effectLst/>
        </p:spPr>
      </p:cxnSp>
      <p:grpSp>
        <p:nvGrpSpPr>
          <p:cNvPr id="48" name="Group 47"/>
          <p:cNvGrpSpPr/>
          <p:nvPr/>
        </p:nvGrpSpPr>
        <p:grpSpPr>
          <a:xfrm>
            <a:off x="3516974" y="4652814"/>
            <a:ext cx="1131475" cy="165803"/>
            <a:chOff x="3727519" y="1965605"/>
            <a:chExt cx="985052" cy="130722"/>
          </a:xfrm>
        </p:grpSpPr>
        <p:sp>
          <p:nvSpPr>
            <p:cNvPr id="49" name="Parallelogram 48"/>
            <p:cNvSpPr/>
            <p:nvPr/>
          </p:nvSpPr>
          <p:spPr>
            <a:xfrm>
              <a:off x="372751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Parallelogram 49"/>
            <p:cNvSpPr/>
            <p:nvPr/>
          </p:nvSpPr>
          <p:spPr>
            <a:xfrm>
              <a:off x="4026628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Parallelogram 50"/>
            <p:cNvSpPr/>
            <p:nvPr/>
          </p:nvSpPr>
          <p:spPr>
            <a:xfrm>
              <a:off x="431893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44838" y="4838059"/>
            <a:ext cx="1131475" cy="165803"/>
            <a:chOff x="3727519" y="1965605"/>
            <a:chExt cx="985052" cy="130722"/>
          </a:xfrm>
        </p:grpSpPr>
        <p:sp>
          <p:nvSpPr>
            <p:cNvPr id="53" name="Parallelogram 52"/>
            <p:cNvSpPr/>
            <p:nvPr/>
          </p:nvSpPr>
          <p:spPr>
            <a:xfrm>
              <a:off x="372751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Parallelogram 53"/>
            <p:cNvSpPr/>
            <p:nvPr/>
          </p:nvSpPr>
          <p:spPr>
            <a:xfrm>
              <a:off x="4026628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Parallelogram 54"/>
            <p:cNvSpPr/>
            <p:nvPr/>
          </p:nvSpPr>
          <p:spPr>
            <a:xfrm>
              <a:off x="431893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172702" y="5023303"/>
            <a:ext cx="1131475" cy="165803"/>
            <a:chOff x="3727519" y="1965605"/>
            <a:chExt cx="985052" cy="130722"/>
          </a:xfrm>
        </p:grpSpPr>
        <p:sp>
          <p:nvSpPr>
            <p:cNvPr id="57" name="Parallelogram 56"/>
            <p:cNvSpPr/>
            <p:nvPr/>
          </p:nvSpPr>
          <p:spPr>
            <a:xfrm>
              <a:off x="372751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Parallelogram 57"/>
            <p:cNvSpPr/>
            <p:nvPr/>
          </p:nvSpPr>
          <p:spPr>
            <a:xfrm>
              <a:off x="4026628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Parallelogram 58"/>
            <p:cNvSpPr/>
            <p:nvPr/>
          </p:nvSpPr>
          <p:spPr>
            <a:xfrm>
              <a:off x="4318939" y="1965605"/>
              <a:ext cx="393632" cy="130722"/>
            </a:xfrm>
            <a:prstGeom prst="parallelogram">
              <a:avLst>
                <a:gd name="adj" fmla="val 107885"/>
              </a:avLst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61" name="Straight Arrow Connector 60"/>
          <p:cNvCxnSpPr/>
          <p:nvPr/>
        </p:nvCxnSpPr>
        <p:spPr>
          <a:xfrm flipH="1">
            <a:off x="4480056" y="3668380"/>
            <a:ext cx="852288" cy="98437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ot"/>
            <a:miter lim="800000"/>
            <a:tailEnd type="triangle"/>
          </a:ln>
          <a:effectLst/>
        </p:spPr>
      </p:cxnSp>
      <p:sp>
        <p:nvSpPr>
          <p:cNvPr id="62" name="Rectangle 61"/>
          <p:cNvSpPr/>
          <p:nvPr/>
        </p:nvSpPr>
        <p:spPr>
          <a:xfrm>
            <a:off x="2994311" y="5359799"/>
            <a:ext cx="16053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Main GPU</a:t>
            </a:r>
          </a:p>
        </p:txBody>
      </p:sp>
      <p:sp>
        <p:nvSpPr>
          <p:cNvPr id="63" name="Rectangle 62"/>
          <p:cNvSpPr/>
          <p:nvPr/>
        </p:nvSpPr>
        <p:spPr>
          <a:xfrm>
            <a:off x="998829" y="2973192"/>
            <a:ext cx="27981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3D-stacked memory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(memory stack)</a:t>
            </a: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700063" y="1386295"/>
            <a:ext cx="7799174" cy="10799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Challenge 2: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 How should data be mapped to different 3D memory stacks?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ill Sans MT" panose="020B0502020104020203" pitchFamily="34" charset="0"/>
              <a:ea typeface="+mn-ea"/>
              <a:cs typeface="+mn-cs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1390900" y="3668380"/>
            <a:ext cx="1953938" cy="1169679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1054333" y="4885098"/>
            <a:ext cx="1774621" cy="116390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4476313" y="4842578"/>
            <a:ext cx="1889711" cy="1191383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4974267" y="3668380"/>
            <a:ext cx="1870825" cy="1084829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380050" y="3345588"/>
            <a:ext cx="3385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SM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(Streaming Multiprocessor)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86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Do the Code and Data Mapping?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24744"/>
            <a:ext cx="8807896" cy="5123656"/>
          </a:xfrm>
        </p:spPr>
        <p:txBody>
          <a:bodyPr/>
          <a:lstStyle/>
          <a:p>
            <a:r>
              <a:rPr lang="en-US" sz="2000" dirty="0"/>
              <a:t>Kevin Hsieh, </a:t>
            </a:r>
            <a:r>
              <a:rPr lang="en-US" sz="2000" dirty="0" err="1"/>
              <a:t>Eiman</a:t>
            </a:r>
            <a:r>
              <a:rPr lang="en-US" sz="2000" dirty="0"/>
              <a:t> </a:t>
            </a:r>
            <a:r>
              <a:rPr lang="en-US" sz="2000" dirty="0" err="1"/>
              <a:t>Ebrahimi</a:t>
            </a:r>
            <a:r>
              <a:rPr lang="en-US" sz="2000" dirty="0"/>
              <a:t>, </a:t>
            </a:r>
            <a:r>
              <a:rPr lang="en-US" sz="2000" dirty="0" err="1"/>
              <a:t>Gwangsun</a:t>
            </a:r>
            <a:r>
              <a:rPr lang="en-US" sz="2000" dirty="0"/>
              <a:t> Kim, </a:t>
            </a:r>
            <a:r>
              <a:rPr lang="en-US" sz="2000" dirty="0" err="1"/>
              <a:t>Niladrish</a:t>
            </a:r>
            <a:r>
              <a:rPr lang="en-US" sz="2000" dirty="0"/>
              <a:t> </a:t>
            </a:r>
            <a:r>
              <a:rPr lang="en-US" sz="2000" dirty="0" err="1"/>
              <a:t>Chatterjee</a:t>
            </a:r>
            <a:r>
              <a:rPr lang="en-US" sz="2000" dirty="0"/>
              <a:t>, Mike O'Connor, </a:t>
            </a:r>
            <a:r>
              <a:rPr lang="en-US" sz="2000" dirty="0" err="1"/>
              <a:t>Nandita</a:t>
            </a:r>
            <a:r>
              <a:rPr lang="en-US" sz="2000" dirty="0"/>
              <a:t> </a:t>
            </a:r>
            <a:r>
              <a:rPr lang="en-US" sz="2000" dirty="0" err="1"/>
              <a:t>Vijaykumar</a:t>
            </a:r>
            <a:r>
              <a:rPr lang="en-US" sz="2000" dirty="0"/>
              <a:t>, Onur Mutlu, and Stephen W. </a:t>
            </a:r>
            <a:r>
              <a:rPr lang="en-US" sz="2000" dirty="0" err="1"/>
              <a:t>Keckler</a:t>
            </a:r>
            <a:r>
              <a:rPr lang="en-US" sz="2000" dirty="0"/>
              <a:t>,</a:t>
            </a:r>
            <a:br>
              <a:rPr lang="en-US" sz="2000" dirty="0"/>
            </a:br>
            <a:r>
              <a:rPr lang="en-US" sz="20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"Transparent Offloading and Mapping (TOM): Enabling Programmer-Transparent Near-Data Processing in GPU Systems"</a:t>
            </a:r>
            <a:br>
              <a:rPr lang="en-US" sz="2000" dirty="0">
                <a:solidFill>
                  <a:srgbClr val="0432FF"/>
                </a:solidFill>
              </a:rPr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3"/>
              </a:rPr>
              <a:t>43rd International Symposium on Computer Architecture</a:t>
            </a:r>
            <a:r>
              <a:rPr lang="en-US" sz="2000" i="1" dirty="0"/>
              <a:t> (</a:t>
            </a:r>
            <a:r>
              <a:rPr lang="en-US" sz="2000" b="1" i="1" dirty="0"/>
              <a:t>ISCA</a:t>
            </a:r>
            <a:r>
              <a:rPr lang="en-US" sz="2000" i="1" dirty="0"/>
              <a:t>)</a:t>
            </a:r>
            <a:r>
              <a:rPr lang="en-US" sz="2000" dirty="0"/>
              <a:t>, Seoul, South Korea, June 2016. 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4"/>
              </a:rPr>
              <a:t>Slides (pptx)</a:t>
            </a:r>
            <a:r>
              <a:rPr lang="en-US" sz="2000" dirty="0"/>
              <a:t> </a:t>
            </a:r>
            <a:r>
              <a:rPr lang="en-US" sz="2000" dirty="0">
                <a:hlinkClick r:id="rId5"/>
              </a:rPr>
              <a:t>(pdf)</a:t>
            </a:r>
            <a:r>
              <a:rPr lang="en-US" sz="2000" dirty="0"/>
              <a:t>] 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6"/>
              </a:rPr>
              <a:t>Lightning Session Slides (pptx)</a:t>
            </a:r>
            <a:r>
              <a:rPr lang="en-US" sz="2000" dirty="0"/>
              <a:t> </a:t>
            </a:r>
            <a:r>
              <a:rPr lang="en-US" sz="2000" dirty="0">
                <a:hlinkClick r:id="rId7"/>
              </a:rPr>
              <a:t>(pdf)</a:t>
            </a:r>
            <a:r>
              <a:rPr lang="en-US" sz="2000" dirty="0"/>
              <a:t>]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184134"/>
            <a:ext cx="9144000" cy="185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64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How to Schedule Code? (I)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24744"/>
            <a:ext cx="8807896" cy="5123656"/>
          </a:xfrm>
        </p:spPr>
        <p:txBody>
          <a:bodyPr/>
          <a:lstStyle/>
          <a:p>
            <a:r>
              <a:rPr lang="en-US" sz="2000" dirty="0" err="1"/>
              <a:t>Ashutosh</a:t>
            </a:r>
            <a:r>
              <a:rPr lang="en-US" sz="2000" dirty="0"/>
              <a:t> Pattnaik, </a:t>
            </a:r>
            <a:r>
              <a:rPr lang="en-US" sz="2000" dirty="0" err="1"/>
              <a:t>Xulong</a:t>
            </a:r>
            <a:r>
              <a:rPr lang="en-US" sz="2000" dirty="0"/>
              <a:t> Tang, </a:t>
            </a:r>
            <a:r>
              <a:rPr lang="en-US" sz="2000" dirty="0" err="1"/>
              <a:t>Adwait</a:t>
            </a:r>
            <a:r>
              <a:rPr lang="en-US" sz="2000" dirty="0"/>
              <a:t> Jog, Onur </a:t>
            </a:r>
            <a:r>
              <a:rPr lang="en-US" sz="2000" dirty="0" err="1"/>
              <a:t>Kayiran</a:t>
            </a:r>
            <a:r>
              <a:rPr lang="en-US" sz="2000" dirty="0"/>
              <a:t>, </a:t>
            </a:r>
            <a:r>
              <a:rPr lang="en-US" sz="2000" dirty="0" err="1"/>
              <a:t>Asit</a:t>
            </a:r>
            <a:r>
              <a:rPr lang="en-US" sz="2000" dirty="0"/>
              <a:t> K. Mishra, </a:t>
            </a:r>
            <a:r>
              <a:rPr lang="en-US" sz="2000" dirty="0" err="1"/>
              <a:t>Mahmut</a:t>
            </a:r>
            <a:r>
              <a:rPr lang="en-US" sz="2000" dirty="0"/>
              <a:t> T. </a:t>
            </a:r>
            <a:r>
              <a:rPr lang="en-US" sz="2000" dirty="0" err="1"/>
              <a:t>Kandemir</a:t>
            </a:r>
            <a:r>
              <a:rPr lang="en-US" sz="2000" dirty="0"/>
              <a:t>, </a:t>
            </a:r>
            <a:r>
              <a:rPr lang="en-US" sz="2000" u="sng" dirty="0"/>
              <a:t>Onur Mutlu</a:t>
            </a:r>
            <a:r>
              <a:rPr lang="en-US" sz="2000" dirty="0"/>
              <a:t>, and Chita R. Das,</a:t>
            </a:r>
            <a:br>
              <a:rPr lang="en-US" sz="2000" dirty="0"/>
            </a:br>
            <a:r>
              <a:rPr lang="en-US" sz="20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"Scheduling Techniques for GPU Architectures with Processing-In-Memory Capabilities"</a:t>
            </a:r>
            <a:br>
              <a:rPr lang="en-US" sz="2000" dirty="0">
                <a:solidFill>
                  <a:srgbClr val="0432FF"/>
                </a:solidFill>
              </a:rPr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3"/>
              </a:rPr>
              <a:t>25th International Conference on Parallel Architectures and Compilation Techniques</a:t>
            </a:r>
            <a:r>
              <a:rPr lang="en-US" sz="2000" i="1" dirty="0"/>
              <a:t> (</a:t>
            </a:r>
            <a:r>
              <a:rPr lang="en-US" sz="2000" b="1" i="1" dirty="0"/>
              <a:t>PACT</a:t>
            </a:r>
            <a:r>
              <a:rPr lang="en-US" sz="2000" i="1" dirty="0"/>
              <a:t>)</a:t>
            </a:r>
            <a:r>
              <a:rPr lang="en-US" sz="2000" dirty="0"/>
              <a:t>, Haifa, Israel, September 2016.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3717032"/>
            <a:ext cx="86868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5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Schedule Code?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807896" cy="5195664"/>
          </a:xfrm>
        </p:spPr>
        <p:txBody>
          <a:bodyPr/>
          <a:lstStyle/>
          <a:p>
            <a:r>
              <a:rPr lang="en-US" sz="2000" dirty="0" err="1"/>
              <a:t>Milad</a:t>
            </a:r>
            <a:r>
              <a:rPr lang="en-US" sz="2000" dirty="0"/>
              <a:t> Hashemi, </a:t>
            </a:r>
            <a:r>
              <a:rPr lang="en-US" sz="2000" dirty="0" err="1"/>
              <a:t>Khubaib</a:t>
            </a:r>
            <a:r>
              <a:rPr lang="en-US" sz="2000" dirty="0"/>
              <a:t>, </a:t>
            </a:r>
            <a:r>
              <a:rPr lang="en-US" sz="2000" dirty="0" err="1"/>
              <a:t>Eiman</a:t>
            </a:r>
            <a:r>
              <a:rPr lang="en-US" sz="2000" dirty="0"/>
              <a:t> </a:t>
            </a:r>
            <a:r>
              <a:rPr lang="en-US" sz="2000" dirty="0" err="1"/>
              <a:t>Ebrahimi</a:t>
            </a:r>
            <a:r>
              <a:rPr lang="en-US" sz="2000" dirty="0"/>
              <a:t>, Onur Mutlu, and Yale N. </a:t>
            </a:r>
            <a:r>
              <a:rPr lang="en-US" sz="2000" dirty="0" err="1"/>
              <a:t>Patt</a:t>
            </a:r>
            <a:r>
              <a:rPr lang="en-US" sz="2000" dirty="0"/>
              <a:t>,</a:t>
            </a:r>
            <a:br>
              <a:rPr lang="en-US" sz="2000" dirty="0"/>
            </a:br>
            <a:r>
              <a:rPr lang="en-US" sz="20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"Accelerating Dependent Cache Misses with an Enhanced Memory Controller"</a:t>
            </a:r>
            <a:br>
              <a:rPr lang="en-US" sz="2000" dirty="0">
                <a:solidFill>
                  <a:srgbClr val="0432FF"/>
                </a:solidFill>
              </a:rPr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3"/>
              </a:rPr>
              <a:t>43rd International Symposium on Computer Architecture</a:t>
            </a:r>
            <a:r>
              <a:rPr lang="en-US" sz="2000" i="1" dirty="0"/>
              <a:t> (</a:t>
            </a:r>
            <a:r>
              <a:rPr lang="en-US" sz="2000" b="1" i="1" dirty="0"/>
              <a:t>ISCA</a:t>
            </a:r>
            <a:r>
              <a:rPr lang="en-US" sz="2000" i="1" dirty="0"/>
              <a:t>)</a:t>
            </a:r>
            <a:r>
              <a:rPr lang="en-US" sz="2000" dirty="0"/>
              <a:t>, Seoul, South Korea, June 2016. 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4"/>
              </a:rPr>
              <a:t>Slides (pptx)</a:t>
            </a:r>
            <a:r>
              <a:rPr lang="en-US" sz="2000" dirty="0"/>
              <a:t> </a:t>
            </a:r>
            <a:r>
              <a:rPr lang="en-US" sz="2000" dirty="0">
                <a:hlinkClick r:id="rId5"/>
              </a:rPr>
              <a:t>(pdf)</a:t>
            </a:r>
            <a:r>
              <a:rPr lang="en-US" sz="2000" dirty="0"/>
              <a:t>] 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6"/>
              </a:rPr>
              <a:t>Lightning Session Slides (pptx)</a:t>
            </a:r>
            <a:r>
              <a:rPr lang="en-US" sz="2000" dirty="0"/>
              <a:t> </a:t>
            </a:r>
            <a:r>
              <a:rPr lang="en-US" sz="2000" dirty="0">
                <a:hlinkClick r:id="rId7"/>
              </a:rPr>
              <a:t>(pdf)</a:t>
            </a:r>
            <a:r>
              <a:rPr lang="en-US" sz="2000" dirty="0"/>
              <a:t>]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018088"/>
            <a:ext cx="9144000" cy="1643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5805264"/>
            <a:ext cx="9144000" cy="33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76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026" y="188640"/>
            <a:ext cx="9036496" cy="1066800"/>
          </a:xfrm>
        </p:spPr>
        <p:txBody>
          <a:bodyPr/>
          <a:lstStyle/>
          <a:p>
            <a:r>
              <a:rPr lang="en-US" dirty="0"/>
              <a:t>How to Schedule Code? (III)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807896" cy="5195664"/>
          </a:xfrm>
        </p:spPr>
        <p:txBody>
          <a:bodyPr/>
          <a:lstStyle/>
          <a:p>
            <a:r>
              <a:rPr lang="en-US" sz="2000" dirty="0"/>
              <a:t>Milad Hashemi, Onur Mutlu, and Yale N. </a:t>
            </a:r>
            <a:r>
              <a:rPr lang="en-US" sz="2000" dirty="0" err="1"/>
              <a:t>Patt</a:t>
            </a:r>
            <a:r>
              <a:rPr lang="en-US" sz="2000" dirty="0"/>
              <a:t>,</a:t>
            </a:r>
            <a:br>
              <a:rPr lang="en-US" sz="2000" dirty="0"/>
            </a:br>
            <a:r>
              <a:rPr lang="en-US" sz="20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"Continuous Runahead: Transparent Hardware Acceleration for Memory Intensive Workloads"</a:t>
            </a:r>
            <a:br>
              <a:rPr lang="en-US" sz="2000" dirty="0">
                <a:solidFill>
                  <a:srgbClr val="0432FF"/>
                </a:solidFill>
              </a:rPr>
            </a:br>
            <a:r>
              <a:rPr lang="en-US" sz="2000" i="1" dirty="0"/>
              <a:t>Proceedings of the </a:t>
            </a:r>
            <a:r>
              <a:rPr lang="en-US" sz="2000" i="1" dirty="0">
                <a:hlinkClick r:id="rId3"/>
              </a:rPr>
              <a:t>49th International Symposium on Microarchitecture</a:t>
            </a:r>
            <a:r>
              <a:rPr lang="en-US" sz="2000" i="1" dirty="0"/>
              <a:t> (</a:t>
            </a:r>
            <a:r>
              <a:rPr lang="en-US" sz="2000" b="1" i="1" dirty="0"/>
              <a:t>MICRO</a:t>
            </a:r>
            <a:r>
              <a:rPr lang="en-US" sz="2000" i="1" dirty="0"/>
              <a:t>)</a:t>
            </a:r>
            <a:r>
              <a:rPr lang="en-US" sz="2000" dirty="0"/>
              <a:t>, Taipei, Taiwan, October 2016. 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4"/>
              </a:rPr>
              <a:t>Slides (pptx)</a:t>
            </a:r>
            <a:r>
              <a:rPr lang="en-US" sz="2000" dirty="0"/>
              <a:t> </a:t>
            </a:r>
            <a:r>
              <a:rPr lang="en-US" sz="2000" dirty="0">
                <a:hlinkClick r:id="rId5"/>
              </a:rPr>
              <a:t>(pdf)</a:t>
            </a:r>
            <a:r>
              <a:rPr lang="en-US" sz="2000" dirty="0"/>
              <a:t>] [</a:t>
            </a:r>
            <a:r>
              <a:rPr lang="en-US" sz="2000" dirty="0">
                <a:hlinkClick r:id="rId6"/>
              </a:rPr>
              <a:t>Lightning Session Slides (pdf)</a:t>
            </a:r>
            <a:r>
              <a:rPr lang="en-US" sz="2000" dirty="0"/>
              <a:t>] [</a:t>
            </a:r>
            <a:r>
              <a:rPr lang="en-US" sz="2000" dirty="0">
                <a:hlinkClick r:id="rId7"/>
              </a:rPr>
              <a:t>Poster (pptx)</a:t>
            </a:r>
            <a:r>
              <a:rPr lang="en-US" sz="2000" dirty="0"/>
              <a:t> </a:t>
            </a:r>
            <a:r>
              <a:rPr lang="en-US" sz="2000" dirty="0">
                <a:hlinkClick r:id="rId8"/>
              </a:rPr>
              <a:t>(pdf)</a:t>
            </a:r>
            <a:r>
              <a:rPr lang="en-US" sz="2000" dirty="0"/>
              <a:t>]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AAF175-9725-C44D-8341-3876DE686C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027286"/>
            <a:ext cx="9144000" cy="170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12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Questions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6224"/>
            <a:ext cx="8610600" cy="545807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What are simple </a:t>
            </a:r>
            <a:r>
              <a:rPr lang="en-US" dirty="0">
                <a:solidFill>
                  <a:srgbClr val="C00000"/>
                </a:solidFill>
              </a:rPr>
              <a:t>mechanisms to enable and disable PIM execution</a:t>
            </a:r>
            <a:r>
              <a:rPr lang="en-US" dirty="0"/>
              <a:t>? How can PIM execution be throttled for highest performance gains? How should data locations and access patterns affect where/whether PIM execution should occur?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Which parts of a given application’s code should be executed on PIM? What are simple </a:t>
            </a:r>
            <a:r>
              <a:rPr lang="en-US" dirty="0">
                <a:solidFill>
                  <a:srgbClr val="0070C0"/>
                </a:solidFill>
              </a:rPr>
              <a:t>mechanisms to identify when those parts of the application code can benefit from PIM</a:t>
            </a:r>
            <a:r>
              <a:rPr lang="en-US" dirty="0"/>
              <a:t>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are scheduling mechanisms to </a:t>
            </a:r>
            <a:r>
              <a:rPr lang="en-US" dirty="0">
                <a:solidFill>
                  <a:srgbClr val="7030A0"/>
                </a:solidFill>
              </a:rPr>
              <a:t>share PIM engines between multiple requesting cores </a:t>
            </a:r>
            <a:r>
              <a:rPr lang="en-US" dirty="0"/>
              <a:t>to maximize benefits obtained from PIM?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What are simple </a:t>
            </a:r>
            <a:r>
              <a:rPr lang="en-US" dirty="0">
                <a:solidFill>
                  <a:srgbClr val="00B050"/>
                </a:solidFill>
              </a:rPr>
              <a:t>mechanisms to manage access to a memory that serves both CPU requests and PIM requests</a:t>
            </a:r>
            <a:r>
              <a:rPr lang="en-US" dirty="0"/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09825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826" y="1126435"/>
            <a:ext cx="8222974" cy="2252869"/>
          </a:xfrm>
        </p:spPr>
        <p:txBody>
          <a:bodyPr anchor="ctr"/>
          <a:lstStyle/>
          <a:p>
            <a:pPr algn="ctr"/>
            <a:r>
              <a:rPr lang="en-US" dirty="0"/>
              <a:t>Memory Coherence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751386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878" y="167703"/>
            <a:ext cx="9036496" cy="1066800"/>
          </a:xfrm>
        </p:spPr>
        <p:txBody>
          <a:bodyPr/>
          <a:lstStyle/>
          <a:p>
            <a:r>
              <a:rPr lang="en-US" sz="3550" dirty="0">
                <a:solidFill>
                  <a:srgbClr val="006633"/>
                </a:solidFill>
              </a:rPr>
              <a:t>Challenge: Coherence for Hybrid CPU-PIM Apps</a:t>
            </a:r>
            <a:endParaRPr lang="en-US" sz="35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825"/>
            <a:ext cx="9144000" cy="3638067"/>
          </a:xfrm>
          <a:prstGeom prst="rect">
            <a:avLst/>
          </a:prstGeom>
        </p:spPr>
      </p:pic>
      <p:sp>
        <p:nvSpPr>
          <p:cNvPr id="6" name="Rectangle 38"/>
          <p:cNvSpPr>
            <a:spLocks noChangeArrowheads="1"/>
          </p:cNvSpPr>
          <p:nvPr/>
        </p:nvSpPr>
        <p:spPr bwMode="auto">
          <a:xfrm>
            <a:off x="7828192" y="2924944"/>
            <a:ext cx="690736" cy="108012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7870500" y="1484784"/>
            <a:ext cx="1142861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MS PGothic" charset="0"/>
              </a:rPr>
              <a:t>Traditional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MS PGothic" charset="0"/>
              </a:rPr>
              <a:t>coherence</a:t>
            </a:r>
          </a:p>
        </p:txBody>
      </p:sp>
      <p:sp>
        <p:nvSpPr>
          <p:cNvPr id="8" name="Line 23"/>
          <p:cNvSpPr>
            <a:spLocks noChangeShapeType="1"/>
          </p:cNvSpPr>
          <p:nvPr/>
        </p:nvSpPr>
        <p:spPr bwMode="auto">
          <a:xfrm flipH="1">
            <a:off x="8388424" y="2060848"/>
            <a:ext cx="249560" cy="1296144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Rectangle 38"/>
          <p:cNvSpPr>
            <a:spLocks noChangeArrowheads="1"/>
          </p:cNvSpPr>
          <p:nvPr/>
        </p:nvSpPr>
        <p:spPr bwMode="auto">
          <a:xfrm>
            <a:off x="7812360" y="4338084"/>
            <a:ext cx="1224136" cy="36004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0" name="Line 23"/>
          <p:cNvSpPr>
            <a:spLocks noChangeShapeType="1"/>
          </p:cNvSpPr>
          <p:nvPr/>
        </p:nvSpPr>
        <p:spPr bwMode="auto">
          <a:xfrm flipV="1">
            <a:off x="8316416" y="4653136"/>
            <a:ext cx="110480" cy="288032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Text Box 22"/>
          <p:cNvSpPr txBox="1">
            <a:spLocks noChangeArrowheads="1"/>
          </p:cNvSpPr>
          <p:nvPr/>
        </p:nvSpPr>
        <p:spPr bwMode="auto">
          <a:xfrm>
            <a:off x="7718627" y="4869160"/>
            <a:ext cx="1462159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MS PGothic" charset="0"/>
              </a:rPr>
              <a:t>No coherence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MS PGothic" charset="0"/>
              </a:rPr>
              <a:t>overhead</a:t>
            </a:r>
          </a:p>
        </p:txBody>
      </p:sp>
    </p:spTree>
    <p:extLst>
      <p:ext uri="{BB962C8B-B14F-4D97-AF65-F5344CB8AC3E}">
        <p14:creationId xmlns:p14="http://schemas.microsoft.com/office/powerpoint/2010/main" val="2675833053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How to Maintain Coherence? (I)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Amirali</a:t>
            </a:r>
            <a:r>
              <a:rPr lang="en-US" dirty="0"/>
              <a:t> Boroumand, </a:t>
            </a:r>
            <a:r>
              <a:rPr lang="en-US" dirty="0" err="1"/>
              <a:t>Saugata</a:t>
            </a:r>
            <a:r>
              <a:rPr lang="en-US" dirty="0"/>
              <a:t> </a:t>
            </a:r>
            <a:r>
              <a:rPr lang="en-US" dirty="0" err="1"/>
              <a:t>Ghose</a:t>
            </a:r>
            <a:r>
              <a:rPr lang="en-US" dirty="0"/>
              <a:t>, </a:t>
            </a:r>
            <a:r>
              <a:rPr lang="en-US" dirty="0" err="1"/>
              <a:t>Minesh</a:t>
            </a:r>
            <a:r>
              <a:rPr lang="en-US" dirty="0"/>
              <a:t> Patel, </a:t>
            </a:r>
            <a:r>
              <a:rPr lang="en-US" dirty="0" err="1"/>
              <a:t>Hasan</a:t>
            </a:r>
            <a:r>
              <a:rPr lang="en-US" dirty="0"/>
              <a:t> Hassan, Brandon Lucia, Kevin Hsieh, Krishna T. </a:t>
            </a:r>
            <a:r>
              <a:rPr lang="en-US" dirty="0" err="1"/>
              <a:t>Malladi</a:t>
            </a:r>
            <a:r>
              <a:rPr lang="en-US" dirty="0"/>
              <a:t>, </a:t>
            </a:r>
            <a:r>
              <a:rPr lang="en-US" dirty="0" err="1"/>
              <a:t>Hongzhong</a:t>
            </a:r>
            <a:r>
              <a:rPr lang="en-US" dirty="0"/>
              <a:t> </a:t>
            </a:r>
            <a:r>
              <a:rPr lang="en-US" dirty="0" err="1"/>
              <a:t>Zheng</a:t>
            </a:r>
            <a:r>
              <a:rPr lang="en-US" dirty="0"/>
              <a:t>, and Onur Mutlu,</a:t>
            </a:r>
            <a:br>
              <a:rPr lang="en-US" dirty="0"/>
            </a:b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"LazyPIM: An Efficient Cache Coherence Mechanism for Processing-in-Memory"</a:t>
            </a:r>
            <a:br>
              <a:rPr lang="en-US" dirty="0">
                <a:solidFill>
                  <a:srgbClr val="0432FF"/>
                </a:solidFill>
              </a:rPr>
            </a:br>
            <a:r>
              <a:rPr lang="en-US" i="1" dirty="0">
                <a:hlinkClick r:id="rId3"/>
              </a:rPr>
              <a:t>IEEE Computer Architecture Letters</a:t>
            </a:r>
            <a:r>
              <a:rPr lang="en-US" i="1" dirty="0"/>
              <a:t> (</a:t>
            </a:r>
            <a:r>
              <a:rPr lang="en-US" b="1" i="1" dirty="0"/>
              <a:t>CAL</a:t>
            </a:r>
            <a:r>
              <a:rPr lang="en-US" i="1" dirty="0"/>
              <a:t>)</a:t>
            </a:r>
            <a:r>
              <a:rPr lang="en-US" dirty="0"/>
              <a:t>, June 2016.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81128"/>
            <a:ext cx="9144000" cy="108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75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PIM Review and Open Problems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4876800"/>
          </a:xfrm>
        </p:spPr>
        <p:txBody>
          <a:bodyPr/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F683EC-8C81-D44E-8211-9FB74E176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744"/>
            <a:ext cx="9144000" cy="2987763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F2BD8AA-5E69-D846-BFB8-21B3FD479841}"/>
              </a:ext>
            </a:extLst>
          </p:cNvPr>
          <p:cNvSpPr txBox="1">
            <a:spLocks/>
          </p:cNvSpPr>
          <p:nvPr/>
        </p:nvSpPr>
        <p:spPr bwMode="auto">
          <a:xfrm>
            <a:off x="381000" y="1205136"/>
            <a:ext cx="8915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Onur Mutlu, Saugata Ghose, Juan Gomez-Luna, and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Rachata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Ausavarungnirun,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"Processing Data Where It Makes Sense: Enabling In-Memory Computation"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Invited paper in </a:t>
            </a: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4"/>
              </a:rPr>
              <a:t>Microprocessors and Microsystems</a:t>
            </a: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 (</a:t>
            </a:r>
            <a:r>
              <a:rPr kumimoji="0" lang="en-US" sz="19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MICPRO</a:t>
            </a: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)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June 2019. 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5"/>
              </a:rPr>
              <a:t>arXiv version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]</a:t>
            </a:r>
            <a:endParaRPr kumimoji="0" lang="en-US" sz="19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AC5CF-BFA6-5646-92DE-C9D89AA74928}"/>
              </a:ext>
            </a:extLst>
          </p:cNvPr>
          <p:cNvSpPr txBox="1"/>
          <p:nvPr/>
        </p:nvSpPr>
        <p:spPr>
          <a:xfrm>
            <a:off x="2411760" y="6453336"/>
            <a:ext cx="4674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https://arxiv.org/pdf/1903.03988.pdf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592" y="152400"/>
            <a:ext cx="9167936" cy="1066800"/>
          </a:xfrm>
        </p:spPr>
        <p:txBody>
          <a:bodyPr/>
          <a:lstStyle/>
          <a:p>
            <a:r>
              <a:rPr lang="en-US" dirty="0"/>
              <a:t>How to Maintain Coherence?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67" y="1075911"/>
            <a:ext cx="8610600" cy="4876800"/>
          </a:xfrm>
        </p:spPr>
        <p:txBody>
          <a:bodyPr/>
          <a:lstStyle/>
          <a:p>
            <a:r>
              <a:rPr lang="en-US" sz="2200" dirty="0"/>
              <a:t>Amirali Boroumand, Saugata Ghose, Minesh Patel, Hasan Hassan, Brandon Lucia, Kevin Hsieh, Krishna T. Malladi, Hongzhong Zheng, and </a:t>
            </a:r>
            <a:r>
              <a:rPr lang="en-US" sz="2200" u="sng" dirty="0"/>
              <a:t>Onur Mutlu</a:t>
            </a:r>
            <a:r>
              <a:rPr lang="en-US" sz="2200" dirty="0"/>
              <a:t>,</a:t>
            </a:r>
            <a:br>
              <a:rPr lang="en-US" sz="2200" dirty="0"/>
            </a:br>
            <a:r>
              <a:rPr lang="en-US" sz="22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"CoNDA: Efficient Cache Coherence Support for Near-Data Accelerators"</a:t>
            </a:r>
            <a:br>
              <a:rPr lang="en-US" sz="2200" dirty="0">
                <a:solidFill>
                  <a:srgbClr val="0432FF"/>
                </a:solidFill>
              </a:rPr>
            </a:br>
            <a:r>
              <a:rPr lang="en-US" sz="2200" i="1" dirty="0"/>
              <a:t>Proceedings of the </a:t>
            </a:r>
            <a:r>
              <a:rPr lang="en-US" sz="2200" i="1" dirty="0">
                <a:hlinkClick r:id="rId3"/>
              </a:rPr>
              <a:t>46th International Symposium on Computer Architecture</a:t>
            </a:r>
            <a:r>
              <a:rPr lang="en-US" sz="2200" i="1" dirty="0"/>
              <a:t> (</a:t>
            </a:r>
            <a:r>
              <a:rPr lang="en-US" sz="2200" b="1" i="1" dirty="0"/>
              <a:t>ISCA</a:t>
            </a:r>
            <a:r>
              <a:rPr lang="en-US" sz="2200" i="1" dirty="0"/>
              <a:t>)</a:t>
            </a:r>
            <a:r>
              <a:rPr lang="en-US" sz="2200" dirty="0"/>
              <a:t>, Phoenix, AZ, USA, June 2019. 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973CF5-BABA-FE44-A413-0E0589FC98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1" y="3858574"/>
            <a:ext cx="9144000" cy="240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45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0" y="228600"/>
            <a:ext cx="9144000" cy="2076450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en-US" sz="4000" dirty="0" err="1">
                <a:solidFill>
                  <a:srgbClr val="FFFFFF"/>
                </a:solidFill>
                <a:latin typeface=""/>
              </a:rPr>
              <a:t>CoNDA</a:t>
            </a:r>
            <a:r>
              <a:rPr lang="en-US" sz="4000" dirty="0">
                <a:solidFill>
                  <a:srgbClr val="FFFFFF"/>
                </a:solidFill>
                <a:latin typeface=""/>
              </a:rPr>
              <a:t>:</a:t>
            </a:r>
            <a:br>
              <a:rPr lang="en-US" sz="4000" dirty="0">
                <a:solidFill>
                  <a:srgbClr val="FFFFFF"/>
                </a:solidFill>
                <a:latin typeface=""/>
              </a:rPr>
            </a:br>
            <a:r>
              <a:rPr lang="en-US" sz="4000" dirty="0">
                <a:solidFill>
                  <a:srgbClr val="FFFFFF"/>
                </a:solidFill>
                <a:latin typeface=""/>
              </a:rPr>
              <a:t> Efficient Cache Coherence Support</a:t>
            </a:r>
            <a:br>
              <a:rPr lang="en-US" sz="4000" dirty="0">
                <a:solidFill>
                  <a:srgbClr val="FFFFFF"/>
                </a:solidFill>
                <a:latin typeface=""/>
              </a:rPr>
            </a:br>
            <a:r>
              <a:rPr lang="en-US" sz="4000" dirty="0">
                <a:solidFill>
                  <a:srgbClr val="FFFFFF"/>
                </a:solidFill>
                <a:latin typeface=""/>
              </a:rPr>
              <a:t>for Near-Data Accelerators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3156704"/>
            <a:ext cx="6400800" cy="685800"/>
          </a:xfrm>
        </p:spPr>
        <p:txBody>
          <a:bodyPr>
            <a:noAutofit/>
          </a:bodyPr>
          <a:lstStyle/>
          <a:p>
            <a:b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b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05141" y="2691824"/>
            <a:ext cx="402425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Amirali Boroumand</a:t>
            </a:r>
          </a:p>
        </p:txBody>
      </p:sp>
      <p:sp>
        <p:nvSpPr>
          <p:cNvPr id="8" name="Rectangle 7"/>
          <p:cNvSpPr/>
          <p:nvPr/>
        </p:nvSpPr>
        <p:spPr>
          <a:xfrm>
            <a:off x="228600" y="3307140"/>
            <a:ext cx="876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Saugata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Ghose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Minesh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Patel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Hasan Hassan, </a:t>
            </a:r>
            <a:b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Brandon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Lucia,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Rachata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Ausavarungnirun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Kevin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Hsieh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</a:t>
            </a:r>
            <a:b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Nastaran Hajinazar, 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Krishna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Malladi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Hongzhong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Zheng, Onur Mutlu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882588" y="3316941"/>
            <a:ext cx="184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t="27272" b="29091"/>
          <a:stretch/>
        </p:blipFill>
        <p:spPr>
          <a:xfrm>
            <a:off x="6629400" y="5105400"/>
            <a:ext cx="1828800" cy="7980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t="30096" b="30046"/>
          <a:stretch/>
        </p:blipFill>
        <p:spPr>
          <a:xfrm>
            <a:off x="6477000" y="6096000"/>
            <a:ext cx="2381250" cy="533400"/>
          </a:xfrm>
          <a:prstGeom prst="rect">
            <a:avLst/>
          </a:prstGeom>
        </p:spPr>
      </p:pic>
      <p:pic>
        <p:nvPicPr>
          <p:cNvPr id="16" name="Picture 15" descr="safari.png"/>
          <p:cNvPicPr>
            <a:picLocks noChangeAspect="1"/>
          </p:cNvPicPr>
          <p:nvPr/>
        </p:nvPicPr>
        <p:blipFill rotWithShape="1">
          <a:blip r:embed="rId4" cstate="print"/>
          <a:srcRect r="1519"/>
          <a:stretch/>
        </p:blipFill>
        <p:spPr>
          <a:xfrm>
            <a:off x="476188" y="5235800"/>
            <a:ext cx="1890388" cy="555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5517" y="4971872"/>
            <a:ext cx="3112967" cy="11241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5943600"/>
            <a:ext cx="1524000" cy="762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2400" y="5816600"/>
            <a:ext cx="104140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8705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ectangle 173"/>
          <p:cNvSpPr/>
          <p:nvPr/>
        </p:nvSpPr>
        <p:spPr>
          <a:xfrm>
            <a:off x="7543801" y="5702155"/>
            <a:ext cx="1452563" cy="345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ASIC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ill Sans MT"/>
                <a:cs typeface="Gill Sans MT"/>
              </a:rPr>
              <a:t>Specialized Accelerators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</p:spPr>
        <p:txBody>
          <a:bodyPr>
            <a:normAutofit/>
          </a:bodyPr>
          <a:lstStyle/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pPr lvl="1"/>
            <a:endParaRPr lang="en-US" sz="24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sz="2400" u="sng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endParaRPr lang="en-US" dirty="0">
              <a:latin typeface="Gill Sans MT"/>
              <a:cs typeface="Gill Sans 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D8F13-174C-467F-9D40-7DDEF70CAB8C}" type="slidenum"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6580445"/>
            <a:ext cx="959296" cy="277563"/>
          </a:xfrm>
          <a:prstGeom prst="rect">
            <a:avLst/>
          </a:prstGeom>
        </p:spPr>
      </p:pic>
      <p:grpSp>
        <p:nvGrpSpPr>
          <p:cNvPr id="66" name="Group 65"/>
          <p:cNvGrpSpPr/>
          <p:nvPr/>
        </p:nvGrpSpPr>
        <p:grpSpPr>
          <a:xfrm>
            <a:off x="76200" y="1676400"/>
            <a:ext cx="9296400" cy="1676400"/>
            <a:chOff x="-1447800" y="3810000"/>
            <a:chExt cx="9753600" cy="1940243"/>
          </a:xfrm>
        </p:grpSpPr>
        <p:sp>
          <p:nvSpPr>
            <p:cNvPr id="59" name="Rectangle 58"/>
            <p:cNvSpPr/>
            <p:nvPr/>
          </p:nvSpPr>
          <p:spPr>
            <a:xfrm>
              <a:off x="381000" y="5257800"/>
              <a:ext cx="60198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FPGA</a:t>
              </a: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-1447800" y="3810000"/>
              <a:ext cx="9753600" cy="1940243"/>
              <a:chOff x="-1447800" y="3810000"/>
              <a:chExt cx="9753600" cy="1940243"/>
            </a:xfrm>
          </p:grpSpPr>
          <p:sp>
            <p:nvSpPr>
              <p:cNvPr id="56" name="Rectangle 55"/>
              <p:cNvSpPr/>
              <p:nvPr/>
            </p:nvSpPr>
            <p:spPr>
              <a:xfrm>
                <a:off x="-1447800" y="5181600"/>
                <a:ext cx="6019800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Gill Sans MT"/>
                    <a:ea typeface="+mn-ea"/>
                    <a:cs typeface="Gill Sans MT"/>
                  </a:rPr>
                  <a:t>GPU</a:t>
                </a:r>
              </a:p>
            </p:txBody>
          </p:sp>
          <p:grpSp>
            <p:nvGrpSpPr>
              <p:cNvPr id="64" name="Group 63"/>
              <p:cNvGrpSpPr/>
              <p:nvPr/>
            </p:nvGrpSpPr>
            <p:grpSpPr>
              <a:xfrm>
                <a:off x="685800" y="3810000"/>
                <a:ext cx="7620000" cy="1600200"/>
                <a:chOff x="762000" y="3810000"/>
                <a:chExt cx="7620000" cy="1600200"/>
              </a:xfrm>
            </p:grpSpPr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419600" y="3886200"/>
                  <a:ext cx="1524000" cy="1524000"/>
                </a:xfrm>
                <a:prstGeom prst="rect">
                  <a:avLst/>
                </a:prstGeom>
              </p:spPr>
            </p:pic>
            <p:grpSp>
              <p:nvGrpSpPr>
                <p:cNvPr id="50" name="Group 49"/>
                <p:cNvGrpSpPr/>
                <p:nvPr/>
              </p:nvGrpSpPr>
              <p:grpSpPr>
                <a:xfrm>
                  <a:off x="2895600" y="4038600"/>
                  <a:ext cx="5486400" cy="1143000"/>
                  <a:chOff x="2971800" y="2971800"/>
                  <a:chExt cx="5486400" cy="1143000"/>
                </a:xfrm>
              </p:grpSpPr>
              <p:pic>
                <p:nvPicPr>
                  <p:cNvPr id="18" name="Picture 17"/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2971800" y="2971800"/>
                    <a:ext cx="1143000" cy="1143000"/>
                  </a:xfrm>
                  <a:prstGeom prst="rect">
                    <a:avLst/>
                  </a:prstGeom>
                </p:spPr>
              </p:pic>
              <p:sp>
                <p:nvSpPr>
                  <p:cNvPr id="45" name="Rectangle 44"/>
                  <p:cNvSpPr/>
                  <p:nvPr/>
                </p:nvSpPr>
                <p:spPr>
                  <a:xfrm>
                    <a:off x="6934200" y="3352800"/>
                    <a:ext cx="1524000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rPr>
                      <a:t>NDA</a:t>
                    </a:r>
                    <a:endParaRPr kumimoji="0" lang="en-US" sz="23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Gill Sans M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" name="Rectangle 25"/>
                  <p:cNvSpPr/>
                  <p:nvPr/>
                </p:nvSpPr>
                <p:spPr>
                  <a:xfrm>
                    <a:off x="4495800" y="3333690"/>
                    <a:ext cx="1524000" cy="40011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Gill Sans MT"/>
                        <a:ea typeface="+mn-ea"/>
                        <a:cs typeface="+mn-cs"/>
                      </a:rPr>
                      <a:t>ASIC</a:t>
                    </a:r>
                    <a:endParaRPr kumimoji="0" lang="en-US" sz="23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Gill Sans MT"/>
                      <a:ea typeface="+mn-ea"/>
                      <a:cs typeface="+mn-cs"/>
                    </a:endParaRPr>
                  </a:p>
                </p:txBody>
              </p:sp>
            </p:grpSp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62000" y="3810000"/>
                  <a:ext cx="1447800" cy="1447800"/>
                </a:xfrm>
                <a:prstGeom prst="rect">
                  <a:avLst/>
                </a:prstGeom>
              </p:spPr>
            </p:pic>
          </p:grpSp>
          <p:sp>
            <p:nvSpPr>
              <p:cNvPr id="60" name="Rectangle 59"/>
              <p:cNvSpPr/>
              <p:nvPr/>
            </p:nvSpPr>
            <p:spPr>
              <a:xfrm>
                <a:off x="2133600" y="5257800"/>
                <a:ext cx="6019800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1F497D"/>
                    </a:solidFill>
                    <a:effectLst/>
                    <a:uLnTx/>
                    <a:uFillTx/>
                    <a:latin typeface="Gill Sans MT"/>
                    <a:ea typeface="+mn-ea"/>
                    <a:cs typeface="Gill Sans MT"/>
                  </a:rPr>
                  <a:t>ASIC</a:t>
                </a:r>
              </a:p>
            </p:txBody>
          </p:sp>
        </p:grpSp>
      </p:grpSp>
      <p:sp>
        <p:nvSpPr>
          <p:cNvPr id="67" name="Rectangle 66"/>
          <p:cNvSpPr/>
          <p:nvPr/>
        </p:nvSpPr>
        <p:spPr>
          <a:xfrm>
            <a:off x="0" y="1143000"/>
            <a:ext cx="9144000" cy="55399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Specialized accelerators are now everywhere!</a:t>
            </a:r>
          </a:p>
        </p:txBody>
      </p:sp>
      <p:sp>
        <p:nvSpPr>
          <p:cNvPr id="41" name="Rectangle 40"/>
          <p:cNvSpPr/>
          <p:nvPr/>
        </p:nvSpPr>
        <p:spPr>
          <a:xfrm>
            <a:off x="0" y="3694093"/>
            <a:ext cx="9144000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Recent advancement in 3D-stacked technology enabled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Near-Data Accelerators (NDA)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1475022" y="5237946"/>
            <a:ext cx="4418346" cy="1082875"/>
            <a:chOff x="4878729" y="1823102"/>
            <a:chExt cx="4392604" cy="1800698"/>
          </a:xfrm>
        </p:grpSpPr>
        <p:grpSp>
          <p:nvGrpSpPr>
            <p:cNvPr id="72" name="Group 71"/>
            <p:cNvGrpSpPr/>
            <p:nvPr/>
          </p:nvGrpSpPr>
          <p:grpSpPr>
            <a:xfrm>
              <a:off x="4878729" y="1856117"/>
              <a:ext cx="4392604" cy="1767683"/>
              <a:chOff x="2068885" y="1301360"/>
              <a:chExt cx="3854114" cy="1174686"/>
            </a:xfrm>
          </p:grpSpPr>
          <p:sp>
            <p:nvSpPr>
              <p:cNvPr id="74" name="Cube 73"/>
              <p:cNvSpPr/>
              <p:nvPr/>
            </p:nvSpPr>
            <p:spPr>
              <a:xfrm>
                <a:off x="4360334" y="1765818"/>
                <a:ext cx="1562665" cy="710228"/>
              </a:xfrm>
              <a:prstGeom prst="cube">
                <a:avLst>
                  <a:gd name="adj" fmla="val 85440"/>
                </a:avLst>
              </a:prstGeom>
              <a:solidFill>
                <a:schemeClr val="tx2"/>
              </a:solidFill>
              <a:ln w="317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endParaRPr>
              </a:p>
            </p:txBody>
          </p:sp>
          <p:sp>
            <p:nvSpPr>
              <p:cNvPr id="75" name="Cube 74"/>
              <p:cNvSpPr/>
              <p:nvPr/>
            </p:nvSpPr>
            <p:spPr>
              <a:xfrm>
                <a:off x="4461471" y="1670764"/>
                <a:ext cx="1391953" cy="651123"/>
              </a:xfrm>
              <a:prstGeom prst="cube">
                <a:avLst>
                  <a:gd name="adj" fmla="val 85440"/>
                </a:avLst>
              </a:prstGeom>
              <a:solidFill>
                <a:schemeClr val="bg1">
                  <a:lumMod val="50000"/>
                </a:scheme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endParaRPr>
              </a:p>
            </p:txBody>
          </p:sp>
          <p:sp>
            <p:nvSpPr>
              <p:cNvPr id="76" name="Cube 75"/>
              <p:cNvSpPr/>
              <p:nvPr/>
            </p:nvSpPr>
            <p:spPr>
              <a:xfrm>
                <a:off x="4461471" y="1489171"/>
                <a:ext cx="1391953" cy="651123"/>
              </a:xfrm>
              <a:prstGeom prst="cube">
                <a:avLst>
                  <a:gd name="adj" fmla="val 85440"/>
                </a:avLst>
              </a:prstGeom>
              <a:solidFill>
                <a:schemeClr val="bg1">
                  <a:lumMod val="50000"/>
                </a:scheme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endParaRPr>
              </a:p>
            </p:txBody>
          </p:sp>
          <p:sp>
            <p:nvSpPr>
              <p:cNvPr id="77" name="Cube 76"/>
              <p:cNvSpPr/>
              <p:nvPr/>
            </p:nvSpPr>
            <p:spPr>
              <a:xfrm>
                <a:off x="2068885" y="1612872"/>
                <a:ext cx="1505044" cy="820099"/>
              </a:xfrm>
              <a:prstGeom prst="cube">
                <a:avLst>
                  <a:gd name="adj" fmla="val 82478"/>
                </a:avLst>
              </a:prstGeom>
              <a:solidFill>
                <a:schemeClr val="bg2">
                  <a:lumMod val="50000"/>
                </a:schemeClr>
              </a:solidFill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endParaRPr>
              </a:p>
            </p:txBody>
          </p:sp>
          <p:cxnSp>
            <p:nvCxnSpPr>
              <p:cNvPr id="78" name="Straight Arrow Connector 77"/>
              <p:cNvCxnSpPr/>
              <p:nvPr/>
            </p:nvCxnSpPr>
            <p:spPr>
              <a:xfrm flipH="1">
                <a:off x="3440989" y="2057346"/>
                <a:ext cx="872449" cy="7212"/>
              </a:xfrm>
              <a:prstGeom prst="straightConnector1">
                <a:avLst/>
              </a:prstGeom>
              <a:noFill/>
              <a:ln w="57150" cap="flat" cmpd="sng" algn="ctr">
                <a:solidFill>
                  <a:sysClr val="windowText" lastClr="000000"/>
                </a:solidFill>
                <a:prstDash val="solid"/>
                <a:miter lim="800000"/>
                <a:headEnd type="arrow"/>
                <a:tailEnd type="arrow"/>
              </a:ln>
              <a:effectLst/>
            </p:spPr>
          </p:cxnSp>
          <p:sp>
            <p:nvSpPr>
              <p:cNvPr id="79" name="TextBox 78"/>
              <p:cNvSpPr txBox="1"/>
              <p:nvPr/>
            </p:nvSpPr>
            <p:spPr>
              <a:xfrm>
                <a:off x="2432522" y="1638178"/>
                <a:ext cx="875531" cy="5441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600" b="1" i="1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+mn-ea"/>
                    <a:cs typeface="Times New Roman"/>
                  </a:rPr>
                  <a:t>CPU</a:t>
                </a:r>
              </a:p>
            </p:txBody>
          </p:sp>
          <p:sp>
            <p:nvSpPr>
              <p:cNvPr id="80" name="Cube 79"/>
              <p:cNvSpPr/>
              <p:nvPr/>
            </p:nvSpPr>
            <p:spPr>
              <a:xfrm>
                <a:off x="4461471" y="1301360"/>
                <a:ext cx="1391953" cy="651122"/>
              </a:xfrm>
              <a:prstGeom prst="cube">
                <a:avLst>
                  <a:gd name="adj" fmla="val 85440"/>
                </a:avLst>
              </a:prstGeom>
              <a:solidFill>
                <a:schemeClr val="bg1">
                  <a:lumMod val="50000"/>
                </a:schemeClr>
              </a:solidFill>
              <a:ln w="63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threePt" dir="t"/>
              </a:scene3d>
              <a:sp3d prstMaterial="dkEdge"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endParaRPr>
              </a:p>
            </p:txBody>
          </p:sp>
        </p:grpSp>
        <p:sp>
          <p:nvSpPr>
            <p:cNvPr id="73" name="TextBox 72"/>
            <p:cNvSpPr txBox="1"/>
            <p:nvPr/>
          </p:nvSpPr>
          <p:spPr>
            <a:xfrm>
              <a:off x="7869603" y="1823102"/>
              <a:ext cx="1224402" cy="793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/>
                  <a:ea typeface="+mn-ea"/>
                  <a:cs typeface="Times New Roman"/>
                </a:rPr>
                <a:t>DRAM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344232" y="5181600"/>
            <a:ext cx="2656767" cy="1524000"/>
            <a:chOff x="5699263" y="5312640"/>
            <a:chExt cx="2458901" cy="1316760"/>
          </a:xfrm>
        </p:grpSpPr>
        <p:grpSp>
          <p:nvGrpSpPr>
            <p:cNvPr id="25" name="Group 24"/>
            <p:cNvGrpSpPr/>
            <p:nvPr/>
          </p:nvGrpSpPr>
          <p:grpSpPr>
            <a:xfrm>
              <a:off x="6705600" y="5312640"/>
              <a:ext cx="1452564" cy="1316760"/>
              <a:chOff x="6777036" y="5160240"/>
              <a:chExt cx="1452564" cy="1316760"/>
            </a:xfrm>
          </p:grpSpPr>
          <p:pic>
            <p:nvPicPr>
              <p:cNvPr id="182" name="Picture 18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77036" y="5160240"/>
                <a:ext cx="1452563" cy="1316760"/>
              </a:xfrm>
              <a:prstGeom prst="rect">
                <a:avLst/>
              </a:prstGeom>
            </p:spPr>
          </p:pic>
          <p:sp>
            <p:nvSpPr>
              <p:cNvPr id="183" name="Rectangle 182"/>
              <p:cNvSpPr/>
              <p:nvPr/>
            </p:nvSpPr>
            <p:spPr>
              <a:xfrm>
                <a:off x="6777037" y="5604595"/>
                <a:ext cx="145256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ill Sans MT"/>
                    <a:ea typeface="+mn-ea"/>
                    <a:cs typeface="+mn-cs"/>
                  </a:rPr>
                  <a:t>NDA</a:t>
                </a:r>
                <a:endParaRPr kumimoji="0" lang="en-US" sz="2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endParaRPr>
              </a:p>
            </p:txBody>
          </p:sp>
        </p:grpSp>
        <p:cxnSp>
          <p:nvCxnSpPr>
            <p:cNvPr id="163" name="Straight Connector 162"/>
            <p:cNvCxnSpPr/>
            <p:nvPr/>
          </p:nvCxnSpPr>
          <p:spPr>
            <a:xfrm flipH="1">
              <a:off x="6248400" y="5510154"/>
              <a:ext cx="781365" cy="263352"/>
            </a:xfrm>
            <a:prstGeom prst="line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>
              <a:endCxn id="74" idx="4"/>
            </p:cNvCxnSpPr>
            <p:nvPr/>
          </p:nvCxnSpPr>
          <p:spPr>
            <a:xfrm flipH="1" flipV="1">
              <a:off x="5699263" y="6256518"/>
              <a:ext cx="1259978" cy="241208"/>
            </a:xfrm>
            <a:prstGeom prst="line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876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41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ectangle 173"/>
          <p:cNvSpPr/>
          <p:nvPr/>
        </p:nvSpPr>
        <p:spPr>
          <a:xfrm>
            <a:off x="7543801" y="5702155"/>
            <a:ext cx="1452563" cy="345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ASIC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ill Sans MT"/>
                <a:cs typeface="Gill Sans MT"/>
              </a:rPr>
              <a:t>Coherence For NDAs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</p:spPr>
        <p:txBody>
          <a:bodyPr>
            <a:normAutofit/>
          </a:bodyPr>
          <a:lstStyle/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pPr lvl="1"/>
            <a:endParaRPr lang="en-US" sz="24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sz="2400" u="sng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endParaRPr lang="en-US" dirty="0">
              <a:latin typeface="Gill Sans MT"/>
              <a:cs typeface="Gill Sans 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D8F13-174C-467F-9D40-7DDEF70CAB8C}" type="slidenum"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6580445"/>
            <a:ext cx="959296" cy="277563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0" y="1122402"/>
            <a:ext cx="9144000" cy="553998"/>
          </a:xfrm>
          <a:prstGeom prst="rect">
            <a:avLst/>
          </a:prstGeom>
          <a:solidFill>
            <a:srgbClr val="800000"/>
          </a:solidFill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Challenge: Coherence between NDAs and CPUs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228600" y="2438400"/>
            <a:ext cx="9238252" cy="2743200"/>
            <a:chOff x="228600" y="2438400"/>
            <a:chExt cx="9238252" cy="2743200"/>
          </a:xfrm>
        </p:grpSpPr>
        <p:sp>
          <p:nvSpPr>
            <p:cNvPr id="46" name="Rounded Rectangle 45"/>
            <p:cNvSpPr/>
            <p:nvPr/>
          </p:nvSpPr>
          <p:spPr>
            <a:xfrm>
              <a:off x="7010400" y="2438400"/>
              <a:ext cx="1346201" cy="2057400"/>
            </a:xfrm>
            <a:prstGeom prst="roundRect">
              <a:avLst/>
            </a:prstGeom>
            <a:solidFill>
              <a:schemeClr val="tx2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DRAM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endParaRP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flipH="1">
              <a:off x="4419600" y="3810000"/>
              <a:ext cx="2209800" cy="0"/>
            </a:xfrm>
            <a:prstGeom prst="straightConnector1">
              <a:avLst/>
            </a:prstGeom>
            <a:noFill/>
            <a:ln w="88900" cap="flat" cmpd="sng" algn="ctr">
              <a:solidFill>
                <a:schemeClr val="tx1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grpSp>
          <p:nvGrpSpPr>
            <p:cNvPr id="19" name="Group 18"/>
            <p:cNvGrpSpPr/>
            <p:nvPr/>
          </p:nvGrpSpPr>
          <p:grpSpPr>
            <a:xfrm>
              <a:off x="228600" y="3004129"/>
              <a:ext cx="3962400" cy="1339271"/>
              <a:chOff x="380999" y="2514600"/>
              <a:chExt cx="4114802" cy="1339271"/>
            </a:xfrm>
          </p:grpSpPr>
          <p:sp>
            <p:nvSpPr>
              <p:cNvPr id="47" name="Rounded Rectangle 46"/>
              <p:cNvSpPr/>
              <p:nvPr/>
            </p:nvSpPr>
            <p:spPr>
              <a:xfrm>
                <a:off x="380999" y="2514600"/>
                <a:ext cx="4114802" cy="1339271"/>
              </a:xfrm>
              <a:prstGeom prst="roundRect">
                <a:avLst/>
              </a:prstGeom>
              <a:solidFill>
                <a:schemeClr val="lt1">
                  <a:alpha val="0"/>
                </a:schemeClr>
              </a:solidFill>
              <a:ln w="38100" cmpd="sng">
                <a:solidFill>
                  <a:srgbClr val="000000"/>
                </a:solidFill>
                <a:prstDash val="dash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Gill Sans MT"/>
                  <a:ea typeface="+mn-ea"/>
                  <a:cs typeface="+mn-cs"/>
                </a:endParaRPr>
              </a:p>
            </p:txBody>
          </p:sp>
          <p:sp>
            <p:nvSpPr>
              <p:cNvPr id="48" name="Rounded Rectangle 47"/>
              <p:cNvSpPr/>
              <p:nvPr/>
            </p:nvSpPr>
            <p:spPr>
              <a:xfrm>
                <a:off x="3704493" y="2709445"/>
                <a:ext cx="682875" cy="1028009"/>
              </a:xfrm>
              <a:prstGeom prst="roundRect">
                <a:avLst/>
              </a:prstGeom>
              <a:solidFill>
                <a:srgbClr val="4A886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Gill Sans MT"/>
                    <a:ea typeface="+mn-ea"/>
                    <a:cs typeface="+mn-cs"/>
                  </a:rPr>
                  <a:t>L2</a:t>
                </a:r>
                <a:endPara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endParaRPr>
              </a:p>
            </p:txBody>
          </p:sp>
          <p:sp>
            <p:nvSpPr>
              <p:cNvPr id="52" name="Rounded Rectangle 51"/>
              <p:cNvSpPr/>
              <p:nvPr/>
            </p:nvSpPr>
            <p:spPr>
              <a:xfrm>
                <a:off x="2666999" y="2933426"/>
                <a:ext cx="562709" cy="766619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Gill Sans MT"/>
                    <a:ea typeface="+mn-ea"/>
                    <a:cs typeface="+mn-cs"/>
                  </a:rPr>
                  <a:t>L1</a:t>
                </a:r>
                <a:endParaRPr kumimoji="0" lang="en-US" sz="105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endParaRPr>
              </a:p>
            </p:txBody>
          </p:sp>
          <p:grpSp>
            <p:nvGrpSpPr>
              <p:cNvPr id="53" name="Group 52"/>
              <p:cNvGrpSpPr/>
              <p:nvPr/>
            </p:nvGrpSpPr>
            <p:grpSpPr>
              <a:xfrm>
                <a:off x="511904" y="2787071"/>
                <a:ext cx="1528235" cy="732754"/>
                <a:chOff x="2816685" y="1162761"/>
                <a:chExt cx="1098983" cy="1042280"/>
              </a:xfrm>
            </p:grpSpPr>
            <p:sp>
              <p:nvSpPr>
                <p:cNvPr id="55" name="Rounded Rectangle 54"/>
                <p:cNvSpPr/>
                <p:nvPr/>
              </p:nvSpPr>
              <p:spPr>
                <a:xfrm>
                  <a:off x="2816685" y="1162761"/>
                  <a:ext cx="794181" cy="737479"/>
                </a:xfrm>
                <a:prstGeom prst="round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ill Sans MT"/>
                      <a:ea typeface="+mn-ea"/>
                      <a:cs typeface="+mn-cs"/>
                    </a:rPr>
                    <a:t>CPU</a:t>
                  </a:r>
                  <a:endPara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ill Sans MT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Rounded Rectangle 56"/>
                <p:cNvSpPr/>
                <p:nvPr/>
              </p:nvSpPr>
              <p:spPr>
                <a:xfrm>
                  <a:off x="2969084" y="1315161"/>
                  <a:ext cx="794181" cy="737479"/>
                </a:xfrm>
                <a:prstGeom prst="round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ill Sans MT"/>
                      <a:ea typeface="+mn-ea"/>
                      <a:cs typeface="+mn-cs"/>
                    </a:rPr>
                    <a:t>CPU</a:t>
                  </a:r>
                  <a:endPara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ill Sans MT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Rounded Rectangle 60"/>
                <p:cNvSpPr/>
                <p:nvPr/>
              </p:nvSpPr>
              <p:spPr>
                <a:xfrm>
                  <a:off x="3121487" y="1467562"/>
                  <a:ext cx="794181" cy="737479"/>
                </a:xfrm>
                <a:prstGeom prst="roundRect">
                  <a:avLst/>
                </a:prstGeom>
                <a:solidFill>
                  <a:schemeClr val="bg2">
                    <a:lumMod val="50000"/>
                  </a:schemeClr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ill Sans MT"/>
                      <a:ea typeface="+mn-ea"/>
                      <a:cs typeface="+mn-cs"/>
                    </a:rPr>
                    <a:t>CPU</a:t>
                  </a:r>
                  <a:endPara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ill Sans MT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51" name="Straight Arrow Connector 50"/>
              <p:cNvCxnSpPr/>
              <p:nvPr/>
            </p:nvCxnSpPr>
            <p:spPr>
              <a:xfrm flipH="1" flipV="1">
                <a:off x="2201330" y="3320471"/>
                <a:ext cx="486831" cy="2308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00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44" name="Rounded Rectangle 43"/>
              <p:cNvSpPr/>
              <p:nvPr/>
            </p:nvSpPr>
            <p:spPr>
              <a:xfrm>
                <a:off x="1096627" y="3142361"/>
                <a:ext cx="1104380" cy="518470"/>
              </a:xfrm>
              <a:prstGeom prst="round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Gill Sans MT"/>
                    <a:ea typeface="+mn-ea"/>
                    <a:cs typeface="+mn-cs"/>
                  </a:rPr>
                  <a:t>CPU</a:t>
                </a: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endParaRPr>
              </a:p>
            </p:txBody>
          </p:sp>
          <p:cxnSp>
            <p:nvCxnSpPr>
              <p:cNvPr id="69" name="Straight Arrow Connector 68"/>
              <p:cNvCxnSpPr/>
              <p:nvPr/>
            </p:nvCxnSpPr>
            <p:spPr>
              <a:xfrm flipH="1" flipV="1">
                <a:off x="3200396" y="3318163"/>
                <a:ext cx="486831" cy="2308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00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</p:grpSp>
        <p:grpSp>
          <p:nvGrpSpPr>
            <p:cNvPr id="11" name="Group 10"/>
            <p:cNvGrpSpPr/>
            <p:nvPr/>
          </p:nvGrpSpPr>
          <p:grpSpPr>
            <a:xfrm>
              <a:off x="5486400" y="4157246"/>
              <a:ext cx="3980452" cy="1024354"/>
              <a:chOff x="5410200" y="4191000"/>
              <a:chExt cx="3980452" cy="1024354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5410200" y="4784467"/>
                <a:ext cx="398045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Gill Sans MT"/>
                    <a:ea typeface="+mn-ea"/>
                    <a:cs typeface="+mn-cs"/>
                  </a:rPr>
                  <a:t>NDA</a:t>
                </a:r>
              </a:p>
            </p:txBody>
          </p:sp>
          <p:sp>
            <p:nvSpPr>
              <p:cNvPr id="68" name="Rounded Rectangle 67"/>
              <p:cNvSpPr/>
              <p:nvPr/>
            </p:nvSpPr>
            <p:spPr>
              <a:xfrm>
                <a:off x="6705600" y="4191000"/>
                <a:ext cx="1371600" cy="609600"/>
              </a:xfrm>
              <a:prstGeom prst="roundRect">
                <a:avLst/>
              </a:prstGeom>
              <a:solidFill>
                <a:srgbClr val="948A54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ill Sans MT"/>
                    <a:ea typeface="+mn-ea"/>
                    <a:cs typeface="+mn-cs"/>
                  </a:rPr>
                  <a:t>Compute Unit </a:t>
                </a:r>
              </a:p>
            </p:txBody>
          </p:sp>
        </p:grpSp>
      </p:grpSp>
      <p:cxnSp>
        <p:nvCxnSpPr>
          <p:cNvPr id="70" name="Straight Arrow Connector 69"/>
          <p:cNvCxnSpPr/>
          <p:nvPr/>
        </p:nvCxnSpPr>
        <p:spPr>
          <a:xfrm flipH="1" flipV="1">
            <a:off x="5334000" y="2895600"/>
            <a:ext cx="381000" cy="685800"/>
          </a:xfrm>
          <a:prstGeom prst="straightConnector1">
            <a:avLst/>
          </a:prstGeom>
          <a:noFill/>
          <a:ln w="38100" cap="flat" cmpd="sng" algn="ctr">
            <a:solidFill>
              <a:srgbClr val="800000"/>
            </a:solidFill>
            <a:prstDash val="sysDash"/>
            <a:miter lim="800000"/>
            <a:headEnd type="none"/>
            <a:tailEnd type="arrow"/>
          </a:ln>
          <a:effectLst/>
        </p:spPr>
      </p:cxnSp>
      <p:sp>
        <p:nvSpPr>
          <p:cNvPr id="81" name="TextBox 80"/>
          <p:cNvSpPr txBox="1"/>
          <p:nvPr/>
        </p:nvSpPr>
        <p:spPr>
          <a:xfrm>
            <a:off x="2286000" y="1905000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(1) Large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cost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of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off-chip communication</a:t>
            </a:r>
          </a:p>
        </p:txBody>
      </p:sp>
      <p:sp>
        <p:nvSpPr>
          <p:cNvPr id="82" name="Rectangle 81"/>
          <p:cNvSpPr/>
          <p:nvPr/>
        </p:nvSpPr>
        <p:spPr>
          <a:xfrm>
            <a:off x="-228600" y="5877580"/>
            <a:ext cx="9525000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It is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impractical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to use traditional coherence protocols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cxnSp>
        <p:nvCxnSpPr>
          <p:cNvPr id="83" name="Straight Arrow Connector 82"/>
          <p:cNvCxnSpPr/>
          <p:nvPr/>
        </p:nvCxnSpPr>
        <p:spPr>
          <a:xfrm flipH="1">
            <a:off x="4953000" y="4114800"/>
            <a:ext cx="609600" cy="533400"/>
          </a:xfrm>
          <a:prstGeom prst="straightConnector1">
            <a:avLst/>
          </a:prstGeom>
          <a:noFill/>
          <a:ln w="38100" cap="flat" cmpd="sng" algn="ctr">
            <a:solidFill>
              <a:srgbClr val="800000"/>
            </a:solidFill>
            <a:prstDash val="sysDash"/>
            <a:miter lim="800000"/>
            <a:headEnd type="none"/>
            <a:tailEnd type="arrow"/>
          </a:ln>
          <a:effectLst/>
        </p:spPr>
      </p:cxnSp>
      <p:sp>
        <p:nvSpPr>
          <p:cNvPr id="84" name="TextBox 83"/>
          <p:cNvSpPr txBox="1"/>
          <p:nvPr/>
        </p:nvSpPr>
        <p:spPr>
          <a:xfrm>
            <a:off x="533400" y="4648200"/>
            <a:ext cx="632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(2) NDA applications generate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 large amount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of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off-chip data movement</a:t>
            </a:r>
          </a:p>
        </p:txBody>
      </p:sp>
    </p:spTree>
    <p:extLst>
      <p:ext uri="{BB962C8B-B14F-4D97-AF65-F5344CB8AC3E}">
        <p14:creationId xmlns:p14="http://schemas.microsoft.com/office/powerpoint/2010/main" val="301308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81" grpId="0"/>
      <p:bldP spid="82" grpId="0" animBg="1"/>
      <p:bldP spid="8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ectangle 173"/>
          <p:cNvSpPr/>
          <p:nvPr/>
        </p:nvSpPr>
        <p:spPr>
          <a:xfrm>
            <a:off x="7543801" y="5702155"/>
            <a:ext cx="1452563" cy="345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ASIC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ill Sans MT"/>
                <a:cs typeface="Gill Sans MT"/>
              </a:rPr>
              <a:t>Existing Coherence Mechanisms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</p:spPr>
        <p:txBody>
          <a:bodyPr>
            <a:normAutofit/>
          </a:bodyPr>
          <a:lstStyle/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pPr lvl="1"/>
            <a:endParaRPr lang="en-US" sz="24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sz="2400" u="sng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endParaRPr lang="en-US" dirty="0">
              <a:latin typeface="Gill Sans MT"/>
              <a:cs typeface="Gill Sans 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D8F13-174C-467F-9D40-7DDEF70CAB8C}" type="slidenum"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6580445"/>
            <a:ext cx="959296" cy="277563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-381000" y="1066800"/>
            <a:ext cx="9753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We extensively study existing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NDA coherence mechanisms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and make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three key observations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: 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0" y="2384048"/>
            <a:ext cx="9144000" cy="861774"/>
            <a:chOff x="0" y="2384048"/>
            <a:chExt cx="9144000" cy="861774"/>
          </a:xfrm>
        </p:grpSpPr>
        <p:sp>
          <p:nvSpPr>
            <p:cNvPr id="35" name="Rectangle 34"/>
            <p:cNvSpPr/>
            <p:nvPr/>
          </p:nvSpPr>
          <p:spPr>
            <a:xfrm>
              <a:off x="0" y="2384048"/>
              <a:ext cx="9144000" cy="861774"/>
            </a:xfrm>
            <a:prstGeom prst="rect">
              <a:avLst/>
            </a:prstGeom>
            <a:solidFill>
              <a:srgbClr val="E4E4E4"/>
            </a:solidFill>
          </p:spPr>
          <p:txBody>
            <a:bodyPr wrap="square">
              <a:spAutoFit/>
            </a:bodyPr>
            <a:lstStyle/>
            <a:p>
              <a:pPr marL="515938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 These mechanisms 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E20006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eliminate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F30006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 </a:t>
              </a:r>
              <a:b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F30006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</a:b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a significant portion of 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NDA’s benefits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9389" y="2430959"/>
              <a:ext cx="47401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1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0" y="3603248"/>
            <a:ext cx="9144000" cy="892552"/>
            <a:chOff x="0" y="3603248"/>
            <a:chExt cx="9144000" cy="892552"/>
          </a:xfrm>
        </p:grpSpPr>
        <p:sp>
          <p:nvSpPr>
            <p:cNvPr id="38" name="Rectangle 37"/>
            <p:cNvSpPr/>
            <p:nvPr/>
          </p:nvSpPr>
          <p:spPr>
            <a:xfrm>
              <a:off x="0" y="3603248"/>
              <a:ext cx="9144000" cy="892552"/>
            </a:xfrm>
            <a:prstGeom prst="rect">
              <a:avLst/>
            </a:prstGeom>
            <a:solidFill>
              <a:srgbClr val="E4E4E4"/>
            </a:solidFill>
          </p:spPr>
          <p:txBody>
            <a:bodyPr wrap="square">
              <a:spAutoFit/>
            </a:bodyPr>
            <a:lstStyle/>
            <a:p>
              <a:pPr marL="515938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 The 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majority of off-chip coherence traffic </a:t>
              </a:r>
              <a:b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</a:b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generated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 by these mechanisms is 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E20006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unnecessary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9389" y="3650159"/>
              <a:ext cx="47401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2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0" y="4953000"/>
            <a:ext cx="9144000" cy="1246495"/>
            <a:chOff x="0" y="4953000"/>
            <a:chExt cx="9144000" cy="1246495"/>
          </a:xfrm>
        </p:grpSpPr>
        <p:sp>
          <p:nvSpPr>
            <p:cNvPr id="41" name="Rectangle 40"/>
            <p:cNvSpPr/>
            <p:nvPr/>
          </p:nvSpPr>
          <p:spPr>
            <a:xfrm>
              <a:off x="0" y="4953000"/>
              <a:ext cx="9144000" cy="1246495"/>
            </a:xfrm>
            <a:prstGeom prst="rect">
              <a:avLst/>
            </a:prstGeom>
            <a:solidFill>
              <a:srgbClr val="E4E4E4"/>
            </a:solidFill>
          </p:spPr>
          <p:txBody>
            <a:bodyPr wrap="square">
              <a:spAutoFit/>
            </a:bodyPr>
            <a:lstStyle/>
            <a:p>
              <a:pPr marL="515938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Much of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 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the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 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E20006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off-chip traffic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 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can be </a:t>
              </a:r>
              <a:r>
                <a:rPr kumimoji="0" lang="en-US" sz="2500" b="1" i="0" u="sng" strike="noStrike" kern="1200" cap="none" spc="0" normalizeH="0" baseline="0" noProof="0" dirty="0">
                  <a:ln>
                    <a:noFill/>
                  </a:ln>
                  <a:solidFill>
                    <a:srgbClr val="008000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eliminated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008000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 </a:t>
              </a:r>
              <a:b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</a:b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if the </a:t>
              </a:r>
              <a:r>
                <a:rPr kumimoji="0" lang="en-US" sz="2500" b="1" i="0" u="sng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coherence mechanism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 has 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insight</a:t>
              </a:r>
              <a:b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</a:b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 into the </a:t>
              </a:r>
              <a:r>
                <a:rPr kumimoji="0" lang="en-US" sz="25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+mn-cs"/>
                </a:rPr>
                <a:t>memory accesses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6200" y="5105400"/>
              <a:ext cx="47401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875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ectangle 173"/>
          <p:cNvSpPr/>
          <p:nvPr/>
        </p:nvSpPr>
        <p:spPr>
          <a:xfrm>
            <a:off x="7543801" y="5702155"/>
            <a:ext cx="1452563" cy="345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ASIC</a:t>
            </a:r>
            <a:endParaRPr kumimoji="0" lang="en-US" sz="2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601200" cy="914400"/>
          </a:xfrm>
        </p:spPr>
        <p:txBody>
          <a:bodyPr/>
          <a:lstStyle/>
          <a:p>
            <a:r>
              <a:rPr lang="en-US" dirty="0">
                <a:latin typeface="Gill Sans MT"/>
                <a:cs typeface="Gill Sans MT"/>
              </a:rPr>
              <a:t>An Optimistic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</p:spPr>
        <p:txBody>
          <a:bodyPr>
            <a:normAutofit/>
          </a:bodyPr>
          <a:lstStyle/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pPr lvl="1"/>
            <a:endParaRPr lang="en-US" sz="24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sz="2400" u="sng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endParaRPr lang="en-US" dirty="0">
              <a:latin typeface="Gill Sans MT"/>
              <a:cs typeface="Gill Sans 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D8F13-174C-467F-9D40-7DDEF70CAB8C}" type="slidenum"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6580445"/>
            <a:ext cx="959296" cy="277563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76200" y="2430959"/>
            <a:ext cx="9103631" cy="769441"/>
            <a:chOff x="294083" y="3573959"/>
            <a:chExt cx="8731885" cy="769441"/>
          </a:xfrm>
        </p:grpSpPr>
        <p:sp>
          <p:nvSpPr>
            <p:cNvPr id="15" name="TextBox 14"/>
            <p:cNvSpPr txBox="1"/>
            <p:nvPr/>
          </p:nvSpPr>
          <p:spPr>
            <a:xfrm>
              <a:off x="294083" y="3573959"/>
              <a:ext cx="47401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1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32614" y="3767316"/>
              <a:ext cx="829335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Gain </a:t>
              </a:r>
              <a:r>
                <a:rPr kumimoji="0" lang="en-US" sz="2600" b="1" i="0" u="sng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insights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8000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 </a:t>
              </a:r>
              <a:r>
                <a:rPr kumimoji="0" lang="en-US" sz="26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before </a:t>
              </a:r>
              <a:r>
                <a:rPr kumimoji="0" lang="en-US" sz="2600" b="1" i="0" u="sng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any</a:t>
              </a:r>
              <a:r>
                <a:rPr kumimoji="0" lang="en-US" sz="2600" b="1" i="0" u="sng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 </a:t>
              </a:r>
              <a:r>
                <a:rPr kumimoji="0" lang="en-US" sz="2600" b="1" i="0" u="sng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coherence checks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 happens</a:t>
              </a:r>
            </a:p>
          </p:txBody>
        </p:sp>
      </p:grpSp>
      <p:sp>
        <p:nvSpPr>
          <p:cNvPr id="18" name="Rectangle 17"/>
          <p:cNvSpPr/>
          <p:nvPr/>
        </p:nvSpPr>
        <p:spPr>
          <a:xfrm>
            <a:off x="0" y="1143000"/>
            <a:ext cx="914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1317248"/>
            <a:ext cx="9144000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We find that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an optimistic approach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to coherence can address the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20006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challenges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related to NDA coherence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6200" y="3192959"/>
            <a:ext cx="8763000" cy="769441"/>
            <a:chOff x="572842" y="3421559"/>
            <a:chExt cx="8492607" cy="769441"/>
          </a:xfrm>
        </p:grpSpPr>
        <p:sp>
          <p:nvSpPr>
            <p:cNvPr id="13" name="TextBox 12"/>
            <p:cNvSpPr txBox="1"/>
            <p:nvPr/>
          </p:nvSpPr>
          <p:spPr>
            <a:xfrm>
              <a:off x="572842" y="3421559"/>
              <a:ext cx="47401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2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64447" y="3614916"/>
              <a:ext cx="800100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Perform 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only the necessary 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Gill Sans MT"/>
                  <a:ea typeface="+mn-ea"/>
                  <a:cs typeface="Gill Sans MT"/>
                </a:rPr>
                <a:t>coherence requests</a:t>
              </a:r>
              <a:endPara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Gill Sans M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813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601200" cy="914400"/>
          </a:xfrm>
        </p:spPr>
        <p:txBody>
          <a:bodyPr/>
          <a:lstStyle/>
          <a:p>
            <a:r>
              <a:rPr lang="en-US" dirty="0" err="1">
                <a:latin typeface="Gill Sans MT"/>
                <a:cs typeface="Gill Sans MT"/>
              </a:rPr>
              <a:t>CoNDA</a:t>
            </a:r>
            <a:endParaRPr lang="en-US" dirty="0">
              <a:latin typeface="Gill Sans MT"/>
              <a:cs typeface="Gill Sans M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</p:spPr>
        <p:txBody>
          <a:bodyPr>
            <a:normAutofit/>
          </a:bodyPr>
          <a:lstStyle/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pPr lvl="1"/>
            <a:endParaRPr lang="en-US" sz="24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sz="2400" u="sng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endParaRPr lang="en-US" dirty="0">
              <a:latin typeface="Gill Sans MT"/>
              <a:cs typeface="Gill Sans 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D8F13-174C-467F-9D40-7DDEF70CAB8C}" type="slidenum"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6580445"/>
            <a:ext cx="959296" cy="27756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0" y="1143000"/>
            <a:ext cx="914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228600" y="2786270"/>
            <a:ext cx="0" cy="3843130"/>
          </a:xfrm>
          <a:prstGeom prst="straightConnector1">
            <a:avLst/>
          </a:prstGeom>
          <a:ln w="38100" cmpd="sng">
            <a:solidFill>
              <a:srgbClr val="000000"/>
            </a:solidFill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-63867" y="2286000"/>
            <a:ext cx="825867" cy="347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Time</a:t>
            </a:r>
          </a:p>
        </p:txBody>
      </p:sp>
      <p:sp>
        <p:nvSpPr>
          <p:cNvPr id="53" name="Rectangle 52"/>
          <p:cNvSpPr/>
          <p:nvPr/>
        </p:nvSpPr>
        <p:spPr>
          <a:xfrm>
            <a:off x="381000" y="2720009"/>
            <a:ext cx="8763000" cy="8269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0000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81000" y="3880899"/>
            <a:ext cx="8763000" cy="985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0000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91400" y="3893403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Optimistic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execution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62200" y="2057400"/>
            <a:ext cx="800244" cy="454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CPU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98183" y="2057400"/>
            <a:ext cx="1043876" cy="454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NDA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81000" y="3824650"/>
            <a:ext cx="1676400" cy="88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Concurrent CPU + NDA 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Execution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172200" y="2587487"/>
            <a:ext cx="1371600" cy="4041913"/>
          </a:xfrm>
          <a:prstGeom prst="rect">
            <a:avLst/>
          </a:prstGeom>
          <a:solidFill>
            <a:srgbClr val="5FB38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057400" y="2587487"/>
            <a:ext cx="1371600" cy="4041913"/>
          </a:xfrm>
          <a:prstGeom prst="rect">
            <a:avLst/>
          </a:prstGeom>
          <a:solidFill>
            <a:srgbClr val="5FB38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2514600" y="3647661"/>
            <a:ext cx="457200" cy="795130"/>
          </a:xfrm>
          <a:custGeom>
            <a:avLst/>
            <a:gdLst>
              <a:gd name="connsiteX0" fmla="*/ 46481 w 278783"/>
              <a:gd name="connsiteY0" fmla="*/ 0 h 1037800"/>
              <a:gd name="connsiteX1" fmla="*/ 278783 w 278783"/>
              <a:gd name="connsiteY1" fmla="*/ 108427 h 1037800"/>
              <a:gd name="connsiteX2" fmla="*/ 278783 w 278783"/>
              <a:gd name="connsiteY2" fmla="*/ 108427 h 1037800"/>
              <a:gd name="connsiteX3" fmla="*/ 15507 w 278783"/>
              <a:gd name="connsiteY3" fmla="*/ 185874 h 1037800"/>
              <a:gd name="connsiteX4" fmla="*/ 247810 w 278783"/>
              <a:gd name="connsiteY4" fmla="*/ 325280 h 1037800"/>
              <a:gd name="connsiteX5" fmla="*/ 20 w 278783"/>
              <a:gd name="connsiteY5" fmla="*/ 464686 h 1037800"/>
              <a:gd name="connsiteX6" fmla="*/ 263296 w 278783"/>
              <a:gd name="connsiteY6" fmla="*/ 588603 h 1037800"/>
              <a:gd name="connsiteX7" fmla="*/ 15507 w 278783"/>
              <a:gd name="connsiteY7" fmla="*/ 697030 h 1037800"/>
              <a:gd name="connsiteX8" fmla="*/ 247810 w 278783"/>
              <a:gd name="connsiteY8" fmla="*/ 820946 h 1037800"/>
              <a:gd name="connsiteX9" fmla="*/ 46481 w 278783"/>
              <a:gd name="connsiteY9" fmla="*/ 898394 h 1037800"/>
              <a:gd name="connsiteX10" fmla="*/ 216836 w 278783"/>
              <a:gd name="connsiteY10" fmla="*/ 991331 h 1037800"/>
              <a:gd name="connsiteX11" fmla="*/ 263296 w 278783"/>
              <a:gd name="connsiteY11" fmla="*/ 1037800 h 103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8783" h="1037800">
                <a:moveTo>
                  <a:pt x="46481" y="0"/>
                </a:moveTo>
                <a:lnTo>
                  <a:pt x="278783" y="108427"/>
                </a:lnTo>
                <a:lnTo>
                  <a:pt x="278783" y="108427"/>
                </a:lnTo>
                <a:cubicBezTo>
                  <a:pt x="234904" y="121335"/>
                  <a:pt x="20669" y="149732"/>
                  <a:pt x="15507" y="185874"/>
                </a:cubicBezTo>
                <a:cubicBezTo>
                  <a:pt x="10345" y="222016"/>
                  <a:pt x="250391" y="278811"/>
                  <a:pt x="247810" y="325280"/>
                </a:cubicBezTo>
                <a:cubicBezTo>
                  <a:pt x="245229" y="371749"/>
                  <a:pt x="-2561" y="420799"/>
                  <a:pt x="20" y="464686"/>
                </a:cubicBezTo>
                <a:cubicBezTo>
                  <a:pt x="2601" y="508573"/>
                  <a:pt x="260715" y="549879"/>
                  <a:pt x="263296" y="588603"/>
                </a:cubicBezTo>
                <a:cubicBezTo>
                  <a:pt x="265877" y="627327"/>
                  <a:pt x="18088" y="658306"/>
                  <a:pt x="15507" y="697030"/>
                </a:cubicBezTo>
                <a:cubicBezTo>
                  <a:pt x="12926" y="735754"/>
                  <a:pt x="242648" y="787385"/>
                  <a:pt x="247810" y="820946"/>
                </a:cubicBezTo>
                <a:cubicBezTo>
                  <a:pt x="252972" y="854507"/>
                  <a:pt x="51643" y="869997"/>
                  <a:pt x="46481" y="898394"/>
                </a:cubicBezTo>
                <a:cubicBezTo>
                  <a:pt x="41319" y="926791"/>
                  <a:pt x="180700" y="968097"/>
                  <a:pt x="216836" y="991331"/>
                </a:cubicBezTo>
                <a:cubicBezTo>
                  <a:pt x="252972" y="1014565"/>
                  <a:pt x="263296" y="1037800"/>
                  <a:pt x="263296" y="1037800"/>
                </a:cubicBez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2514600" y="2653748"/>
            <a:ext cx="457200" cy="795130"/>
          </a:xfrm>
          <a:custGeom>
            <a:avLst/>
            <a:gdLst>
              <a:gd name="connsiteX0" fmla="*/ 46481 w 278783"/>
              <a:gd name="connsiteY0" fmla="*/ 0 h 1037800"/>
              <a:gd name="connsiteX1" fmla="*/ 278783 w 278783"/>
              <a:gd name="connsiteY1" fmla="*/ 108427 h 1037800"/>
              <a:gd name="connsiteX2" fmla="*/ 278783 w 278783"/>
              <a:gd name="connsiteY2" fmla="*/ 108427 h 1037800"/>
              <a:gd name="connsiteX3" fmla="*/ 15507 w 278783"/>
              <a:gd name="connsiteY3" fmla="*/ 185874 h 1037800"/>
              <a:gd name="connsiteX4" fmla="*/ 247810 w 278783"/>
              <a:gd name="connsiteY4" fmla="*/ 325280 h 1037800"/>
              <a:gd name="connsiteX5" fmla="*/ 20 w 278783"/>
              <a:gd name="connsiteY5" fmla="*/ 464686 h 1037800"/>
              <a:gd name="connsiteX6" fmla="*/ 263296 w 278783"/>
              <a:gd name="connsiteY6" fmla="*/ 588603 h 1037800"/>
              <a:gd name="connsiteX7" fmla="*/ 15507 w 278783"/>
              <a:gd name="connsiteY7" fmla="*/ 697030 h 1037800"/>
              <a:gd name="connsiteX8" fmla="*/ 247810 w 278783"/>
              <a:gd name="connsiteY8" fmla="*/ 820946 h 1037800"/>
              <a:gd name="connsiteX9" fmla="*/ 46481 w 278783"/>
              <a:gd name="connsiteY9" fmla="*/ 898394 h 1037800"/>
              <a:gd name="connsiteX10" fmla="*/ 216836 w 278783"/>
              <a:gd name="connsiteY10" fmla="*/ 991331 h 1037800"/>
              <a:gd name="connsiteX11" fmla="*/ 263296 w 278783"/>
              <a:gd name="connsiteY11" fmla="*/ 1037800 h 103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8783" h="1037800">
                <a:moveTo>
                  <a:pt x="46481" y="0"/>
                </a:moveTo>
                <a:lnTo>
                  <a:pt x="278783" y="108427"/>
                </a:lnTo>
                <a:lnTo>
                  <a:pt x="278783" y="108427"/>
                </a:lnTo>
                <a:cubicBezTo>
                  <a:pt x="234904" y="121335"/>
                  <a:pt x="20669" y="149732"/>
                  <a:pt x="15507" y="185874"/>
                </a:cubicBezTo>
                <a:cubicBezTo>
                  <a:pt x="10345" y="222016"/>
                  <a:pt x="250391" y="278811"/>
                  <a:pt x="247810" y="325280"/>
                </a:cubicBezTo>
                <a:cubicBezTo>
                  <a:pt x="245229" y="371749"/>
                  <a:pt x="-2561" y="420799"/>
                  <a:pt x="20" y="464686"/>
                </a:cubicBezTo>
                <a:cubicBezTo>
                  <a:pt x="2601" y="508573"/>
                  <a:pt x="260715" y="549879"/>
                  <a:pt x="263296" y="588603"/>
                </a:cubicBezTo>
                <a:cubicBezTo>
                  <a:pt x="265877" y="627327"/>
                  <a:pt x="18088" y="658306"/>
                  <a:pt x="15507" y="697030"/>
                </a:cubicBezTo>
                <a:cubicBezTo>
                  <a:pt x="12926" y="735754"/>
                  <a:pt x="242648" y="787385"/>
                  <a:pt x="247810" y="820946"/>
                </a:cubicBezTo>
                <a:cubicBezTo>
                  <a:pt x="252972" y="854507"/>
                  <a:pt x="51643" y="869997"/>
                  <a:pt x="46481" y="898394"/>
                </a:cubicBezTo>
                <a:cubicBezTo>
                  <a:pt x="41319" y="926791"/>
                  <a:pt x="180700" y="968097"/>
                  <a:pt x="216836" y="991331"/>
                </a:cubicBezTo>
                <a:cubicBezTo>
                  <a:pt x="252972" y="1014565"/>
                  <a:pt x="263296" y="1037800"/>
                  <a:pt x="263296" y="1037800"/>
                </a:cubicBez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3276600" y="3581400"/>
            <a:ext cx="2743200" cy="397565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47" name="TextBox 46"/>
          <p:cNvSpPr txBox="1"/>
          <p:nvPr/>
        </p:nvSpPr>
        <p:spPr>
          <a:xfrm rot="481336">
            <a:off x="2732894" y="3294531"/>
            <a:ext cx="4038600" cy="374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Offload NDA kernel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342888" y="3846444"/>
            <a:ext cx="1124712" cy="66260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6781800" y="3912704"/>
            <a:ext cx="286512" cy="583096"/>
          </a:xfrm>
          <a:custGeom>
            <a:avLst/>
            <a:gdLst>
              <a:gd name="connsiteX0" fmla="*/ 46481 w 278783"/>
              <a:gd name="connsiteY0" fmla="*/ 0 h 1037800"/>
              <a:gd name="connsiteX1" fmla="*/ 278783 w 278783"/>
              <a:gd name="connsiteY1" fmla="*/ 108427 h 1037800"/>
              <a:gd name="connsiteX2" fmla="*/ 278783 w 278783"/>
              <a:gd name="connsiteY2" fmla="*/ 108427 h 1037800"/>
              <a:gd name="connsiteX3" fmla="*/ 15507 w 278783"/>
              <a:gd name="connsiteY3" fmla="*/ 185874 h 1037800"/>
              <a:gd name="connsiteX4" fmla="*/ 247810 w 278783"/>
              <a:gd name="connsiteY4" fmla="*/ 325280 h 1037800"/>
              <a:gd name="connsiteX5" fmla="*/ 20 w 278783"/>
              <a:gd name="connsiteY5" fmla="*/ 464686 h 1037800"/>
              <a:gd name="connsiteX6" fmla="*/ 263296 w 278783"/>
              <a:gd name="connsiteY6" fmla="*/ 588603 h 1037800"/>
              <a:gd name="connsiteX7" fmla="*/ 15507 w 278783"/>
              <a:gd name="connsiteY7" fmla="*/ 697030 h 1037800"/>
              <a:gd name="connsiteX8" fmla="*/ 247810 w 278783"/>
              <a:gd name="connsiteY8" fmla="*/ 820946 h 1037800"/>
              <a:gd name="connsiteX9" fmla="*/ 46481 w 278783"/>
              <a:gd name="connsiteY9" fmla="*/ 898394 h 1037800"/>
              <a:gd name="connsiteX10" fmla="*/ 216836 w 278783"/>
              <a:gd name="connsiteY10" fmla="*/ 991331 h 1037800"/>
              <a:gd name="connsiteX11" fmla="*/ 263296 w 278783"/>
              <a:gd name="connsiteY11" fmla="*/ 1037800 h 103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8783" h="1037800">
                <a:moveTo>
                  <a:pt x="46481" y="0"/>
                </a:moveTo>
                <a:lnTo>
                  <a:pt x="278783" y="108427"/>
                </a:lnTo>
                <a:lnTo>
                  <a:pt x="278783" y="108427"/>
                </a:lnTo>
                <a:cubicBezTo>
                  <a:pt x="234904" y="121335"/>
                  <a:pt x="20669" y="149732"/>
                  <a:pt x="15507" y="185874"/>
                </a:cubicBezTo>
                <a:cubicBezTo>
                  <a:pt x="10345" y="222016"/>
                  <a:pt x="250391" y="278811"/>
                  <a:pt x="247810" y="325280"/>
                </a:cubicBezTo>
                <a:cubicBezTo>
                  <a:pt x="245229" y="371749"/>
                  <a:pt x="-2561" y="420799"/>
                  <a:pt x="20" y="464686"/>
                </a:cubicBezTo>
                <a:cubicBezTo>
                  <a:pt x="2601" y="508573"/>
                  <a:pt x="260715" y="549879"/>
                  <a:pt x="263296" y="588603"/>
                </a:cubicBezTo>
                <a:cubicBezTo>
                  <a:pt x="265877" y="627327"/>
                  <a:pt x="18088" y="658306"/>
                  <a:pt x="15507" y="697030"/>
                </a:cubicBezTo>
                <a:cubicBezTo>
                  <a:pt x="12926" y="735754"/>
                  <a:pt x="242648" y="787385"/>
                  <a:pt x="247810" y="820946"/>
                </a:cubicBezTo>
                <a:cubicBezTo>
                  <a:pt x="252972" y="854507"/>
                  <a:pt x="51643" y="869997"/>
                  <a:pt x="46481" y="898394"/>
                </a:cubicBezTo>
                <a:cubicBezTo>
                  <a:pt x="41319" y="926791"/>
                  <a:pt x="180700" y="968097"/>
                  <a:pt x="216836" y="991331"/>
                </a:cubicBezTo>
                <a:cubicBezTo>
                  <a:pt x="252972" y="1014565"/>
                  <a:pt x="263296" y="1037800"/>
                  <a:pt x="263296" y="1037800"/>
                </a:cubicBez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6190488" y="4577963"/>
            <a:ext cx="1353312" cy="278296"/>
          </a:xfrm>
          <a:prstGeom prst="roundRect">
            <a:avLst/>
          </a:prstGeom>
          <a:solidFill>
            <a:srgbClr val="FB7657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/>
                <a:ea typeface="+mn-ea"/>
                <a:cs typeface="+mn-cs"/>
              </a:rPr>
              <a:t>Signature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2075688" y="4598504"/>
            <a:ext cx="1353312" cy="278296"/>
          </a:xfrm>
          <a:prstGeom prst="roundRect">
            <a:avLst/>
          </a:prstGeom>
          <a:solidFill>
            <a:srgbClr val="FB7657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/>
                <a:ea typeface="+mn-ea"/>
                <a:cs typeface="+mn-cs"/>
              </a:rPr>
              <a:t>Signature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 flipH="1">
            <a:off x="3429000" y="4877849"/>
            <a:ext cx="2729426" cy="303751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70" name="TextBox 69"/>
          <p:cNvSpPr txBox="1"/>
          <p:nvPr/>
        </p:nvSpPr>
        <p:spPr>
          <a:xfrm rot="21261885">
            <a:off x="3593274" y="4626963"/>
            <a:ext cx="23348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Send signatures</a:t>
            </a:r>
          </a:p>
        </p:txBody>
      </p:sp>
      <p:sp>
        <p:nvSpPr>
          <p:cNvPr id="71" name="Rectangle 70"/>
          <p:cNvSpPr/>
          <p:nvPr/>
        </p:nvSpPr>
        <p:spPr>
          <a:xfrm>
            <a:off x="2057400" y="5257800"/>
            <a:ext cx="5486400" cy="640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Coherence Resolution</a:t>
            </a:r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3429000" y="5943600"/>
            <a:ext cx="2743200" cy="397565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73" name="TextBox 72"/>
          <p:cNvSpPr txBox="1"/>
          <p:nvPr/>
        </p:nvSpPr>
        <p:spPr>
          <a:xfrm rot="481336">
            <a:off x="2749585" y="6127140"/>
            <a:ext cx="4038600" cy="374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Commit or Re-execute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8600" y="2779799"/>
            <a:ext cx="1981200" cy="669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CPU Thread Execution</a:t>
            </a:r>
          </a:p>
        </p:txBody>
      </p:sp>
      <p:sp>
        <p:nvSpPr>
          <p:cNvPr id="48" name="Rectangle 47"/>
          <p:cNvSpPr/>
          <p:nvPr/>
        </p:nvSpPr>
        <p:spPr>
          <a:xfrm>
            <a:off x="0" y="1027093"/>
            <a:ext cx="9144000" cy="8925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We propose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CoNDA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,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a mechanism that uses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optimistic NDA execution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to avoid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unnecessary coherence traffic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352800" y="3909536"/>
            <a:ext cx="281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No </a:t>
            </a:r>
            <a:b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Coherence Request</a:t>
            </a:r>
          </a:p>
        </p:txBody>
      </p:sp>
    </p:spTree>
    <p:extLst>
      <p:ext uri="{BB962C8B-B14F-4D97-AF65-F5344CB8AC3E}">
        <p14:creationId xmlns:p14="http://schemas.microsoft.com/office/powerpoint/2010/main" val="28428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 animBg="1"/>
      <p:bldP spid="54" grpId="0" animBg="1"/>
      <p:bldP spid="22" grpId="0"/>
      <p:bldP spid="32" grpId="0"/>
      <p:bldP spid="34" grpId="0"/>
      <p:bldP spid="42" grpId="0"/>
      <p:bldP spid="55" grpId="0" animBg="1"/>
      <p:bldP spid="43" grpId="0" animBg="1"/>
      <p:bldP spid="44" grpId="0" animBg="1"/>
      <p:bldP spid="45" grpId="0" animBg="1"/>
      <p:bldP spid="47" grpId="0"/>
      <p:bldP spid="49" grpId="0" animBg="1"/>
      <p:bldP spid="50" grpId="0" animBg="1"/>
      <p:bldP spid="66" grpId="0" animBg="1"/>
      <p:bldP spid="67" grpId="0" animBg="1"/>
      <p:bldP spid="70" grpId="0"/>
      <p:bldP spid="71" grpId="0" animBg="1"/>
      <p:bldP spid="73" grpId="0"/>
      <p:bldP spid="40" grpId="0"/>
      <p:bldP spid="48" grpId="0" animBg="1"/>
      <p:bldP spid="3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601200" cy="914400"/>
          </a:xfrm>
        </p:spPr>
        <p:txBody>
          <a:bodyPr/>
          <a:lstStyle/>
          <a:p>
            <a:r>
              <a:rPr lang="en-US" dirty="0" err="1">
                <a:latin typeface="Gill Sans MT"/>
                <a:cs typeface="Gill Sans MT"/>
              </a:rPr>
              <a:t>CoNDA</a:t>
            </a:r>
            <a:endParaRPr lang="en-US" dirty="0">
              <a:latin typeface="Gill Sans MT"/>
              <a:cs typeface="Gill Sans M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839200" cy="5638800"/>
          </a:xfrm>
        </p:spPr>
        <p:txBody>
          <a:bodyPr>
            <a:normAutofit/>
          </a:bodyPr>
          <a:lstStyle/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endParaRPr lang="en-US" sz="26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pPr lvl="1"/>
            <a:endParaRPr lang="en-US" sz="2400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marL="342900" lvl="1" indent="-342900">
              <a:buFont typeface="Arial" pitchFamily="34" charset="0"/>
              <a:buChar char="•"/>
            </a:pPr>
            <a:endParaRPr lang="en-US" sz="2400" u="sng" dirty="0">
              <a:solidFill>
                <a:schemeClr val="tx2"/>
              </a:solidFill>
              <a:latin typeface="Gill Sans MT"/>
              <a:cs typeface="Gill Sans MT"/>
            </a:endParaRPr>
          </a:p>
          <a:p>
            <a:pPr lvl="1"/>
            <a:endParaRPr lang="en-US" sz="2000" dirty="0">
              <a:solidFill>
                <a:srgbClr val="595959"/>
              </a:solidFill>
              <a:latin typeface="Gill Sans MT"/>
              <a:cs typeface="Gill Sans MT"/>
            </a:endParaRPr>
          </a:p>
          <a:p>
            <a:endParaRPr lang="en-US" dirty="0">
              <a:latin typeface="Gill Sans MT"/>
              <a:cs typeface="Gill Sans M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2D8F13-174C-467F-9D40-7DDEF70CAB8C}" type="slidenum"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6580445"/>
            <a:ext cx="959296" cy="27756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0" y="1143000"/>
            <a:ext cx="914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228600" y="2786270"/>
            <a:ext cx="0" cy="3843130"/>
          </a:xfrm>
          <a:prstGeom prst="straightConnector1">
            <a:avLst/>
          </a:prstGeom>
          <a:ln w="38100" cmpd="sng">
            <a:solidFill>
              <a:srgbClr val="000000"/>
            </a:solidFill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-63867" y="2286000"/>
            <a:ext cx="825867" cy="3479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Time</a:t>
            </a:r>
          </a:p>
        </p:txBody>
      </p:sp>
      <p:sp>
        <p:nvSpPr>
          <p:cNvPr id="53" name="Rectangle 52"/>
          <p:cNvSpPr/>
          <p:nvPr/>
        </p:nvSpPr>
        <p:spPr>
          <a:xfrm>
            <a:off x="381000" y="2720009"/>
            <a:ext cx="8763000" cy="8269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0000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81000" y="3880899"/>
            <a:ext cx="8763000" cy="9859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0000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</a:b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Gill Sans M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91400" y="3893403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Optimistic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execution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62200" y="2057400"/>
            <a:ext cx="800244" cy="454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CPU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98183" y="2057400"/>
            <a:ext cx="1043876" cy="454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NDA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81000" y="3824650"/>
            <a:ext cx="1676400" cy="88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Concurrent CPU + NDA </a:t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Execution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172200" y="2587487"/>
            <a:ext cx="1371600" cy="4041913"/>
          </a:xfrm>
          <a:prstGeom prst="rect">
            <a:avLst/>
          </a:prstGeom>
          <a:solidFill>
            <a:srgbClr val="5FB38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057400" y="2587487"/>
            <a:ext cx="1371600" cy="4041913"/>
          </a:xfrm>
          <a:prstGeom prst="rect">
            <a:avLst/>
          </a:prstGeom>
          <a:solidFill>
            <a:srgbClr val="5FB38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2514600" y="3647661"/>
            <a:ext cx="457200" cy="795130"/>
          </a:xfrm>
          <a:custGeom>
            <a:avLst/>
            <a:gdLst>
              <a:gd name="connsiteX0" fmla="*/ 46481 w 278783"/>
              <a:gd name="connsiteY0" fmla="*/ 0 h 1037800"/>
              <a:gd name="connsiteX1" fmla="*/ 278783 w 278783"/>
              <a:gd name="connsiteY1" fmla="*/ 108427 h 1037800"/>
              <a:gd name="connsiteX2" fmla="*/ 278783 w 278783"/>
              <a:gd name="connsiteY2" fmla="*/ 108427 h 1037800"/>
              <a:gd name="connsiteX3" fmla="*/ 15507 w 278783"/>
              <a:gd name="connsiteY3" fmla="*/ 185874 h 1037800"/>
              <a:gd name="connsiteX4" fmla="*/ 247810 w 278783"/>
              <a:gd name="connsiteY4" fmla="*/ 325280 h 1037800"/>
              <a:gd name="connsiteX5" fmla="*/ 20 w 278783"/>
              <a:gd name="connsiteY5" fmla="*/ 464686 h 1037800"/>
              <a:gd name="connsiteX6" fmla="*/ 263296 w 278783"/>
              <a:gd name="connsiteY6" fmla="*/ 588603 h 1037800"/>
              <a:gd name="connsiteX7" fmla="*/ 15507 w 278783"/>
              <a:gd name="connsiteY7" fmla="*/ 697030 h 1037800"/>
              <a:gd name="connsiteX8" fmla="*/ 247810 w 278783"/>
              <a:gd name="connsiteY8" fmla="*/ 820946 h 1037800"/>
              <a:gd name="connsiteX9" fmla="*/ 46481 w 278783"/>
              <a:gd name="connsiteY9" fmla="*/ 898394 h 1037800"/>
              <a:gd name="connsiteX10" fmla="*/ 216836 w 278783"/>
              <a:gd name="connsiteY10" fmla="*/ 991331 h 1037800"/>
              <a:gd name="connsiteX11" fmla="*/ 263296 w 278783"/>
              <a:gd name="connsiteY11" fmla="*/ 1037800 h 103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8783" h="1037800">
                <a:moveTo>
                  <a:pt x="46481" y="0"/>
                </a:moveTo>
                <a:lnTo>
                  <a:pt x="278783" y="108427"/>
                </a:lnTo>
                <a:lnTo>
                  <a:pt x="278783" y="108427"/>
                </a:lnTo>
                <a:cubicBezTo>
                  <a:pt x="234904" y="121335"/>
                  <a:pt x="20669" y="149732"/>
                  <a:pt x="15507" y="185874"/>
                </a:cubicBezTo>
                <a:cubicBezTo>
                  <a:pt x="10345" y="222016"/>
                  <a:pt x="250391" y="278811"/>
                  <a:pt x="247810" y="325280"/>
                </a:cubicBezTo>
                <a:cubicBezTo>
                  <a:pt x="245229" y="371749"/>
                  <a:pt x="-2561" y="420799"/>
                  <a:pt x="20" y="464686"/>
                </a:cubicBezTo>
                <a:cubicBezTo>
                  <a:pt x="2601" y="508573"/>
                  <a:pt x="260715" y="549879"/>
                  <a:pt x="263296" y="588603"/>
                </a:cubicBezTo>
                <a:cubicBezTo>
                  <a:pt x="265877" y="627327"/>
                  <a:pt x="18088" y="658306"/>
                  <a:pt x="15507" y="697030"/>
                </a:cubicBezTo>
                <a:cubicBezTo>
                  <a:pt x="12926" y="735754"/>
                  <a:pt x="242648" y="787385"/>
                  <a:pt x="247810" y="820946"/>
                </a:cubicBezTo>
                <a:cubicBezTo>
                  <a:pt x="252972" y="854507"/>
                  <a:pt x="51643" y="869997"/>
                  <a:pt x="46481" y="898394"/>
                </a:cubicBezTo>
                <a:cubicBezTo>
                  <a:pt x="41319" y="926791"/>
                  <a:pt x="180700" y="968097"/>
                  <a:pt x="216836" y="991331"/>
                </a:cubicBezTo>
                <a:cubicBezTo>
                  <a:pt x="252972" y="1014565"/>
                  <a:pt x="263296" y="1037800"/>
                  <a:pt x="263296" y="1037800"/>
                </a:cubicBez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2514600" y="2653748"/>
            <a:ext cx="457200" cy="795130"/>
          </a:xfrm>
          <a:custGeom>
            <a:avLst/>
            <a:gdLst>
              <a:gd name="connsiteX0" fmla="*/ 46481 w 278783"/>
              <a:gd name="connsiteY0" fmla="*/ 0 h 1037800"/>
              <a:gd name="connsiteX1" fmla="*/ 278783 w 278783"/>
              <a:gd name="connsiteY1" fmla="*/ 108427 h 1037800"/>
              <a:gd name="connsiteX2" fmla="*/ 278783 w 278783"/>
              <a:gd name="connsiteY2" fmla="*/ 108427 h 1037800"/>
              <a:gd name="connsiteX3" fmla="*/ 15507 w 278783"/>
              <a:gd name="connsiteY3" fmla="*/ 185874 h 1037800"/>
              <a:gd name="connsiteX4" fmla="*/ 247810 w 278783"/>
              <a:gd name="connsiteY4" fmla="*/ 325280 h 1037800"/>
              <a:gd name="connsiteX5" fmla="*/ 20 w 278783"/>
              <a:gd name="connsiteY5" fmla="*/ 464686 h 1037800"/>
              <a:gd name="connsiteX6" fmla="*/ 263296 w 278783"/>
              <a:gd name="connsiteY6" fmla="*/ 588603 h 1037800"/>
              <a:gd name="connsiteX7" fmla="*/ 15507 w 278783"/>
              <a:gd name="connsiteY7" fmla="*/ 697030 h 1037800"/>
              <a:gd name="connsiteX8" fmla="*/ 247810 w 278783"/>
              <a:gd name="connsiteY8" fmla="*/ 820946 h 1037800"/>
              <a:gd name="connsiteX9" fmla="*/ 46481 w 278783"/>
              <a:gd name="connsiteY9" fmla="*/ 898394 h 1037800"/>
              <a:gd name="connsiteX10" fmla="*/ 216836 w 278783"/>
              <a:gd name="connsiteY10" fmla="*/ 991331 h 1037800"/>
              <a:gd name="connsiteX11" fmla="*/ 263296 w 278783"/>
              <a:gd name="connsiteY11" fmla="*/ 1037800 h 103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8783" h="1037800">
                <a:moveTo>
                  <a:pt x="46481" y="0"/>
                </a:moveTo>
                <a:lnTo>
                  <a:pt x="278783" y="108427"/>
                </a:lnTo>
                <a:lnTo>
                  <a:pt x="278783" y="108427"/>
                </a:lnTo>
                <a:cubicBezTo>
                  <a:pt x="234904" y="121335"/>
                  <a:pt x="20669" y="149732"/>
                  <a:pt x="15507" y="185874"/>
                </a:cubicBezTo>
                <a:cubicBezTo>
                  <a:pt x="10345" y="222016"/>
                  <a:pt x="250391" y="278811"/>
                  <a:pt x="247810" y="325280"/>
                </a:cubicBezTo>
                <a:cubicBezTo>
                  <a:pt x="245229" y="371749"/>
                  <a:pt x="-2561" y="420799"/>
                  <a:pt x="20" y="464686"/>
                </a:cubicBezTo>
                <a:cubicBezTo>
                  <a:pt x="2601" y="508573"/>
                  <a:pt x="260715" y="549879"/>
                  <a:pt x="263296" y="588603"/>
                </a:cubicBezTo>
                <a:cubicBezTo>
                  <a:pt x="265877" y="627327"/>
                  <a:pt x="18088" y="658306"/>
                  <a:pt x="15507" y="697030"/>
                </a:cubicBezTo>
                <a:cubicBezTo>
                  <a:pt x="12926" y="735754"/>
                  <a:pt x="242648" y="787385"/>
                  <a:pt x="247810" y="820946"/>
                </a:cubicBezTo>
                <a:cubicBezTo>
                  <a:pt x="252972" y="854507"/>
                  <a:pt x="51643" y="869997"/>
                  <a:pt x="46481" y="898394"/>
                </a:cubicBezTo>
                <a:cubicBezTo>
                  <a:pt x="41319" y="926791"/>
                  <a:pt x="180700" y="968097"/>
                  <a:pt x="216836" y="991331"/>
                </a:cubicBezTo>
                <a:cubicBezTo>
                  <a:pt x="252972" y="1014565"/>
                  <a:pt x="263296" y="1037800"/>
                  <a:pt x="263296" y="1037800"/>
                </a:cubicBez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3276600" y="3581400"/>
            <a:ext cx="2743200" cy="397565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47" name="TextBox 46"/>
          <p:cNvSpPr txBox="1"/>
          <p:nvPr/>
        </p:nvSpPr>
        <p:spPr>
          <a:xfrm rot="481336">
            <a:off x="2732894" y="3294531"/>
            <a:ext cx="4038600" cy="374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Offload NDA kernel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6342888" y="3846444"/>
            <a:ext cx="1124712" cy="66260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6781800" y="3912704"/>
            <a:ext cx="286512" cy="583096"/>
          </a:xfrm>
          <a:custGeom>
            <a:avLst/>
            <a:gdLst>
              <a:gd name="connsiteX0" fmla="*/ 46481 w 278783"/>
              <a:gd name="connsiteY0" fmla="*/ 0 h 1037800"/>
              <a:gd name="connsiteX1" fmla="*/ 278783 w 278783"/>
              <a:gd name="connsiteY1" fmla="*/ 108427 h 1037800"/>
              <a:gd name="connsiteX2" fmla="*/ 278783 w 278783"/>
              <a:gd name="connsiteY2" fmla="*/ 108427 h 1037800"/>
              <a:gd name="connsiteX3" fmla="*/ 15507 w 278783"/>
              <a:gd name="connsiteY3" fmla="*/ 185874 h 1037800"/>
              <a:gd name="connsiteX4" fmla="*/ 247810 w 278783"/>
              <a:gd name="connsiteY4" fmla="*/ 325280 h 1037800"/>
              <a:gd name="connsiteX5" fmla="*/ 20 w 278783"/>
              <a:gd name="connsiteY5" fmla="*/ 464686 h 1037800"/>
              <a:gd name="connsiteX6" fmla="*/ 263296 w 278783"/>
              <a:gd name="connsiteY6" fmla="*/ 588603 h 1037800"/>
              <a:gd name="connsiteX7" fmla="*/ 15507 w 278783"/>
              <a:gd name="connsiteY7" fmla="*/ 697030 h 1037800"/>
              <a:gd name="connsiteX8" fmla="*/ 247810 w 278783"/>
              <a:gd name="connsiteY8" fmla="*/ 820946 h 1037800"/>
              <a:gd name="connsiteX9" fmla="*/ 46481 w 278783"/>
              <a:gd name="connsiteY9" fmla="*/ 898394 h 1037800"/>
              <a:gd name="connsiteX10" fmla="*/ 216836 w 278783"/>
              <a:gd name="connsiteY10" fmla="*/ 991331 h 1037800"/>
              <a:gd name="connsiteX11" fmla="*/ 263296 w 278783"/>
              <a:gd name="connsiteY11" fmla="*/ 1037800 h 103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8783" h="1037800">
                <a:moveTo>
                  <a:pt x="46481" y="0"/>
                </a:moveTo>
                <a:lnTo>
                  <a:pt x="278783" y="108427"/>
                </a:lnTo>
                <a:lnTo>
                  <a:pt x="278783" y="108427"/>
                </a:lnTo>
                <a:cubicBezTo>
                  <a:pt x="234904" y="121335"/>
                  <a:pt x="20669" y="149732"/>
                  <a:pt x="15507" y="185874"/>
                </a:cubicBezTo>
                <a:cubicBezTo>
                  <a:pt x="10345" y="222016"/>
                  <a:pt x="250391" y="278811"/>
                  <a:pt x="247810" y="325280"/>
                </a:cubicBezTo>
                <a:cubicBezTo>
                  <a:pt x="245229" y="371749"/>
                  <a:pt x="-2561" y="420799"/>
                  <a:pt x="20" y="464686"/>
                </a:cubicBezTo>
                <a:cubicBezTo>
                  <a:pt x="2601" y="508573"/>
                  <a:pt x="260715" y="549879"/>
                  <a:pt x="263296" y="588603"/>
                </a:cubicBezTo>
                <a:cubicBezTo>
                  <a:pt x="265877" y="627327"/>
                  <a:pt x="18088" y="658306"/>
                  <a:pt x="15507" y="697030"/>
                </a:cubicBezTo>
                <a:cubicBezTo>
                  <a:pt x="12926" y="735754"/>
                  <a:pt x="242648" y="787385"/>
                  <a:pt x="247810" y="820946"/>
                </a:cubicBezTo>
                <a:cubicBezTo>
                  <a:pt x="252972" y="854507"/>
                  <a:pt x="51643" y="869997"/>
                  <a:pt x="46481" y="898394"/>
                </a:cubicBezTo>
                <a:cubicBezTo>
                  <a:pt x="41319" y="926791"/>
                  <a:pt x="180700" y="968097"/>
                  <a:pt x="216836" y="991331"/>
                </a:cubicBezTo>
                <a:cubicBezTo>
                  <a:pt x="252972" y="1014565"/>
                  <a:pt x="263296" y="1037800"/>
                  <a:pt x="263296" y="1037800"/>
                </a:cubicBezTo>
              </a:path>
            </a:pathLst>
          </a:cu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6190488" y="4577963"/>
            <a:ext cx="1353312" cy="278296"/>
          </a:xfrm>
          <a:prstGeom prst="roundRect">
            <a:avLst/>
          </a:prstGeom>
          <a:solidFill>
            <a:srgbClr val="FB7657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/>
                <a:ea typeface="+mn-ea"/>
                <a:cs typeface="+mn-cs"/>
              </a:rPr>
              <a:t>Signature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2075688" y="4598504"/>
            <a:ext cx="1353312" cy="278296"/>
          </a:xfrm>
          <a:prstGeom prst="roundRect">
            <a:avLst/>
          </a:prstGeom>
          <a:solidFill>
            <a:srgbClr val="FB7657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ill Sans MT"/>
                <a:ea typeface="+mn-ea"/>
                <a:cs typeface="+mn-cs"/>
              </a:rPr>
              <a:t>Signature</a:t>
            </a:r>
          </a:p>
        </p:txBody>
      </p:sp>
      <p:cxnSp>
        <p:nvCxnSpPr>
          <p:cNvPr id="68" name="Straight Arrow Connector 67"/>
          <p:cNvCxnSpPr/>
          <p:nvPr/>
        </p:nvCxnSpPr>
        <p:spPr>
          <a:xfrm flipH="1">
            <a:off x="3429000" y="4877849"/>
            <a:ext cx="2729426" cy="303751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70" name="TextBox 69"/>
          <p:cNvSpPr txBox="1"/>
          <p:nvPr/>
        </p:nvSpPr>
        <p:spPr>
          <a:xfrm rot="21261885">
            <a:off x="3593274" y="4626963"/>
            <a:ext cx="23348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Send signatures</a:t>
            </a:r>
          </a:p>
        </p:txBody>
      </p:sp>
      <p:sp>
        <p:nvSpPr>
          <p:cNvPr id="71" name="Rectangle 70"/>
          <p:cNvSpPr/>
          <p:nvPr/>
        </p:nvSpPr>
        <p:spPr>
          <a:xfrm>
            <a:off x="2057400" y="5257800"/>
            <a:ext cx="5486400" cy="640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Coherence Resolution</a:t>
            </a:r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3429000" y="5943600"/>
            <a:ext cx="2743200" cy="397565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/>
            <a:tailEnd type="triangle"/>
          </a:ln>
          <a:effectLst/>
        </p:spPr>
      </p:cxnSp>
      <p:sp>
        <p:nvSpPr>
          <p:cNvPr id="73" name="TextBox 72"/>
          <p:cNvSpPr txBox="1"/>
          <p:nvPr/>
        </p:nvSpPr>
        <p:spPr>
          <a:xfrm rot="481336">
            <a:off x="2749585" y="6127140"/>
            <a:ext cx="4038600" cy="374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Commit or Re-execute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28600" y="2779799"/>
            <a:ext cx="1981200" cy="669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CPU Thread Execution</a:t>
            </a:r>
          </a:p>
        </p:txBody>
      </p:sp>
      <p:sp>
        <p:nvSpPr>
          <p:cNvPr id="48" name="Rectangle 47"/>
          <p:cNvSpPr/>
          <p:nvPr/>
        </p:nvSpPr>
        <p:spPr>
          <a:xfrm>
            <a:off x="0" y="1027093"/>
            <a:ext cx="9144000" cy="8925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We propose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CoNDA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,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a mechanism that uses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optimistic NDA execution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 to avoid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unnecessary coherence traffic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352800" y="3909536"/>
            <a:ext cx="2819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No </a:t>
            </a:r>
            <a:b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Coherence Request</a:t>
            </a:r>
          </a:p>
        </p:txBody>
      </p:sp>
      <p:sp>
        <p:nvSpPr>
          <p:cNvPr id="35" name="Rectangle 34"/>
          <p:cNvSpPr/>
          <p:nvPr/>
        </p:nvSpPr>
        <p:spPr>
          <a:xfrm>
            <a:off x="-228600" y="5370493"/>
            <a:ext cx="9829800" cy="95410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CoNDA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comes within 10.4% and 4.4% of performance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and energy of an ideal NDA coherence mechanism</a:t>
            </a:r>
          </a:p>
        </p:txBody>
      </p:sp>
    </p:spTree>
    <p:extLst>
      <p:ext uri="{BB962C8B-B14F-4D97-AF65-F5344CB8AC3E}">
        <p14:creationId xmlns:p14="http://schemas.microsoft.com/office/powerpoint/2010/main" val="238063558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0" y="228600"/>
            <a:ext cx="9144000" cy="2076450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en-US" sz="4000" dirty="0" err="1">
                <a:solidFill>
                  <a:srgbClr val="FFFFFF"/>
                </a:solidFill>
                <a:latin typeface=""/>
              </a:rPr>
              <a:t>CoNDA</a:t>
            </a:r>
            <a:r>
              <a:rPr lang="en-US" sz="4000" dirty="0">
                <a:solidFill>
                  <a:srgbClr val="FFFFFF"/>
                </a:solidFill>
                <a:latin typeface=""/>
              </a:rPr>
              <a:t>:</a:t>
            </a:r>
            <a:br>
              <a:rPr lang="en-US" sz="4000" dirty="0">
                <a:solidFill>
                  <a:srgbClr val="FFFFFF"/>
                </a:solidFill>
                <a:latin typeface=""/>
              </a:rPr>
            </a:br>
            <a:r>
              <a:rPr lang="en-US" sz="4000" dirty="0">
                <a:solidFill>
                  <a:srgbClr val="FFFFFF"/>
                </a:solidFill>
                <a:latin typeface=""/>
              </a:rPr>
              <a:t> Efficient Cache Coherence Support</a:t>
            </a:r>
            <a:br>
              <a:rPr lang="en-US" sz="4000" dirty="0">
                <a:solidFill>
                  <a:srgbClr val="FFFFFF"/>
                </a:solidFill>
                <a:latin typeface=""/>
              </a:rPr>
            </a:br>
            <a:r>
              <a:rPr lang="en-US" sz="4000" dirty="0">
                <a:solidFill>
                  <a:srgbClr val="FFFFFF"/>
                </a:solidFill>
                <a:latin typeface=""/>
              </a:rPr>
              <a:t>for Near-Data Accelerators</a:t>
            </a: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371600" y="3156704"/>
            <a:ext cx="6400800" cy="685800"/>
          </a:xfrm>
        </p:spPr>
        <p:txBody>
          <a:bodyPr>
            <a:noAutofit/>
          </a:bodyPr>
          <a:lstStyle/>
          <a:p>
            <a:b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b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05141" y="2691824"/>
            <a:ext cx="402425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Amirali Boroumand</a:t>
            </a:r>
          </a:p>
        </p:txBody>
      </p:sp>
      <p:sp>
        <p:nvSpPr>
          <p:cNvPr id="8" name="Rectangle 7"/>
          <p:cNvSpPr/>
          <p:nvPr/>
        </p:nvSpPr>
        <p:spPr>
          <a:xfrm>
            <a:off x="228600" y="3307140"/>
            <a:ext cx="8763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Saugata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Ghose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Minesh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Patel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Hasan Hassan, </a:t>
            </a:r>
            <a:b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Brandon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Lucia,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Rachata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Ausavarungnirun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Kevin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</a:t>
            </a:r>
            <a:r>
              <a:rPr kumimoji="0" lang="tr-TR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Hsieh</a:t>
            </a: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</a:t>
            </a:r>
            <a:b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Nastaran Hajinazar, 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Krishna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Malladi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, </a:t>
            </a:r>
            <a:r>
              <a:rPr kumimoji="0" lang="de-DE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Hongzhong</a:t>
            </a: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 Zheng, Onur Mutlu</a:t>
            </a:r>
            <a:endParaRPr kumimoji="0" lang="tr-TR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882588" y="3316941"/>
            <a:ext cx="184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t="27272" b="29091"/>
          <a:stretch/>
        </p:blipFill>
        <p:spPr>
          <a:xfrm>
            <a:off x="6629400" y="5105400"/>
            <a:ext cx="1828800" cy="79802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t="30096" b="30046"/>
          <a:stretch/>
        </p:blipFill>
        <p:spPr>
          <a:xfrm>
            <a:off x="6477000" y="6096000"/>
            <a:ext cx="2381250" cy="533400"/>
          </a:xfrm>
          <a:prstGeom prst="rect">
            <a:avLst/>
          </a:prstGeom>
        </p:spPr>
      </p:pic>
      <p:pic>
        <p:nvPicPr>
          <p:cNvPr id="16" name="Picture 15" descr="safari.png"/>
          <p:cNvPicPr>
            <a:picLocks noChangeAspect="1"/>
          </p:cNvPicPr>
          <p:nvPr/>
        </p:nvPicPr>
        <p:blipFill rotWithShape="1">
          <a:blip r:embed="rId4" cstate="print"/>
          <a:srcRect r="1519"/>
          <a:stretch/>
        </p:blipFill>
        <p:spPr>
          <a:xfrm>
            <a:off x="476188" y="5235800"/>
            <a:ext cx="1890388" cy="555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5517" y="4971872"/>
            <a:ext cx="3112967" cy="11241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5943600"/>
            <a:ext cx="1524000" cy="762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62400" y="5816600"/>
            <a:ext cx="1041400" cy="104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5509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592" y="152400"/>
            <a:ext cx="9167936" cy="1066800"/>
          </a:xfrm>
        </p:spPr>
        <p:txBody>
          <a:bodyPr/>
          <a:lstStyle/>
          <a:p>
            <a:r>
              <a:rPr lang="en-US" dirty="0"/>
              <a:t>How to Maintain Coherence? (II)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67" y="1075911"/>
            <a:ext cx="8610600" cy="4876800"/>
          </a:xfrm>
        </p:spPr>
        <p:txBody>
          <a:bodyPr/>
          <a:lstStyle/>
          <a:p>
            <a:r>
              <a:rPr lang="en-US" sz="2200" dirty="0"/>
              <a:t>Amirali Boroumand, Saugata Ghose, Minesh Patel, Hasan Hassan, Brandon Lucia, Kevin Hsieh, Krishna T. Malladi, Hongzhong Zheng, and </a:t>
            </a:r>
            <a:r>
              <a:rPr lang="en-US" sz="2200" u="sng" dirty="0"/>
              <a:t>Onur Mutlu</a:t>
            </a:r>
            <a:r>
              <a:rPr lang="en-US" sz="2200" dirty="0"/>
              <a:t>,</a:t>
            </a:r>
            <a:br>
              <a:rPr lang="en-US" sz="2200" dirty="0"/>
            </a:br>
            <a:r>
              <a:rPr lang="en-US" sz="22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"CoNDA: Efficient Cache Coherence Support for Near-Data Accelerators"</a:t>
            </a:r>
            <a:br>
              <a:rPr lang="en-US" sz="2200" dirty="0">
                <a:solidFill>
                  <a:srgbClr val="0432FF"/>
                </a:solidFill>
              </a:rPr>
            </a:br>
            <a:r>
              <a:rPr lang="en-US" sz="2200" i="1" dirty="0"/>
              <a:t>Proceedings of the </a:t>
            </a:r>
            <a:r>
              <a:rPr lang="en-US" sz="2200" i="1" dirty="0">
                <a:hlinkClick r:id="rId3"/>
              </a:rPr>
              <a:t>46th International Symposium on Computer Architecture</a:t>
            </a:r>
            <a:r>
              <a:rPr lang="en-US" sz="2200" i="1" dirty="0"/>
              <a:t> (</a:t>
            </a:r>
            <a:r>
              <a:rPr lang="en-US" sz="2200" b="1" i="1" dirty="0"/>
              <a:t>ISCA</a:t>
            </a:r>
            <a:r>
              <a:rPr lang="en-US" sz="2200" i="1" dirty="0"/>
              <a:t>)</a:t>
            </a:r>
            <a:r>
              <a:rPr lang="en-US" sz="2200" dirty="0"/>
              <a:t>, Phoenix, AZ, USA, June 2019. 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973CF5-BABA-FE44-A413-0E0589FC98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1" y="3858574"/>
            <a:ext cx="9144000" cy="240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70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PIM Review and Open Problems (III)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4876800"/>
          </a:xfrm>
        </p:spPr>
        <p:txBody>
          <a:bodyPr/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F2BD8AA-5E69-D846-BFB8-21B3FD479841}"/>
              </a:ext>
            </a:extLst>
          </p:cNvPr>
          <p:cNvSpPr txBox="1">
            <a:spLocks/>
          </p:cNvSpPr>
          <p:nvPr/>
        </p:nvSpPr>
        <p:spPr bwMode="auto">
          <a:xfrm>
            <a:off x="381000" y="1205136"/>
            <a:ext cx="8915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Saugata Ghose, Amirali Boroumand,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Jeremie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S. Kim, Juan Gomez-Luna, and Onur Mutlu,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"Processing-in-Memory: A Workload-Driven Perspective"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Invited Article in </a:t>
            </a: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IBM Journal of Research &amp; Development</a:t>
            </a:r>
            <a:r>
              <a:rPr kumimoji="0" lang="en-US" sz="19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Special Issue on Hardware for Artificial Intelligence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to appear in November 2019. </a:t>
            </a:r>
            <a:b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[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/>
              </a:rPr>
              <a:t>Preliminary arXiv version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]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AC5CF-BFA6-5646-92DE-C9D89AA74928}"/>
              </a:ext>
            </a:extLst>
          </p:cNvPr>
          <p:cNvSpPr txBox="1"/>
          <p:nvPr/>
        </p:nvSpPr>
        <p:spPr>
          <a:xfrm>
            <a:off x="2411760" y="6453336"/>
            <a:ext cx="4742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https://arxiv.org/pdf/1907.12947.pdf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ED0A37-4CC1-FB45-AFBB-5CD2236B61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612" y="2457019"/>
            <a:ext cx="9144000" cy="105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7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826" y="1126435"/>
            <a:ext cx="8222974" cy="2252869"/>
          </a:xfrm>
        </p:spPr>
        <p:txBody>
          <a:bodyPr anchor="ctr"/>
          <a:lstStyle/>
          <a:p>
            <a:pPr algn="ctr"/>
            <a:r>
              <a:rPr lang="en-US" dirty="0"/>
              <a:t>Synchronization Support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7653091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592" y="152400"/>
            <a:ext cx="9167936" cy="1066800"/>
          </a:xfrm>
        </p:spPr>
        <p:txBody>
          <a:bodyPr/>
          <a:lstStyle/>
          <a:p>
            <a:r>
              <a:rPr lang="en-US" dirty="0"/>
              <a:t>How to Support Synchronization?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66" y="1075911"/>
            <a:ext cx="8896642" cy="4876800"/>
          </a:xfrm>
        </p:spPr>
        <p:txBody>
          <a:bodyPr/>
          <a:lstStyle/>
          <a:p>
            <a:r>
              <a:rPr lang="en-US" sz="1600" dirty="0"/>
              <a:t>Christina </a:t>
            </a:r>
            <a:r>
              <a:rPr lang="en-US" sz="1600" dirty="0" err="1"/>
              <a:t>Giannoula</a:t>
            </a:r>
            <a:r>
              <a:rPr lang="en-US" sz="1600" dirty="0"/>
              <a:t>, Nandita Vijaykumar, </a:t>
            </a:r>
            <a:r>
              <a:rPr lang="en-US" sz="1600" dirty="0" err="1"/>
              <a:t>Nikela</a:t>
            </a:r>
            <a:r>
              <a:rPr lang="en-US" sz="1600" dirty="0"/>
              <a:t> </a:t>
            </a:r>
            <a:r>
              <a:rPr lang="en-US" sz="1600" dirty="0" err="1"/>
              <a:t>Papadopoulou</a:t>
            </a:r>
            <a:r>
              <a:rPr lang="en-US" sz="1600" dirty="0"/>
              <a:t>, Vasileios </a:t>
            </a:r>
            <a:r>
              <a:rPr lang="en-US" sz="1600" dirty="0" err="1"/>
              <a:t>Karakostas</a:t>
            </a:r>
            <a:r>
              <a:rPr lang="en-US" sz="1600" dirty="0"/>
              <a:t>, Ivan Fernandez, Juan Gómez-Luna, Lois </a:t>
            </a:r>
            <a:r>
              <a:rPr lang="en-US" sz="1600" dirty="0" err="1"/>
              <a:t>Orosa</a:t>
            </a:r>
            <a:r>
              <a:rPr lang="en-US" sz="1600" dirty="0"/>
              <a:t>, </a:t>
            </a:r>
            <a:r>
              <a:rPr lang="en-US" sz="1600" dirty="0" err="1"/>
              <a:t>Nectarios</a:t>
            </a:r>
            <a:r>
              <a:rPr lang="en-US" sz="1600" dirty="0"/>
              <a:t> </a:t>
            </a:r>
            <a:r>
              <a:rPr lang="en-US" sz="1600" dirty="0" err="1"/>
              <a:t>Koziris</a:t>
            </a:r>
            <a:r>
              <a:rPr lang="en-US" sz="1600" dirty="0"/>
              <a:t>, Georgios </a:t>
            </a:r>
            <a:r>
              <a:rPr lang="en-US" sz="1600" dirty="0" err="1"/>
              <a:t>Goumas</a:t>
            </a:r>
            <a:r>
              <a:rPr lang="en-US" sz="1600" dirty="0"/>
              <a:t>, Onur Mutlu,</a:t>
            </a:r>
            <a:br>
              <a:rPr lang="en-US" sz="1600" dirty="0"/>
            </a:br>
            <a:r>
              <a:rPr lang="en-US" sz="16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"SynCron: Efficient Synchronization Support for Near-Data-Processing Architectures"</a:t>
            </a:r>
            <a:br>
              <a:rPr lang="en-US" sz="1600" dirty="0">
                <a:solidFill>
                  <a:srgbClr val="0432FF"/>
                </a:solidFill>
              </a:rPr>
            </a:br>
            <a:r>
              <a:rPr lang="en-US" sz="1600" i="1" dirty="0"/>
              <a:t>Proceedings of the </a:t>
            </a:r>
            <a:r>
              <a:rPr lang="en-US" sz="1600" i="1" dirty="0">
                <a:hlinkClick r:id="rId3"/>
              </a:rPr>
              <a:t>27th International Symposium on High-Performance Computer Architecture</a:t>
            </a:r>
            <a:r>
              <a:rPr lang="en-US" sz="1600" i="1" dirty="0"/>
              <a:t> (</a:t>
            </a:r>
            <a:r>
              <a:rPr lang="en-US" sz="1600" b="1" i="1" dirty="0"/>
              <a:t>HPCA</a:t>
            </a:r>
            <a:r>
              <a:rPr lang="en-US" sz="1600" i="1" dirty="0"/>
              <a:t>)</a:t>
            </a:r>
            <a:r>
              <a:rPr lang="en-US" sz="1600" dirty="0"/>
              <a:t>, Virtual, February-March 2021.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4"/>
              </a:rPr>
              <a:t>Slides (pptx)</a:t>
            </a:r>
            <a:r>
              <a:rPr lang="en-US" sz="1600" dirty="0"/>
              <a:t> </a:t>
            </a:r>
            <a:r>
              <a:rPr lang="en-US" sz="1600" dirty="0">
                <a:hlinkClick r:id="rId5"/>
              </a:rPr>
              <a:t>(pdf)</a:t>
            </a:r>
            <a:r>
              <a:rPr lang="en-US" sz="1600" dirty="0"/>
              <a:t>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6"/>
              </a:rPr>
              <a:t>Short Talk Slides (pptx)</a:t>
            </a:r>
            <a:r>
              <a:rPr lang="en-US" sz="1600" dirty="0"/>
              <a:t> </a:t>
            </a:r>
            <a:r>
              <a:rPr lang="en-US" sz="1600" dirty="0">
                <a:hlinkClick r:id="rId7"/>
              </a:rPr>
              <a:t>(pdf)</a:t>
            </a:r>
            <a:r>
              <a:rPr lang="en-US" sz="1600" dirty="0"/>
              <a:t>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8"/>
              </a:rPr>
              <a:t>Talk Video</a:t>
            </a:r>
            <a:r>
              <a:rPr lang="en-US" sz="1600" dirty="0"/>
              <a:t> (21 minutes)]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9"/>
              </a:rPr>
              <a:t>Short Talk Video</a:t>
            </a:r>
            <a:r>
              <a:rPr lang="en-US" sz="1600" dirty="0"/>
              <a:t> (7 minutes)]</a:t>
            </a:r>
          </a:p>
          <a:p>
            <a:pPr marL="0" indent="0">
              <a:buNone/>
            </a:pPr>
            <a:br>
              <a:rPr lang="en-US" sz="1600" dirty="0"/>
            </a:br>
            <a:br>
              <a:rPr lang="en-US" sz="1600" dirty="0"/>
            </a:b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DBE68B-4496-9045-AA2D-092740D139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149080"/>
            <a:ext cx="9144000" cy="156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1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39C5E94-2E2E-4843-8FDF-3D7D9747DAA1}"/>
              </a:ext>
            </a:extLst>
          </p:cNvPr>
          <p:cNvSpPr/>
          <p:nvPr/>
        </p:nvSpPr>
        <p:spPr>
          <a:xfrm>
            <a:off x="0" y="1"/>
            <a:ext cx="9144000" cy="3174123"/>
          </a:xfrm>
          <a:prstGeom prst="rect">
            <a:avLst/>
          </a:prstGeom>
          <a:solidFill>
            <a:schemeClr val="bg2">
              <a:alpha val="44314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4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SynCron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34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Efficient Synchronization Support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for Near-Data-Processing Architectures</a:t>
            </a:r>
            <a:endParaRPr kumimoji="0" lang="en-GR" sz="3400" b="1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7E5AAC1-9C58-5C42-ACE1-1764E3D5E829}"/>
              </a:ext>
            </a:extLst>
          </p:cNvPr>
          <p:cNvGrpSpPr/>
          <p:nvPr/>
        </p:nvGrpSpPr>
        <p:grpSpPr>
          <a:xfrm>
            <a:off x="3663873" y="4971129"/>
            <a:ext cx="2072211" cy="1720785"/>
            <a:chOff x="6512175" y="4863763"/>
            <a:chExt cx="2072211" cy="172078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AA9BF2F-F5DD-374A-9A7D-FF8497DE2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1121" y="5540548"/>
              <a:ext cx="1044000" cy="10440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F65C4B6-4457-D446-92FE-693CC2AD7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12175" y="4863763"/>
              <a:ext cx="2072211" cy="61200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2D7E57C-565C-8A48-85AA-AB06925127B4}"/>
              </a:ext>
            </a:extLst>
          </p:cNvPr>
          <p:cNvGrpSpPr/>
          <p:nvPr/>
        </p:nvGrpSpPr>
        <p:grpSpPr>
          <a:xfrm>
            <a:off x="74965" y="5060947"/>
            <a:ext cx="3024523" cy="1582581"/>
            <a:chOff x="-102834" y="4802762"/>
            <a:chExt cx="3024523" cy="1582581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774F50C1-57C9-3643-93EB-1575F8905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03822" y="4802762"/>
              <a:ext cx="2452321" cy="468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009A5C1-3D74-914F-B1CB-8FD3EABB4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102834" y="5269343"/>
              <a:ext cx="3024523" cy="1116000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5E20F96-DBD7-9748-89E6-C37DD5B27689}"/>
              </a:ext>
            </a:extLst>
          </p:cNvPr>
          <p:cNvGrpSpPr/>
          <p:nvPr/>
        </p:nvGrpSpPr>
        <p:grpSpPr>
          <a:xfrm>
            <a:off x="6560604" y="4818441"/>
            <a:ext cx="2054161" cy="1754685"/>
            <a:chOff x="3649086" y="4547131"/>
            <a:chExt cx="2054161" cy="1754685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5F00BAC3-FD37-A741-823F-A112496B9EE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713"/>
            <a:stretch/>
          </p:blipFill>
          <p:spPr bwMode="auto">
            <a:xfrm>
              <a:off x="3649086" y="4547131"/>
              <a:ext cx="2054161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Google Shape;45;p7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0ED5079A-B538-894F-952E-75C83ECB235C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3675048" y="5581816"/>
              <a:ext cx="1939546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024BAED-2336-7F42-A6C9-C1119B19A586}"/>
              </a:ext>
            </a:extLst>
          </p:cNvPr>
          <p:cNvSpPr txBox="1"/>
          <p:nvPr/>
        </p:nvSpPr>
        <p:spPr>
          <a:xfrm>
            <a:off x="1075690" y="3320780"/>
            <a:ext cx="69926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200" b="1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Christina Giannoula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Nandita Vijaykumar,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Nikela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Papadopoulou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, Vasileios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Karakostas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Ivan Fernandez, Juan Gómez Luna, Lois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Orosa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Nectarios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Koziris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, Georgios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Goumas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,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Onur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Mutlu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 </a:t>
            </a:r>
            <a:endParaRPr kumimoji="0" lang="en-GR" sz="1800" b="1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E022E79-AC40-794C-9E44-0F9C829E0A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27000" y="2417821"/>
            <a:ext cx="1512000" cy="15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95712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7D6C944-1949-8A41-8CB3-A0D812748C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580" y="1062569"/>
            <a:ext cx="8515351" cy="531177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R" sz="2600" b="1" dirty="0">
                <a:solidFill>
                  <a:schemeClr val="accent2"/>
                </a:solidFill>
              </a:rPr>
              <a:t>Problem</a:t>
            </a:r>
            <a:r>
              <a:rPr lang="en-GR" sz="2600" dirty="0">
                <a:solidFill>
                  <a:schemeClr val="accent2"/>
                </a:solidFill>
              </a:rPr>
              <a:t>: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en-GR" sz="2400" dirty="0"/>
              <a:t>Synchronization support </a:t>
            </a:r>
            <a:r>
              <a:rPr lang="en-GB" sz="2400" dirty="0"/>
              <a:t>is </a:t>
            </a:r>
            <a:r>
              <a:rPr lang="en-GB" sz="2400" b="1" dirty="0">
                <a:solidFill>
                  <a:schemeClr val="accent2"/>
                </a:solidFill>
              </a:rPr>
              <a:t>challenging </a:t>
            </a:r>
            <a:r>
              <a:rPr lang="en-GB" sz="2400" dirty="0"/>
              <a:t>for NDP systems</a:t>
            </a:r>
          </a:p>
          <a:p>
            <a:pPr>
              <a:lnSpc>
                <a:spcPct val="150000"/>
              </a:lnSpc>
              <a:spcBef>
                <a:spcPts val="200"/>
              </a:spcBef>
            </a:pPr>
            <a:r>
              <a:rPr lang="en-GB" sz="2400" b="1" dirty="0">
                <a:solidFill>
                  <a:schemeClr val="accent2"/>
                </a:solidFill>
              </a:rPr>
              <a:t>Prior</a:t>
            </a:r>
            <a:r>
              <a:rPr lang="en-GB" sz="2400" dirty="0"/>
              <a:t> schemes are </a:t>
            </a:r>
            <a:r>
              <a:rPr lang="en-GB" sz="2400" b="1" dirty="0">
                <a:solidFill>
                  <a:schemeClr val="accent2"/>
                </a:solidFill>
              </a:rPr>
              <a:t>not suitable </a:t>
            </a:r>
            <a:r>
              <a:rPr lang="en-GB" sz="2400" dirty="0"/>
              <a:t>or </a:t>
            </a:r>
            <a:r>
              <a:rPr lang="en-GB" sz="2400" b="1" dirty="0">
                <a:solidFill>
                  <a:schemeClr val="accent2"/>
                </a:solidFill>
              </a:rPr>
              <a:t>efficient</a:t>
            </a:r>
            <a:r>
              <a:rPr lang="en-GB" sz="2400" dirty="0"/>
              <a:t> for NDP systems</a:t>
            </a:r>
          </a:p>
          <a:p>
            <a:pPr marL="0" indent="0">
              <a:lnSpc>
                <a:spcPct val="250000"/>
              </a:lnSpc>
              <a:spcBef>
                <a:spcPts val="200"/>
              </a:spcBef>
              <a:buNone/>
            </a:pPr>
            <a:r>
              <a:rPr lang="en-GR" sz="2600" b="1" dirty="0">
                <a:solidFill>
                  <a:schemeClr val="accent3"/>
                </a:solidFill>
              </a:rPr>
              <a:t>Contribution</a:t>
            </a:r>
            <a:r>
              <a:rPr lang="en-GR" sz="2600" dirty="0">
                <a:solidFill>
                  <a:schemeClr val="accent3"/>
                </a:solidFill>
              </a:rPr>
              <a:t>:</a:t>
            </a:r>
            <a:endParaRPr lang="en-GB" sz="2600" dirty="0">
              <a:solidFill>
                <a:schemeClr val="accent3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2400" b="1" dirty="0" err="1">
                <a:solidFill>
                  <a:schemeClr val="accent3"/>
                </a:solidFill>
              </a:rPr>
              <a:t>SynCron</a:t>
            </a:r>
            <a:r>
              <a:rPr lang="en-GB" sz="2400" dirty="0"/>
              <a:t>: the </a:t>
            </a:r>
            <a:r>
              <a:rPr lang="en-GB" sz="2400" b="1" dirty="0">
                <a:solidFill>
                  <a:schemeClr val="accent3"/>
                </a:solidFill>
              </a:rPr>
              <a:t>first end-to-end </a:t>
            </a:r>
            <a:r>
              <a:rPr lang="en-GB" sz="2400" dirty="0"/>
              <a:t>synchronization solution for </a:t>
            </a:r>
            <a:r>
              <a:rPr lang="en-GB" sz="2400" dirty="0">
                <a:solidFill>
                  <a:schemeClr val="accent3"/>
                </a:solidFill>
              </a:rPr>
              <a:t>NDP</a:t>
            </a:r>
            <a:r>
              <a:rPr lang="en-GB" sz="2400" dirty="0"/>
              <a:t> architectures</a:t>
            </a:r>
          </a:p>
          <a:p>
            <a:pPr marL="0" indent="0">
              <a:lnSpc>
                <a:spcPct val="25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GR" sz="2600" b="1" dirty="0">
                <a:solidFill>
                  <a:schemeClr val="accent4"/>
                </a:solidFill>
              </a:rPr>
              <a:t>Key Results</a:t>
            </a:r>
            <a:r>
              <a:rPr lang="en-GR" sz="2600" dirty="0">
                <a:solidFill>
                  <a:schemeClr val="accent4"/>
                </a:solidFill>
              </a:rPr>
              <a:t>: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R" sz="2400" dirty="0"/>
              <a:t>SynCron comes within </a:t>
            </a:r>
            <a:r>
              <a:rPr lang="en-GR" sz="2400" b="1" dirty="0">
                <a:solidFill>
                  <a:schemeClr val="accent4"/>
                </a:solidFill>
              </a:rPr>
              <a:t>9.5%</a:t>
            </a:r>
            <a:r>
              <a:rPr lang="en-GR" sz="2400" b="1" dirty="0"/>
              <a:t> </a:t>
            </a:r>
            <a:r>
              <a:rPr lang="en-GR" sz="2400" dirty="0"/>
              <a:t>and </a:t>
            </a:r>
            <a:r>
              <a:rPr lang="en-GR" sz="2400" b="1" dirty="0">
                <a:solidFill>
                  <a:schemeClr val="accent4"/>
                </a:solidFill>
              </a:rPr>
              <a:t>6.2%</a:t>
            </a:r>
            <a:r>
              <a:rPr lang="en-GR" sz="2400" b="1" dirty="0"/>
              <a:t> </a:t>
            </a:r>
            <a:r>
              <a:rPr lang="en-GR" sz="2400" dirty="0"/>
              <a:t>of performance and energy of an </a:t>
            </a:r>
            <a:r>
              <a:rPr lang="en-GR" sz="2400" b="1" dirty="0">
                <a:solidFill>
                  <a:schemeClr val="accent4"/>
                </a:solidFill>
              </a:rPr>
              <a:t>Ideal</a:t>
            </a:r>
            <a:r>
              <a:rPr lang="en-GR" sz="2400" dirty="0"/>
              <a:t> zero-overhead synchronization scheme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7DB252-DBD9-DE49-AA8A-0A37833062FB}"/>
              </a:ext>
            </a:extLst>
          </p:cNvPr>
          <p:cNvSpPr txBox="1">
            <a:spLocks/>
          </p:cNvSpPr>
          <p:nvPr/>
        </p:nvSpPr>
        <p:spPr>
          <a:xfrm>
            <a:off x="391580" y="223518"/>
            <a:ext cx="7886700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Executive Summary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BC37E6-D533-B845-BCFD-3AE2ABBDC296}"/>
              </a:ext>
            </a:extLst>
          </p:cNvPr>
          <p:cNvSpPr/>
          <p:nvPr/>
        </p:nvSpPr>
        <p:spPr>
          <a:xfrm>
            <a:off x="482159" y="1657359"/>
            <a:ext cx="108000" cy="90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E7B922-F5B0-7647-938B-F1F978080DA9}"/>
              </a:ext>
            </a:extLst>
          </p:cNvPr>
          <p:cNvSpPr/>
          <p:nvPr/>
        </p:nvSpPr>
        <p:spPr>
          <a:xfrm>
            <a:off x="495376" y="3645289"/>
            <a:ext cx="108000" cy="7560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3E3697-138B-FF43-9B13-9EA2D0ED67C2}"/>
              </a:ext>
            </a:extLst>
          </p:cNvPr>
          <p:cNvSpPr/>
          <p:nvPr/>
        </p:nvSpPr>
        <p:spPr>
          <a:xfrm>
            <a:off x="495376" y="5475542"/>
            <a:ext cx="108000" cy="75600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809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61BA8119-88A3-6442-B043-AB76DE46A65E}"/>
              </a:ext>
            </a:extLst>
          </p:cNvPr>
          <p:cNvSpPr txBox="1"/>
          <p:nvPr/>
        </p:nvSpPr>
        <p:spPr>
          <a:xfrm>
            <a:off x="482420" y="3907219"/>
            <a:ext cx="5021035" cy="2400657"/>
          </a:xfrm>
          <a:prstGeom prst="rect">
            <a:avLst/>
          </a:prstGeom>
          <a:noFill/>
          <a:ln w="19050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500" b="1" i="0" u="sng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Single Source Shortest Path (SSSP)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5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5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or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v 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in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Graph: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   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for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u 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in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neighbors[v]: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       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if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distance[v] + edge_weight[v, u] &lt; distance[u]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500" b="1" i="0" u="none" strike="noStrike" kern="1200" cap="none" spc="0" normalizeH="0" baseline="0" noProof="0" dirty="0">
                <a:ln>
                  <a:noFill/>
                </a:ln>
                <a:solidFill>
                  <a:srgbClr val="604878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           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if</a:t>
            </a: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distance[v] + edge_weight[v, u] &lt; distance[u]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                distance[u] = distance[v] + edge_weight[v, u]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C877177-DA08-F142-AC31-0E076FA4430A}"/>
              </a:ext>
            </a:extLst>
          </p:cNvPr>
          <p:cNvGrpSpPr/>
          <p:nvPr/>
        </p:nvGrpSpPr>
        <p:grpSpPr>
          <a:xfrm>
            <a:off x="3544135" y="3962833"/>
            <a:ext cx="944117" cy="1024377"/>
            <a:chOff x="1908130" y="1506552"/>
            <a:chExt cx="944117" cy="1234932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C6B6A54B-A72E-6448-9BA1-03B9A571E4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8130" y="1860992"/>
              <a:ext cx="944117" cy="88049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7B554AB-0936-E546-B614-976EC3544E2E}"/>
                </a:ext>
              </a:extLst>
            </p:cNvPr>
            <p:cNvSpPr txBox="1"/>
            <p:nvPr/>
          </p:nvSpPr>
          <p:spPr>
            <a:xfrm>
              <a:off x="1988894" y="1506552"/>
              <a:ext cx="793807" cy="445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604878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Locks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8DD5033-12F5-4347-B979-BEEEC899588D}"/>
              </a:ext>
            </a:extLst>
          </p:cNvPr>
          <p:cNvGrpSpPr/>
          <p:nvPr/>
        </p:nvGrpSpPr>
        <p:grpSpPr>
          <a:xfrm>
            <a:off x="4394624" y="3942134"/>
            <a:ext cx="1257871" cy="1074649"/>
            <a:chOff x="5289493" y="1484230"/>
            <a:chExt cx="1521614" cy="126463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B8668171-1A2C-8842-8485-B3FDEF782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89493" y="1818987"/>
              <a:ext cx="1521614" cy="929875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F5ECBE5-2DAD-354C-9D28-D5352AEF49A8}"/>
                </a:ext>
              </a:extLst>
            </p:cNvPr>
            <p:cNvSpPr txBox="1"/>
            <p:nvPr/>
          </p:nvSpPr>
          <p:spPr>
            <a:xfrm>
              <a:off x="5478653" y="1484230"/>
              <a:ext cx="1301532" cy="4346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9F2936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Barriers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848EB92-FE8F-F447-9396-A4560DC68F13}"/>
              </a:ext>
            </a:extLst>
          </p:cNvPr>
          <p:cNvGrpSpPr/>
          <p:nvPr/>
        </p:nvGrpSpPr>
        <p:grpSpPr>
          <a:xfrm>
            <a:off x="138230" y="1800201"/>
            <a:ext cx="1568443" cy="1887389"/>
            <a:chOff x="834055" y="2728860"/>
            <a:chExt cx="1568443" cy="1887389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F5B1EDB2-39F7-EA49-A63C-320AE542114A}"/>
                </a:ext>
              </a:extLst>
            </p:cNvPr>
            <p:cNvGrpSpPr/>
            <p:nvPr/>
          </p:nvGrpSpPr>
          <p:grpSpPr>
            <a:xfrm>
              <a:off x="1036176" y="2728860"/>
              <a:ext cx="1235872" cy="1503088"/>
              <a:chOff x="1036176" y="2728860"/>
              <a:chExt cx="1235872" cy="1503088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13702842-E1C4-E74D-9DB2-CABE754F64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36176" y="2728860"/>
                <a:ext cx="1235872" cy="1503088"/>
              </a:xfrm>
              <a:prstGeom prst="rect">
                <a:avLst/>
              </a:prstGeom>
            </p:spPr>
          </p:pic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7077CEB4-2F36-AD45-8882-5E4F6EF3BB4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2850" r="8799" b="12422"/>
              <a:stretch/>
            </p:blipFill>
            <p:spPr>
              <a:xfrm rot="5400000">
                <a:off x="1111984" y="3182426"/>
                <a:ext cx="1113191" cy="855219"/>
              </a:xfrm>
              <a:prstGeom prst="ellipse">
                <a:avLst/>
              </a:prstGeom>
            </p:spPr>
          </p:pic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5D5530A-EAA9-F344-8EF2-5239AABF09C8}"/>
                </a:ext>
              </a:extLst>
            </p:cNvPr>
            <p:cNvSpPr txBox="1"/>
            <p:nvPr/>
          </p:nvSpPr>
          <p:spPr>
            <a:xfrm>
              <a:off x="834055" y="4277695"/>
              <a:ext cx="1568443" cy="33855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Graph Analytics</a:t>
              </a:r>
            </a:p>
          </p:txBody>
        </p: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836AFC3-469E-2047-BFC6-237EC303146A}"/>
              </a:ext>
            </a:extLst>
          </p:cNvPr>
          <p:cNvCxnSpPr>
            <a:cxnSpLocks/>
          </p:cNvCxnSpPr>
          <p:nvPr/>
        </p:nvCxnSpPr>
        <p:spPr>
          <a:xfrm>
            <a:off x="179066" y="3711056"/>
            <a:ext cx="303354" cy="28823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09AB090-400A-B54C-98A2-7C1A288177FC}"/>
              </a:ext>
            </a:extLst>
          </p:cNvPr>
          <p:cNvCxnSpPr>
            <a:cxnSpLocks/>
          </p:cNvCxnSpPr>
          <p:nvPr/>
        </p:nvCxnSpPr>
        <p:spPr>
          <a:xfrm>
            <a:off x="1797158" y="3694256"/>
            <a:ext cx="3706297" cy="21270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2900386-803E-594C-A30D-6A9464D69A37}"/>
              </a:ext>
            </a:extLst>
          </p:cNvPr>
          <p:cNvGrpSpPr/>
          <p:nvPr/>
        </p:nvGrpSpPr>
        <p:grpSpPr>
          <a:xfrm>
            <a:off x="2354692" y="1156845"/>
            <a:ext cx="1510791" cy="1842609"/>
            <a:chOff x="3441043" y="2383039"/>
            <a:chExt cx="1510791" cy="1842609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5B973C6-E2D1-6F4B-9E43-FA41A3A9A6F3}"/>
                </a:ext>
              </a:extLst>
            </p:cNvPr>
            <p:cNvGrpSpPr/>
            <p:nvPr/>
          </p:nvGrpSpPr>
          <p:grpSpPr>
            <a:xfrm>
              <a:off x="3441043" y="2383039"/>
              <a:ext cx="1510791" cy="1842609"/>
              <a:chOff x="6848813" y="2591796"/>
              <a:chExt cx="1510791" cy="1842609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DBF0410F-B31A-7040-A36A-2D06D4DBB6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81611" y="2591796"/>
                <a:ext cx="1184664" cy="1440808"/>
              </a:xfrm>
              <a:prstGeom prst="rect">
                <a:avLst/>
              </a:prstGeom>
            </p:spPr>
          </p:pic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DA2C951F-2E6F-C849-9F3B-9812508C7ABA}"/>
                  </a:ext>
                </a:extLst>
              </p:cNvPr>
              <p:cNvSpPr txBox="1"/>
              <p:nvPr/>
            </p:nvSpPr>
            <p:spPr>
              <a:xfrm>
                <a:off x="6848813" y="4095851"/>
                <a:ext cx="1510791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Bioinformatics</a:t>
                </a:r>
              </a:p>
            </p:txBody>
          </p:sp>
        </p:grpSp>
        <p:pic>
          <p:nvPicPr>
            <p:cNvPr id="47" name="Graphic 46" descr="DNA">
              <a:extLst>
                <a:ext uri="{FF2B5EF4-FFF2-40B4-BE49-F238E27FC236}">
                  <a16:creationId xmlns:a16="http://schemas.microsoft.com/office/drawing/2014/main" id="{11A2A58B-62FC-4D4C-9B9C-23A8D15A4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362702">
              <a:off x="3748455" y="2758493"/>
              <a:ext cx="999920" cy="999920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713603-B038-4B4D-B7BB-B1CCE29F8B0C}"/>
              </a:ext>
            </a:extLst>
          </p:cNvPr>
          <p:cNvGrpSpPr/>
          <p:nvPr/>
        </p:nvGrpSpPr>
        <p:grpSpPr>
          <a:xfrm>
            <a:off x="6198768" y="3518313"/>
            <a:ext cx="1669047" cy="2180824"/>
            <a:chOff x="5846259" y="2459287"/>
            <a:chExt cx="1669047" cy="2180824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BFB2A39C-7BFB-A349-B2D0-CA2826F08B81}"/>
                </a:ext>
              </a:extLst>
            </p:cNvPr>
            <p:cNvGrpSpPr/>
            <p:nvPr/>
          </p:nvGrpSpPr>
          <p:grpSpPr>
            <a:xfrm>
              <a:off x="5846259" y="2459287"/>
              <a:ext cx="1669047" cy="2180824"/>
              <a:chOff x="6769685" y="2529516"/>
              <a:chExt cx="1669047" cy="2180824"/>
            </a:xfrm>
          </p:grpSpPr>
          <p:pic>
            <p:nvPicPr>
              <p:cNvPr id="51" name="Picture 50">
                <a:extLst>
                  <a:ext uri="{FF2B5EF4-FFF2-40B4-BE49-F238E27FC236}">
                    <a16:creationId xmlns:a16="http://schemas.microsoft.com/office/drawing/2014/main" id="{510DFD19-9468-9A40-8D2E-519F255B89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33676" y="2529516"/>
                <a:ext cx="1383807" cy="1503087"/>
              </a:xfrm>
              <a:prstGeom prst="rect">
                <a:avLst/>
              </a:prstGeom>
            </p:spPr>
          </p:pic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DDFCB6DF-8797-6B4C-8E39-683A3EA1B411}"/>
                  </a:ext>
                </a:extLst>
              </p:cNvPr>
              <p:cNvSpPr txBox="1"/>
              <p:nvPr/>
            </p:nvSpPr>
            <p:spPr>
              <a:xfrm>
                <a:off x="6769685" y="4125565"/>
                <a:ext cx="1669047" cy="58477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Concurrent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Data Structures</a:t>
                </a:r>
              </a:p>
            </p:txBody>
          </p:sp>
        </p:grp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BF973AD-E73B-894B-BE43-C22B146B5E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32499" t="28495" r="20996" b="33675"/>
            <a:stretch/>
          </p:blipFill>
          <p:spPr>
            <a:xfrm>
              <a:off x="6168497" y="3152406"/>
              <a:ext cx="1063569" cy="502199"/>
            </a:xfrm>
            <a:prstGeom prst="rect">
              <a:avLst/>
            </a:prstGeom>
          </p:spPr>
        </p:pic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2D90212F-3D96-6245-94F1-95521F5AF185}"/>
              </a:ext>
            </a:extLst>
          </p:cNvPr>
          <p:cNvGrpSpPr/>
          <p:nvPr/>
        </p:nvGrpSpPr>
        <p:grpSpPr>
          <a:xfrm>
            <a:off x="4555561" y="1712250"/>
            <a:ext cx="1209157" cy="1875324"/>
            <a:chOff x="3501010" y="2391915"/>
            <a:chExt cx="1209157" cy="1875324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C3DE8BC3-6591-724D-9A68-9CBD7E4C6C95}"/>
                </a:ext>
              </a:extLst>
            </p:cNvPr>
            <p:cNvGrpSpPr/>
            <p:nvPr/>
          </p:nvGrpSpPr>
          <p:grpSpPr>
            <a:xfrm>
              <a:off x="3501010" y="2391915"/>
              <a:ext cx="1209157" cy="1875324"/>
              <a:chOff x="6521938" y="4272568"/>
              <a:chExt cx="1209157" cy="1875324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913AECF3-CD5B-0042-BAC4-0535A68496D7}"/>
                  </a:ext>
                </a:extLst>
              </p:cNvPr>
              <p:cNvSpPr txBox="1"/>
              <p:nvPr/>
            </p:nvSpPr>
            <p:spPr>
              <a:xfrm>
                <a:off x="6521938" y="5809338"/>
                <a:ext cx="1176448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Databases</a:t>
                </a:r>
              </a:p>
            </p:txBody>
          </p:sp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id="{50A1387F-0BFD-C64A-96C8-6D1B531C1D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546431" y="4272568"/>
                <a:ext cx="1184664" cy="1440808"/>
              </a:xfrm>
              <a:prstGeom prst="rect">
                <a:avLst/>
              </a:prstGeom>
            </p:spPr>
          </p:pic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6CF51028-7A22-2F45-973C-403259B17483}"/>
                </a:ext>
              </a:extLst>
            </p:cNvPr>
            <p:cNvGrpSpPr/>
            <p:nvPr/>
          </p:nvGrpSpPr>
          <p:grpSpPr>
            <a:xfrm>
              <a:off x="3672977" y="2942423"/>
              <a:ext cx="893722" cy="702195"/>
              <a:chOff x="3672977" y="2958752"/>
              <a:chExt cx="893722" cy="702195"/>
            </a:xfrm>
          </p:grpSpPr>
          <p:pic>
            <p:nvPicPr>
              <p:cNvPr id="94" name="Picture 93">
                <a:extLst>
                  <a:ext uri="{FF2B5EF4-FFF2-40B4-BE49-F238E27FC236}">
                    <a16:creationId xmlns:a16="http://schemas.microsoft.com/office/drawing/2014/main" id="{D4029075-E64C-5B4B-8A57-FAA4785AC86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28000" t="7379" r="26596" b="7474"/>
              <a:stretch/>
            </p:blipFill>
            <p:spPr>
              <a:xfrm>
                <a:off x="3672977" y="2999990"/>
                <a:ext cx="531370" cy="624664"/>
              </a:xfrm>
              <a:prstGeom prst="roundRect">
                <a:avLst/>
              </a:prstGeom>
            </p:spPr>
          </p:pic>
          <p:pic>
            <p:nvPicPr>
              <p:cNvPr id="93" name="Picture 92">
                <a:extLst>
                  <a:ext uri="{FF2B5EF4-FFF2-40B4-BE49-F238E27FC236}">
                    <a16:creationId xmlns:a16="http://schemas.microsoft.com/office/drawing/2014/main" id="{2EC6C02D-C9D1-2241-A1BD-AD144C86B2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28000" t="7379" r="26596" b="7474"/>
              <a:stretch/>
            </p:blipFill>
            <p:spPr>
              <a:xfrm>
                <a:off x="3969377" y="2958752"/>
                <a:ext cx="597322" cy="702195"/>
              </a:xfrm>
              <a:prstGeom prst="roundRect">
                <a:avLst>
                  <a:gd name="adj" fmla="val 29250"/>
                </a:avLst>
              </a:prstGeom>
            </p:spPr>
          </p:pic>
        </p:grp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987EF41E-5562-4741-B549-CE70A9EA5B7D}"/>
              </a:ext>
            </a:extLst>
          </p:cNvPr>
          <p:cNvGrpSpPr/>
          <p:nvPr/>
        </p:nvGrpSpPr>
        <p:grpSpPr>
          <a:xfrm>
            <a:off x="6520319" y="995796"/>
            <a:ext cx="1884031" cy="1859763"/>
            <a:chOff x="4915160" y="1520333"/>
            <a:chExt cx="1884031" cy="1859763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42A2D56A-25C4-2F49-AF1F-FF24B02EBFD9}"/>
                </a:ext>
              </a:extLst>
            </p:cNvPr>
            <p:cNvGrpSpPr/>
            <p:nvPr/>
          </p:nvGrpSpPr>
          <p:grpSpPr>
            <a:xfrm>
              <a:off x="4915160" y="1520333"/>
              <a:ext cx="1884031" cy="1859763"/>
              <a:chOff x="6964848" y="1769831"/>
              <a:chExt cx="1884031" cy="1859763"/>
            </a:xfrm>
          </p:grpSpPr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4BB1E089-0309-D245-A5EE-E79B3C2432B4}"/>
                  </a:ext>
                </a:extLst>
              </p:cNvPr>
              <p:cNvSpPr txBox="1"/>
              <p:nvPr/>
            </p:nvSpPr>
            <p:spPr>
              <a:xfrm>
                <a:off x="6964848" y="3291040"/>
                <a:ext cx="1884031" cy="33855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Image Processing</a:t>
                </a:r>
              </a:p>
            </p:txBody>
          </p:sp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id="{AAEF5358-12B7-9745-85DE-1EC0996842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4532" y="1769831"/>
                <a:ext cx="1184664" cy="1440808"/>
              </a:xfrm>
              <a:prstGeom prst="rect">
                <a:avLst/>
              </a:prstGeom>
            </p:spPr>
          </p:pic>
        </p:grp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98F17514-CA88-6E4B-8D2A-5CBBF2DB2D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0891" t="21189" r="20735" b="19654"/>
            <a:stretch/>
          </p:blipFill>
          <p:spPr>
            <a:xfrm>
              <a:off x="5431929" y="2066722"/>
              <a:ext cx="852404" cy="684000"/>
            </a:xfrm>
            <a:prstGeom prst="roundRect">
              <a:avLst>
                <a:gd name="adj" fmla="val 25383"/>
              </a:avLst>
            </a:prstGeom>
          </p:spPr>
        </p:pic>
      </p:grpSp>
      <p:sp>
        <p:nvSpPr>
          <p:cNvPr id="40" name="Title 1">
            <a:extLst>
              <a:ext uri="{FF2B5EF4-FFF2-40B4-BE49-F238E27FC236}">
                <a16:creationId xmlns:a16="http://schemas.microsoft.com/office/drawing/2014/main" id="{1E8B3287-1328-0D41-855F-0AD55BB3A6D7}"/>
              </a:ext>
            </a:extLst>
          </p:cNvPr>
          <p:cNvSpPr txBox="1">
            <a:spLocks/>
          </p:cNvSpPr>
          <p:nvPr/>
        </p:nvSpPr>
        <p:spPr>
          <a:xfrm>
            <a:off x="628650" y="185508"/>
            <a:ext cx="7886700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Synchronization is Necessary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28A770FA-77AD-C342-8EEC-7061588AA41F}"/>
              </a:ext>
            </a:extLst>
          </p:cNvPr>
          <p:cNvSpPr/>
          <p:nvPr/>
        </p:nvSpPr>
        <p:spPr>
          <a:xfrm>
            <a:off x="1152372" y="5291489"/>
            <a:ext cx="1719416" cy="259200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lock_acquire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(u)</a:t>
            </a:r>
            <a:endParaRPr kumimoji="0" lang="en-GR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72F33BF-4FFE-854D-B6A6-B16A871106AD}"/>
              </a:ext>
            </a:extLst>
          </p:cNvPr>
          <p:cNvSpPr/>
          <p:nvPr/>
        </p:nvSpPr>
        <p:spPr>
          <a:xfrm>
            <a:off x="1152372" y="5985666"/>
            <a:ext cx="1719416" cy="259200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lock_release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(u)</a:t>
            </a:r>
            <a:endParaRPr kumimoji="0" lang="en-GR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77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06444-6BA5-BE4E-99EE-5BAFE1C14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36129"/>
            <a:ext cx="7886700" cy="5019674"/>
          </a:xfrm>
        </p:spPr>
        <p:txBody>
          <a:bodyPr>
            <a:normAutofit/>
          </a:bodyPr>
          <a:lstStyle/>
          <a:p>
            <a:endParaRPr lang="en-GR" dirty="0"/>
          </a:p>
          <a:p>
            <a:endParaRPr lang="en-GR" dirty="0"/>
          </a:p>
          <a:p>
            <a:endParaRPr lang="en-GR" dirty="0"/>
          </a:p>
          <a:p>
            <a:endParaRPr lang="en-GR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200" dirty="0"/>
              <a:t>Synchronization</a:t>
            </a:r>
            <a:r>
              <a:rPr lang="en-US" sz="2200" dirty="0">
                <a:solidFill>
                  <a:srgbClr val="940204"/>
                </a:solidFill>
              </a:rPr>
              <a:t> </a:t>
            </a:r>
            <a:r>
              <a:rPr lang="en-US" sz="2200" dirty="0">
                <a:solidFill>
                  <a:schemeClr val="accent2"/>
                </a:solidFill>
              </a:rPr>
              <a:t>challenges in NDP </a:t>
            </a:r>
            <a:r>
              <a:rPr lang="en-US" sz="2200" dirty="0"/>
              <a:t>systems</a:t>
            </a:r>
            <a:r>
              <a:rPr lang="en-GB" sz="2200" dirty="0"/>
              <a:t>: </a:t>
            </a:r>
            <a:endParaRPr lang="en-GR" sz="2200" dirty="0"/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D4F3E9D-0189-B441-ABC5-36214F3AAE18}"/>
              </a:ext>
            </a:extLst>
          </p:cNvPr>
          <p:cNvCxnSpPr>
            <a:cxnSpLocks/>
            <a:stCxn id="76" idx="1"/>
            <a:endCxn id="86" idx="3"/>
          </p:cNvCxnSpPr>
          <p:nvPr/>
        </p:nvCxnSpPr>
        <p:spPr>
          <a:xfrm flipH="1" flipV="1">
            <a:off x="1724440" y="3525183"/>
            <a:ext cx="168377" cy="1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86D9B582-E970-4740-AE54-AEC1DE547004}"/>
              </a:ext>
            </a:extLst>
          </p:cNvPr>
          <p:cNvCxnSpPr>
            <a:cxnSpLocks/>
            <a:stCxn id="62" idx="3"/>
            <a:endCxn id="41" idx="1"/>
          </p:cNvCxnSpPr>
          <p:nvPr/>
        </p:nvCxnSpPr>
        <p:spPr>
          <a:xfrm>
            <a:off x="1725008" y="1814533"/>
            <a:ext cx="168377" cy="425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ounded Rectangle 119">
            <a:extLst>
              <a:ext uri="{FF2B5EF4-FFF2-40B4-BE49-F238E27FC236}">
                <a16:creationId xmlns:a16="http://schemas.microsoft.com/office/drawing/2014/main" id="{AE115372-9C8F-3344-BC78-4D7C15EE35A3}"/>
              </a:ext>
            </a:extLst>
          </p:cNvPr>
          <p:cNvSpPr/>
          <p:nvPr/>
        </p:nvSpPr>
        <p:spPr>
          <a:xfrm>
            <a:off x="1024294" y="4515953"/>
            <a:ext cx="6228000" cy="360000"/>
          </a:xfrm>
          <a:prstGeom prst="roundRect">
            <a:avLst>
              <a:gd name="adj" fmla="val 16666"/>
            </a:avLst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(1) Lack of hardware cache coherence support</a:t>
            </a:r>
          </a:p>
        </p:txBody>
      </p:sp>
      <p:sp>
        <p:nvSpPr>
          <p:cNvPr id="123" name="Rounded Rectangle 122">
            <a:extLst>
              <a:ext uri="{FF2B5EF4-FFF2-40B4-BE49-F238E27FC236}">
                <a16:creationId xmlns:a16="http://schemas.microsoft.com/office/drawing/2014/main" id="{79A16141-442F-5D42-BCE9-216660E2C546}"/>
              </a:ext>
            </a:extLst>
          </p:cNvPr>
          <p:cNvSpPr/>
          <p:nvPr/>
        </p:nvSpPr>
        <p:spPr>
          <a:xfrm>
            <a:off x="1024293" y="5035818"/>
            <a:ext cx="6228000" cy="360000"/>
          </a:xfrm>
          <a:prstGeom prst="roundRect">
            <a:avLst>
              <a:gd name="adj" fmla="val 16666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(2) Expensive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communication across NDP units</a:t>
            </a:r>
            <a:endParaRPr kumimoji="0" lang="en-GR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24" name="Rounded Rectangle 123">
            <a:extLst>
              <a:ext uri="{FF2B5EF4-FFF2-40B4-BE49-F238E27FC236}">
                <a16:creationId xmlns:a16="http://schemas.microsoft.com/office/drawing/2014/main" id="{F1249132-9E1D-D046-81EC-2E938531ED73}"/>
              </a:ext>
            </a:extLst>
          </p:cNvPr>
          <p:cNvSpPr/>
          <p:nvPr/>
        </p:nvSpPr>
        <p:spPr>
          <a:xfrm>
            <a:off x="1023074" y="5552519"/>
            <a:ext cx="6228000" cy="360000"/>
          </a:xfrm>
          <a:prstGeom prst="roundRect">
            <a:avLst>
              <a:gd name="adj" fmla="val 16666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(3) Lack of a shared level of cache memory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F9308D7-B7CC-0242-8D7D-8DFBA4EBB0C9}"/>
              </a:ext>
            </a:extLst>
          </p:cNvPr>
          <p:cNvGrpSpPr/>
          <p:nvPr/>
        </p:nvGrpSpPr>
        <p:grpSpPr>
          <a:xfrm>
            <a:off x="671146" y="1224254"/>
            <a:ext cx="7833273" cy="2498930"/>
            <a:chOff x="671146" y="1093622"/>
            <a:chExt cx="7833273" cy="2498930"/>
          </a:xfrm>
        </p:grpSpPr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C4C43FA8-92C6-264B-AF67-B79F5E1D8B78}"/>
                </a:ext>
              </a:extLst>
            </p:cNvPr>
            <p:cNvGrpSpPr/>
            <p:nvPr/>
          </p:nvGrpSpPr>
          <p:grpSpPr>
            <a:xfrm>
              <a:off x="759000" y="1105532"/>
              <a:ext cx="7745419" cy="2487020"/>
              <a:chOff x="759000" y="1219832"/>
              <a:chExt cx="7745419" cy="2487020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F48E09A5-41D4-7D45-847B-23BDE50F266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328320" y="1219832"/>
                <a:ext cx="2994211" cy="2008722"/>
                <a:chOff x="1908152" y="1842915"/>
                <a:chExt cx="3076787" cy="2064121"/>
              </a:xfrm>
            </p:grpSpPr>
            <p:sp>
              <p:nvSpPr>
                <p:cNvPr id="20" name="Rounded Rectangle 19">
                  <a:extLst>
                    <a:ext uri="{FF2B5EF4-FFF2-40B4-BE49-F238E27FC236}">
                      <a16:creationId xmlns:a16="http://schemas.microsoft.com/office/drawing/2014/main" id="{AB567A49-F703-974F-AE15-C31F232C19F1}"/>
                    </a:ext>
                  </a:extLst>
                </p:cNvPr>
                <p:cNvSpPr/>
                <p:nvPr/>
              </p:nvSpPr>
              <p:spPr>
                <a:xfrm>
                  <a:off x="1957283" y="2243422"/>
                  <a:ext cx="3027656" cy="1663614"/>
                </a:xfrm>
                <a:prstGeom prst="roundRect">
                  <a:avLst>
                    <a:gd name="adj" fmla="val 4372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Rounded Rectangle 20">
                  <a:extLst>
                    <a:ext uri="{FF2B5EF4-FFF2-40B4-BE49-F238E27FC236}">
                      <a16:creationId xmlns:a16="http://schemas.microsoft.com/office/drawing/2014/main" id="{F638AD11-0ADF-C147-AACD-CB1C35B3DBC0}"/>
                    </a:ext>
                  </a:extLst>
                </p:cNvPr>
                <p:cNvSpPr/>
                <p:nvPr/>
              </p:nvSpPr>
              <p:spPr>
                <a:xfrm>
                  <a:off x="3678238" y="2403073"/>
                  <a:ext cx="1167655" cy="1397399"/>
                </a:xfrm>
                <a:prstGeom prst="roundRect">
                  <a:avLst>
                    <a:gd name="adj" fmla="val 7572"/>
                  </a:avLst>
                </a:prstGeom>
                <a:solidFill>
                  <a:srgbClr val="F9B268"/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Main Memory</a:t>
                  </a:r>
                </a:p>
              </p:txBody>
            </p:sp>
            <p:sp>
              <p:nvSpPr>
                <p:cNvPr id="22" name="Rounded Rectangle 21">
                  <a:extLst>
                    <a:ext uri="{FF2B5EF4-FFF2-40B4-BE49-F238E27FC236}">
                      <a16:creationId xmlns:a16="http://schemas.microsoft.com/office/drawing/2014/main" id="{9270F947-E537-B742-BC20-14EF0D1B3D27}"/>
                    </a:ext>
                  </a:extLst>
                </p:cNvPr>
                <p:cNvSpPr/>
                <p:nvPr/>
              </p:nvSpPr>
              <p:spPr>
                <a:xfrm>
                  <a:off x="2077751" y="2403075"/>
                  <a:ext cx="1319498" cy="390926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</a:t>
                  </a:r>
                </a:p>
              </p:txBody>
            </p:sp>
            <p:sp>
              <p:nvSpPr>
                <p:cNvPr id="23" name="Rounded Rectangle 22">
                  <a:extLst>
                    <a:ext uri="{FF2B5EF4-FFF2-40B4-BE49-F238E27FC236}">
                      <a16:creationId xmlns:a16="http://schemas.microsoft.com/office/drawing/2014/main" id="{30C38592-243F-2B4F-988F-436EB9A01E16}"/>
                    </a:ext>
                  </a:extLst>
                </p:cNvPr>
                <p:cNvSpPr/>
                <p:nvPr/>
              </p:nvSpPr>
              <p:spPr>
                <a:xfrm>
                  <a:off x="2077750" y="2906311"/>
                  <a:ext cx="1319498" cy="390926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</a:t>
                  </a:r>
                </a:p>
              </p:txBody>
            </p:sp>
            <p:sp>
              <p:nvSpPr>
                <p:cNvPr id="24" name="Rounded Rectangle 23">
                  <a:extLst>
                    <a:ext uri="{FF2B5EF4-FFF2-40B4-BE49-F238E27FC236}">
                      <a16:creationId xmlns:a16="http://schemas.microsoft.com/office/drawing/2014/main" id="{34F42C58-DF8E-AE4B-9499-0238A838E9AE}"/>
                    </a:ext>
                  </a:extLst>
                </p:cNvPr>
                <p:cNvSpPr/>
                <p:nvPr/>
              </p:nvSpPr>
              <p:spPr>
                <a:xfrm>
                  <a:off x="2095215" y="3409547"/>
                  <a:ext cx="1319498" cy="390926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</a:t>
                  </a:r>
                </a:p>
              </p:txBody>
            </p: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D736F3A4-8699-B944-BB3F-830B10268F88}"/>
                    </a:ext>
                  </a:extLst>
                </p:cNvPr>
                <p:cNvCxnSpPr/>
                <p:nvPr/>
              </p:nvCxnSpPr>
              <p:spPr>
                <a:xfrm>
                  <a:off x="3414713" y="2590800"/>
                  <a:ext cx="263525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BB2C2B7D-E6DF-0D45-98E7-5D32B8BD7483}"/>
                    </a:ext>
                  </a:extLst>
                </p:cNvPr>
                <p:cNvCxnSpPr/>
                <p:nvPr/>
              </p:nvCxnSpPr>
              <p:spPr>
                <a:xfrm>
                  <a:off x="3409949" y="3098800"/>
                  <a:ext cx="263525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E0CB08FC-3EC1-984B-A47A-076D654D2B5F}"/>
                    </a:ext>
                  </a:extLst>
                </p:cNvPr>
                <p:cNvCxnSpPr/>
                <p:nvPr/>
              </p:nvCxnSpPr>
              <p:spPr>
                <a:xfrm>
                  <a:off x="3414713" y="3606800"/>
                  <a:ext cx="263525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00BB43A4-107A-374C-BC70-19E1014C81A0}"/>
                    </a:ext>
                  </a:extLst>
                </p:cNvPr>
                <p:cNvSpPr txBox="1"/>
                <p:nvPr/>
              </p:nvSpPr>
              <p:spPr>
                <a:xfrm>
                  <a:off x="1908152" y="1842915"/>
                  <a:ext cx="1336218" cy="44277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Unit</a:t>
                  </a:r>
                </a:p>
              </p:txBody>
            </p:sp>
          </p:grp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2BEDBA76-BD66-C442-9FBE-AD245D2C31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7451" y="2630332"/>
                <a:ext cx="2111361" cy="343114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8042BE61-84D6-464C-BF5B-A09FECEE148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01643" y="1679938"/>
                <a:ext cx="2187169" cy="596235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BD557436-C333-2746-B76A-16A317B78F22}"/>
                  </a:ext>
                </a:extLst>
              </p:cNvPr>
              <p:cNvGrpSpPr/>
              <p:nvPr/>
            </p:nvGrpSpPr>
            <p:grpSpPr>
              <a:xfrm>
                <a:off x="6839838" y="1603378"/>
                <a:ext cx="1664581" cy="1400413"/>
                <a:chOff x="5935016" y="3836429"/>
                <a:chExt cx="1742310" cy="1544173"/>
              </a:xfrm>
            </p:grpSpPr>
            <p:sp>
              <p:nvSpPr>
                <p:cNvPr id="36" name="Rounded Rectangle 35">
                  <a:extLst>
                    <a:ext uri="{FF2B5EF4-FFF2-40B4-BE49-F238E27FC236}">
                      <a16:creationId xmlns:a16="http://schemas.microsoft.com/office/drawing/2014/main" id="{50635D1F-EA54-9D41-B8E6-8D8E14391965}"/>
                    </a:ext>
                  </a:extLst>
                </p:cNvPr>
                <p:cNvSpPr/>
                <p:nvPr/>
              </p:nvSpPr>
              <p:spPr>
                <a:xfrm>
                  <a:off x="5935016" y="3836429"/>
                  <a:ext cx="1742310" cy="1544173"/>
                </a:xfrm>
                <a:prstGeom prst="roundRect">
                  <a:avLst>
                    <a:gd name="adj" fmla="val 13400"/>
                  </a:avLst>
                </a:prstGeom>
                <a:solidFill>
                  <a:schemeClr val="accent3">
                    <a:lumMod val="40000"/>
                    <a:lumOff val="60000"/>
                    <a:alpha val="50196"/>
                  </a:schemeClr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ounded Rectangle 36">
                  <a:extLst>
                    <a:ext uri="{FF2B5EF4-FFF2-40B4-BE49-F238E27FC236}">
                      <a16:creationId xmlns:a16="http://schemas.microsoft.com/office/drawing/2014/main" id="{F5080B12-6390-E345-B996-644962E56C93}"/>
                    </a:ext>
                  </a:extLst>
                </p:cNvPr>
                <p:cNvSpPr/>
                <p:nvPr/>
              </p:nvSpPr>
              <p:spPr>
                <a:xfrm>
                  <a:off x="6064725" y="3910705"/>
                  <a:ext cx="1506322" cy="887929"/>
                </a:xfrm>
                <a:prstGeom prst="roundRect">
                  <a:avLst>
                    <a:gd name="adj" fmla="val 9315"/>
                  </a:avLst>
                </a:pr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Programmable Core / Accelerator</a:t>
                  </a:r>
                </a:p>
              </p:txBody>
            </p:sp>
            <p:sp>
              <p:nvSpPr>
                <p:cNvPr id="38" name="Rounded Rectangle 37">
                  <a:extLst>
                    <a:ext uri="{FF2B5EF4-FFF2-40B4-BE49-F238E27FC236}">
                      <a16:creationId xmlns:a16="http://schemas.microsoft.com/office/drawing/2014/main" id="{4AC933EC-9B59-474D-9882-909AED81D984}"/>
                    </a:ext>
                  </a:extLst>
                </p:cNvPr>
                <p:cNvSpPr/>
                <p:nvPr/>
              </p:nvSpPr>
              <p:spPr>
                <a:xfrm>
                  <a:off x="6186049" y="4838173"/>
                  <a:ext cx="1263674" cy="476347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F9B268"/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Private Cache</a:t>
                  </a:r>
                </a:p>
              </p:txBody>
            </p:sp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E1F2ABA1-3340-B042-B9DC-D51BF8426826}"/>
                  </a:ext>
                </a:extLst>
              </p:cNvPr>
              <p:cNvGrpSpPr/>
              <p:nvPr/>
            </p:nvGrpSpPr>
            <p:grpSpPr>
              <a:xfrm>
                <a:off x="759000" y="1600201"/>
                <a:ext cx="2099825" cy="2106651"/>
                <a:chOff x="1380251" y="1570542"/>
                <a:chExt cx="2099825" cy="2106651"/>
              </a:xfrm>
            </p:grpSpPr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C1CE62E5-8E32-3445-B501-6EB6A3926F42}"/>
                    </a:ext>
                  </a:extLst>
                </p:cNvPr>
                <p:cNvGrpSpPr/>
                <p:nvPr/>
              </p:nvGrpSpPr>
              <p:grpSpPr>
                <a:xfrm>
                  <a:off x="2514636" y="1574800"/>
                  <a:ext cx="965440" cy="970947"/>
                  <a:chOff x="2514636" y="1574800"/>
                  <a:chExt cx="965440" cy="970947"/>
                </a:xfrm>
              </p:grpSpPr>
              <p:sp>
                <p:nvSpPr>
                  <p:cNvPr id="35" name="Rounded Rectangle 34">
                    <a:extLst>
                      <a:ext uri="{FF2B5EF4-FFF2-40B4-BE49-F238E27FC236}">
                        <a16:creationId xmlns:a16="http://schemas.microsoft.com/office/drawing/2014/main" id="{758379B2-39FF-5441-9D64-108A7FFA173B}"/>
                      </a:ext>
                    </a:extLst>
                  </p:cNvPr>
                  <p:cNvSpPr/>
                  <p:nvPr/>
                </p:nvSpPr>
                <p:spPr>
                  <a:xfrm>
                    <a:off x="3084076" y="1574800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1" name="Rounded Rectangle 40">
                    <a:extLst>
                      <a:ext uri="{FF2B5EF4-FFF2-40B4-BE49-F238E27FC236}">
                        <a16:creationId xmlns:a16="http://schemas.microsoft.com/office/drawing/2014/main" id="{4D8FB7AD-ED73-FE44-99DF-DF9034203083}"/>
                      </a:ext>
                    </a:extLst>
                  </p:cNvPr>
                  <p:cNvSpPr/>
                  <p:nvPr/>
                </p:nvSpPr>
                <p:spPr>
                  <a:xfrm>
                    <a:off x="2514636" y="1574800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" name="Rounded Rectangle 41">
                    <a:extLst>
                      <a:ext uri="{FF2B5EF4-FFF2-40B4-BE49-F238E27FC236}">
                        <a16:creationId xmlns:a16="http://schemas.microsoft.com/office/drawing/2014/main" id="{7664B17C-6CCF-964B-AAE8-B2B7BB0B0AAC}"/>
                      </a:ext>
                    </a:extLst>
                  </p:cNvPr>
                  <p:cNvSpPr/>
                  <p:nvPr/>
                </p:nvSpPr>
                <p:spPr>
                  <a:xfrm>
                    <a:off x="3084076" y="2149747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" name="Rounded Rectangle 42">
                    <a:extLst>
                      <a:ext uri="{FF2B5EF4-FFF2-40B4-BE49-F238E27FC236}">
                        <a16:creationId xmlns:a16="http://schemas.microsoft.com/office/drawing/2014/main" id="{648E5F08-4A86-DB49-AB27-60E96BDF5FED}"/>
                      </a:ext>
                    </a:extLst>
                  </p:cNvPr>
                  <p:cNvSpPr/>
                  <p:nvPr/>
                </p:nvSpPr>
                <p:spPr>
                  <a:xfrm>
                    <a:off x="2514636" y="2149747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0EDC1A60-2B7B-0F4E-AB6B-22CC531F383B}"/>
                      </a:ext>
                    </a:extLst>
                  </p:cNvPr>
                  <p:cNvCxnSpPr>
                    <a:cxnSpLocks/>
                    <a:stCxn id="35" idx="1"/>
                    <a:endCxn id="41" idx="3"/>
                  </p:cNvCxnSpPr>
                  <p:nvPr/>
                </p:nvCxnSpPr>
                <p:spPr>
                  <a:xfrm flipH="1">
                    <a:off x="2910636" y="1772800"/>
                    <a:ext cx="173440" cy="0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Straight Connector 43">
                    <a:extLst>
                      <a:ext uri="{FF2B5EF4-FFF2-40B4-BE49-F238E27FC236}">
                        <a16:creationId xmlns:a16="http://schemas.microsoft.com/office/drawing/2014/main" id="{FFB3FB74-8790-8B4D-9C03-7CF85335938F}"/>
                      </a:ext>
                    </a:extLst>
                  </p:cNvPr>
                  <p:cNvCxnSpPr>
                    <a:cxnSpLocks/>
                    <a:stCxn id="43" idx="3"/>
                    <a:endCxn id="42" idx="1"/>
                  </p:cNvCxnSpPr>
                  <p:nvPr/>
                </p:nvCxnSpPr>
                <p:spPr>
                  <a:xfrm>
                    <a:off x="2910636" y="2347747"/>
                    <a:ext cx="173440" cy="0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Straight Connector 46">
                    <a:extLst>
                      <a:ext uri="{FF2B5EF4-FFF2-40B4-BE49-F238E27FC236}">
                        <a16:creationId xmlns:a16="http://schemas.microsoft.com/office/drawing/2014/main" id="{9C8F60D8-B69D-9C42-94A3-03BF01E81BE2}"/>
                      </a:ext>
                    </a:extLst>
                  </p:cNvPr>
                  <p:cNvCxnSpPr>
                    <a:cxnSpLocks/>
                    <a:stCxn id="42" idx="0"/>
                    <a:endCxn id="35" idx="2"/>
                  </p:cNvCxnSpPr>
                  <p:nvPr/>
                </p:nvCxnSpPr>
                <p:spPr>
                  <a:xfrm flipV="1">
                    <a:off x="3282076" y="1970800"/>
                    <a:ext cx="0" cy="178947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Straight Connector 49">
                    <a:extLst>
                      <a:ext uri="{FF2B5EF4-FFF2-40B4-BE49-F238E27FC236}">
                        <a16:creationId xmlns:a16="http://schemas.microsoft.com/office/drawing/2014/main" id="{38437D06-F5C5-2049-92EA-1BDFFA670BB6}"/>
                      </a:ext>
                    </a:extLst>
                  </p:cNvPr>
                  <p:cNvCxnSpPr>
                    <a:cxnSpLocks/>
                    <a:stCxn id="43" idx="0"/>
                    <a:endCxn id="41" idx="2"/>
                  </p:cNvCxnSpPr>
                  <p:nvPr/>
                </p:nvCxnSpPr>
                <p:spPr>
                  <a:xfrm flipV="1">
                    <a:off x="2712636" y="1970800"/>
                    <a:ext cx="0" cy="178947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Straight Connector 54">
                    <a:extLst>
                      <a:ext uri="{FF2B5EF4-FFF2-40B4-BE49-F238E27FC236}">
                        <a16:creationId xmlns:a16="http://schemas.microsoft.com/office/drawing/2014/main" id="{A034F1E6-70D0-E441-A75D-9A0BF12129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910636" y="1970800"/>
                    <a:ext cx="198000" cy="193301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Straight Connector 58">
                    <a:extLst>
                      <a:ext uri="{FF2B5EF4-FFF2-40B4-BE49-F238E27FC236}">
                        <a16:creationId xmlns:a16="http://schemas.microsoft.com/office/drawing/2014/main" id="{0DB01FD7-CDE5-564D-AEA5-8C766BAC276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 flipH="1" flipV="1">
                    <a:off x="2897086" y="1971765"/>
                    <a:ext cx="198000" cy="193301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98E5823C-22A1-864F-B58C-908CCC5621EB}"/>
                    </a:ext>
                  </a:extLst>
                </p:cNvPr>
                <p:cNvGrpSpPr/>
                <p:nvPr/>
              </p:nvGrpSpPr>
              <p:grpSpPr>
                <a:xfrm>
                  <a:off x="1380819" y="1570542"/>
                  <a:ext cx="965440" cy="970947"/>
                  <a:chOff x="2514636" y="1574800"/>
                  <a:chExt cx="965440" cy="970947"/>
                </a:xfrm>
              </p:grpSpPr>
              <p:sp>
                <p:nvSpPr>
                  <p:cNvPr id="62" name="Rounded Rectangle 61">
                    <a:extLst>
                      <a:ext uri="{FF2B5EF4-FFF2-40B4-BE49-F238E27FC236}">
                        <a16:creationId xmlns:a16="http://schemas.microsoft.com/office/drawing/2014/main" id="{D9BAA281-2722-2E4C-80CC-B23E970CBC1E}"/>
                      </a:ext>
                    </a:extLst>
                  </p:cNvPr>
                  <p:cNvSpPr/>
                  <p:nvPr/>
                </p:nvSpPr>
                <p:spPr>
                  <a:xfrm>
                    <a:off x="3084076" y="1574800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" name="Rounded Rectangle 62">
                    <a:extLst>
                      <a:ext uri="{FF2B5EF4-FFF2-40B4-BE49-F238E27FC236}">
                        <a16:creationId xmlns:a16="http://schemas.microsoft.com/office/drawing/2014/main" id="{9424BD29-21A1-0645-AEEE-415355C07CF9}"/>
                      </a:ext>
                    </a:extLst>
                  </p:cNvPr>
                  <p:cNvSpPr/>
                  <p:nvPr/>
                </p:nvSpPr>
                <p:spPr>
                  <a:xfrm>
                    <a:off x="2514636" y="1574800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" name="Rounded Rectangle 63">
                    <a:extLst>
                      <a:ext uri="{FF2B5EF4-FFF2-40B4-BE49-F238E27FC236}">
                        <a16:creationId xmlns:a16="http://schemas.microsoft.com/office/drawing/2014/main" id="{49065728-52A7-E449-9D02-EE25DB413630}"/>
                      </a:ext>
                    </a:extLst>
                  </p:cNvPr>
                  <p:cNvSpPr/>
                  <p:nvPr/>
                </p:nvSpPr>
                <p:spPr>
                  <a:xfrm>
                    <a:off x="3084076" y="2149747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5" name="Rounded Rectangle 64">
                    <a:extLst>
                      <a:ext uri="{FF2B5EF4-FFF2-40B4-BE49-F238E27FC236}">
                        <a16:creationId xmlns:a16="http://schemas.microsoft.com/office/drawing/2014/main" id="{60F0357E-D62A-5146-9C38-7A75498F1C18}"/>
                      </a:ext>
                    </a:extLst>
                  </p:cNvPr>
                  <p:cNvSpPr/>
                  <p:nvPr/>
                </p:nvSpPr>
                <p:spPr>
                  <a:xfrm>
                    <a:off x="2514636" y="2149747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66" name="Straight Connector 65">
                    <a:extLst>
                      <a:ext uri="{FF2B5EF4-FFF2-40B4-BE49-F238E27FC236}">
                        <a16:creationId xmlns:a16="http://schemas.microsoft.com/office/drawing/2014/main" id="{129D69B0-005B-D647-872D-53CB6CB701EA}"/>
                      </a:ext>
                    </a:extLst>
                  </p:cNvPr>
                  <p:cNvCxnSpPr>
                    <a:cxnSpLocks/>
                    <a:stCxn id="62" idx="1"/>
                    <a:endCxn id="63" idx="3"/>
                  </p:cNvCxnSpPr>
                  <p:nvPr/>
                </p:nvCxnSpPr>
                <p:spPr>
                  <a:xfrm flipH="1">
                    <a:off x="2910636" y="1772800"/>
                    <a:ext cx="173440" cy="0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Connector 66">
                    <a:extLst>
                      <a:ext uri="{FF2B5EF4-FFF2-40B4-BE49-F238E27FC236}">
                        <a16:creationId xmlns:a16="http://schemas.microsoft.com/office/drawing/2014/main" id="{71A466A4-824C-0640-99EC-589CE2DB0030}"/>
                      </a:ext>
                    </a:extLst>
                  </p:cNvPr>
                  <p:cNvCxnSpPr>
                    <a:cxnSpLocks/>
                    <a:stCxn id="65" idx="3"/>
                    <a:endCxn id="64" idx="1"/>
                  </p:cNvCxnSpPr>
                  <p:nvPr/>
                </p:nvCxnSpPr>
                <p:spPr>
                  <a:xfrm>
                    <a:off x="2910636" y="2347747"/>
                    <a:ext cx="173440" cy="0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Straight Connector 67">
                    <a:extLst>
                      <a:ext uri="{FF2B5EF4-FFF2-40B4-BE49-F238E27FC236}">
                        <a16:creationId xmlns:a16="http://schemas.microsoft.com/office/drawing/2014/main" id="{5AC6B361-CD95-DA45-868A-3D29DD0CA0A4}"/>
                      </a:ext>
                    </a:extLst>
                  </p:cNvPr>
                  <p:cNvCxnSpPr>
                    <a:cxnSpLocks/>
                    <a:stCxn id="64" idx="0"/>
                    <a:endCxn id="62" idx="2"/>
                  </p:cNvCxnSpPr>
                  <p:nvPr/>
                </p:nvCxnSpPr>
                <p:spPr>
                  <a:xfrm flipV="1">
                    <a:off x="3282076" y="1970800"/>
                    <a:ext cx="0" cy="178947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68">
                    <a:extLst>
                      <a:ext uri="{FF2B5EF4-FFF2-40B4-BE49-F238E27FC236}">
                        <a16:creationId xmlns:a16="http://schemas.microsoft.com/office/drawing/2014/main" id="{F25DE655-029B-FA4F-832B-9C9963584651}"/>
                      </a:ext>
                    </a:extLst>
                  </p:cNvPr>
                  <p:cNvCxnSpPr>
                    <a:cxnSpLocks/>
                    <a:stCxn id="65" idx="0"/>
                    <a:endCxn id="63" idx="2"/>
                  </p:cNvCxnSpPr>
                  <p:nvPr/>
                </p:nvCxnSpPr>
                <p:spPr>
                  <a:xfrm flipV="1">
                    <a:off x="2712636" y="1970800"/>
                    <a:ext cx="0" cy="178947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69">
                    <a:extLst>
                      <a:ext uri="{FF2B5EF4-FFF2-40B4-BE49-F238E27FC236}">
                        <a16:creationId xmlns:a16="http://schemas.microsoft.com/office/drawing/2014/main" id="{6AD40545-CBAE-EF4C-988F-8A4A04DCFE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910636" y="1970800"/>
                    <a:ext cx="198000" cy="193301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Straight Connector 70">
                    <a:extLst>
                      <a:ext uri="{FF2B5EF4-FFF2-40B4-BE49-F238E27FC236}">
                        <a16:creationId xmlns:a16="http://schemas.microsoft.com/office/drawing/2014/main" id="{6C47591B-F75B-A34F-AC0C-2899290336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 flipH="1" flipV="1">
                    <a:off x="2897086" y="1971765"/>
                    <a:ext cx="198000" cy="193301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2" name="Straight Connector 101">
                  <a:extLst>
                    <a:ext uri="{FF2B5EF4-FFF2-40B4-BE49-F238E27FC236}">
                      <a16:creationId xmlns:a16="http://schemas.microsoft.com/office/drawing/2014/main" id="{D5C1D95C-8963-1247-9949-8BC3F4E3BA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327332" y="2531247"/>
                  <a:ext cx="198000" cy="193301"/>
                </a:xfrm>
                <a:prstGeom prst="line">
                  <a:avLst/>
                </a:prstGeom>
                <a:ln w="381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Connector 102">
                  <a:extLst>
                    <a:ext uri="{FF2B5EF4-FFF2-40B4-BE49-F238E27FC236}">
                      <a16:creationId xmlns:a16="http://schemas.microsoft.com/office/drawing/2014/main" id="{0BF9BFBC-9E95-5849-A11D-20DBDFA018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 flipV="1">
                  <a:off x="2313782" y="2532212"/>
                  <a:ext cx="198000" cy="193301"/>
                </a:xfrm>
                <a:prstGeom prst="line">
                  <a:avLst/>
                </a:prstGeom>
                <a:ln w="381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2" name="Group 71">
                  <a:extLst>
                    <a:ext uri="{FF2B5EF4-FFF2-40B4-BE49-F238E27FC236}">
                      <a16:creationId xmlns:a16="http://schemas.microsoft.com/office/drawing/2014/main" id="{9FE12F23-09F0-7A49-A321-280F0B396CFC}"/>
                    </a:ext>
                  </a:extLst>
                </p:cNvPr>
                <p:cNvGrpSpPr/>
                <p:nvPr/>
              </p:nvGrpSpPr>
              <p:grpSpPr>
                <a:xfrm>
                  <a:off x="2514068" y="2706246"/>
                  <a:ext cx="965440" cy="970947"/>
                  <a:chOff x="2514636" y="1574800"/>
                  <a:chExt cx="965440" cy="970947"/>
                </a:xfrm>
              </p:grpSpPr>
              <p:sp>
                <p:nvSpPr>
                  <p:cNvPr id="73" name="Rounded Rectangle 72">
                    <a:extLst>
                      <a:ext uri="{FF2B5EF4-FFF2-40B4-BE49-F238E27FC236}">
                        <a16:creationId xmlns:a16="http://schemas.microsoft.com/office/drawing/2014/main" id="{6E838728-C452-7145-94C1-9C42FB0B68CF}"/>
                      </a:ext>
                    </a:extLst>
                  </p:cNvPr>
                  <p:cNvSpPr/>
                  <p:nvPr/>
                </p:nvSpPr>
                <p:spPr>
                  <a:xfrm>
                    <a:off x="3084076" y="1574800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4" name="Rounded Rectangle 73">
                    <a:extLst>
                      <a:ext uri="{FF2B5EF4-FFF2-40B4-BE49-F238E27FC236}">
                        <a16:creationId xmlns:a16="http://schemas.microsoft.com/office/drawing/2014/main" id="{1645BA76-F61E-4546-81B0-5251AD4F229A}"/>
                      </a:ext>
                    </a:extLst>
                  </p:cNvPr>
                  <p:cNvSpPr/>
                  <p:nvPr/>
                </p:nvSpPr>
                <p:spPr>
                  <a:xfrm>
                    <a:off x="2514636" y="1574800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5" name="Rounded Rectangle 74">
                    <a:extLst>
                      <a:ext uri="{FF2B5EF4-FFF2-40B4-BE49-F238E27FC236}">
                        <a16:creationId xmlns:a16="http://schemas.microsoft.com/office/drawing/2014/main" id="{2BB0FEA2-145C-D94C-8D4B-00D943A0E300}"/>
                      </a:ext>
                    </a:extLst>
                  </p:cNvPr>
                  <p:cNvSpPr/>
                  <p:nvPr/>
                </p:nvSpPr>
                <p:spPr>
                  <a:xfrm>
                    <a:off x="3084076" y="2149747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6" name="Rounded Rectangle 75">
                    <a:extLst>
                      <a:ext uri="{FF2B5EF4-FFF2-40B4-BE49-F238E27FC236}">
                        <a16:creationId xmlns:a16="http://schemas.microsoft.com/office/drawing/2014/main" id="{1FC5351E-B2D3-C04B-B7A4-717D9D7C50FC}"/>
                      </a:ext>
                    </a:extLst>
                  </p:cNvPr>
                  <p:cNvSpPr/>
                  <p:nvPr/>
                </p:nvSpPr>
                <p:spPr>
                  <a:xfrm>
                    <a:off x="2514636" y="2149747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77" name="Straight Connector 76">
                    <a:extLst>
                      <a:ext uri="{FF2B5EF4-FFF2-40B4-BE49-F238E27FC236}">
                        <a16:creationId xmlns:a16="http://schemas.microsoft.com/office/drawing/2014/main" id="{FDF33772-47A5-3F45-B65F-D9C0E8737038}"/>
                      </a:ext>
                    </a:extLst>
                  </p:cNvPr>
                  <p:cNvCxnSpPr>
                    <a:cxnSpLocks/>
                    <a:stCxn id="73" idx="1"/>
                    <a:endCxn id="74" idx="3"/>
                  </p:cNvCxnSpPr>
                  <p:nvPr/>
                </p:nvCxnSpPr>
                <p:spPr>
                  <a:xfrm flipH="1">
                    <a:off x="2910636" y="1772800"/>
                    <a:ext cx="173440" cy="0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Straight Connector 77">
                    <a:extLst>
                      <a:ext uri="{FF2B5EF4-FFF2-40B4-BE49-F238E27FC236}">
                        <a16:creationId xmlns:a16="http://schemas.microsoft.com/office/drawing/2014/main" id="{A5E59260-43FE-514A-B68D-A7D8B9FD9561}"/>
                      </a:ext>
                    </a:extLst>
                  </p:cNvPr>
                  <p:cNvCxnSpPr>
                    <a:cxnSpLocks/>
                    <a:stCxn id="76" idx="3"/>
                    <a:endCxn id="75" idx="1"/>
                  </p:cNvCxnSpPr>
                  <p:nvPr/>
                </p:nvCxnSpPr>
                <p:spPr>
                  <a:xfrm>
                    <a:off x="2910636" y="2347747"/>
                    <a:ext cx="173440" cy="0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Straight Connector 78">
                    <a:extLst>
                      <a:ext uri="{FF2B5EF4-FFF2-40B4-BE49-F238E27FC236}">
                        <a16:creationId xmlns:a16="http://schemas.microsoft.com/office/drawing/2014/main" id="{FFCF3024-2AA6-FF4F-A867-17DBB82ED21F}"/>
                      </a:ext>
                    </a:extLst>
                  </p:cNvPr>
                  <p:cNvCxnSpPr>
                    <a:cxnSpLocks/>
                    <a:stCxn id="75" idx="0"/>
                    <a:endCxn id="73" idx="2"/>
                  </p:cNvCxnSpPr>
                  <p:nvPr/>
                </p:nvCxnSpPr>
                <p:spPr>
                  <a:xfrm flipV="1">
                    <a:off x="3282076" y="1970800"/>
                    <a:ext cx="0" cy="178947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Straight Connector 79">
                    <a:extLst>
                      <a:ext uri="{FF2B5EF4-FFF2-40B4-BE49-F238E27FC236}">
                        <a16:creationId xmlns:a16="http://schemas.microsoft.com/office/drawing/2014/main" id="{8F2133E6-372D-B449-9C5B-496C2ACB2575}"/>
                      </a:ext>
                    </a:extLst>
                  </p:cNvPr>
                  <p:cNvCxnSpPr>
                    <a:cxnSpLocks/>
                    <a:stCxn id="76" idx="0"/>
                    <a:endCxn id="74" idx="2"/>
                  </p:cNvCxnSpPr>
                  <p:nvPr/>
                </p:nvCxnSpPr>
                <p:spPr>
                  <a:xfrm flipV="1">
                    <a:off x="2712636" y="1970800"/>
                    <a:ext cx="0" cy="178947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Connector 80">
                    <a:extLst>
                      <a:ext uri="{FF2B5EF4-FFF2-40B4-BE49-F238E27FC236}">
                        <a16:creationId xmlns:a16="http://schemas.microsoft.com/office/drawing/2014/main" id="{39971B6C-6E29-F449-8A1D-AC7E2516F95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910636" y="1970800"/>
                    <a:ext cx="198000" cy="193301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81">
                    <a:extLst>
                      <a:ext uri="{FF2B5EF4-FFF2-40B4-BE49-F238E27FC236}">
                        <a16:creationId xmlns:a16="http://schemas.microsoft.com/office/drawing/2014/main" id="{BABE3FF0-ACCA-984A-B0A4-DFDBAD7047B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 flipH="1" flipV="1">
                    <a:off x="2897086" y="1971765"/>
                    <a:ext cx="198000" cy="193301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3" name="Group 82">
                  <a:extLst>
                    <a:ext uri="{FF2B5EF4-FFF2-40B4-BE49-F238E27FC236}">
                      <a16:creationId xmlns:a16="http://schemas.microsoft.com/office/drawing/2014/main" id="{4BFAC6D4-16FA-E24B-87DA-A5D133303C2B}"/>
                    </a:ext>
                  </a:extLst>
                </p:cNvPr>
                <p:cNvGrpSpPr/>
                <p:nvPr/>
              </p:nvGrpSpPr>
              <p:grpSpPr>
                <a:xfrm>
                  <a:off x="1380251" y="2706245"/>
                  <a:ext cx="965440" cy="970947"/>
                  <a:chOff x="2514636" y="1574800"/>
                  <a:chExt cx="965440" cy="970947"/>
                </a:xfrm>
              </p:grpSpPr>
              <p:sp>
                <p:nvSpPr>
                  <p:cNvPr id="84" name="Rounded Rectangle 83">
                    <a:extLst>
                      <a:ext uri="{FF2B5EF4-FFF2-40B4-BE49-F238E27FC236}">
                        <a16:creationId xmlns:a16="http://schemas.microsoft.com/office/drawing/2014/main" id="{93DFF120-8E57-8E4E-A744-E80D0C9BA74A}"/>
                      </a:ext>
                    </a:extLst>
                  </p:cNvPr>
                  <p:cNvSpPr/>
                  <p:nvPr/>
                </p:nvSpPr>
                <p:spPr>
                  <a:xfrm>
                    <a:off x="3084076" y="1574800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5" name="Rounded Rectangle 84">
                    <a:extLst>
                      <a:ext uri="{FF2B5EF4-FFF2-40B4-BE49-F238E27FC236}">
                        <a16:creationId xmlns:a16="http://schemas.microsoft.com/office/drawing/2014/main" id="{78C87FB2-8DAB-D845-8630-0A16734F20A9}"/>
                      </a:ext>
                    </a:extLst>
                  </p:cNvPr>
                  <p:cNvSpPr/>
                  <p:nvPr/>
                </p:nvSpPr>
                <p:spPr>
                  <a:xfrm>
                    <a:off x="2514636" y="1574800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6" name="Rounded Rectangle 85">
                    <a:extLst>
                      <a:ext uri="{FF2B5EF4-FFF2-40B4-BE49-F238E27FC236}">
                        <a16:creationId xmlns:a16="http://schemas.microsoft.com/office/drawing/2014/main" id="{C18D1551-F3FE-B545-A970-DB8A4FEBD765}"/>
                      </a:ext>
                    </a:extLst>
                  </p:cNvPr>
                  <p:cNvSpPr/>
                  <p:nvPr/>
                </p:nvSpPr>
                <p:spPr>
                  <a:xfrm>
                    <a:off x="3084076" y="2149747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7" name="Rounded Rectangle 86">
                    <a:extLst>
                      <a:ext uri="{FF2B5EF4-FFF2-40B4-BE49-F238E27FC236}">
                        <a16:creationId xmlns:a16="http://schemas.microsoft.com/office/drawing/2014/main" id="{28372064-EE79-974F-8102-6006C7EC7EFA}"/>
                      </a:ext>
                    </a:extLst>
                  </p:cNvPr>
                  <p:cNvSpPr/>
                  <p:nvPr/>
                </p:nvSpPr>
                <p:spPr>
                  <a:xfrm>
                    <a:off x="2514636" y="2149747"/>
                    <a:ext cx="396000" cy="396000"/>
                  </a:xfrm>
                  <a:prstGeom prst="roundRect">
                    <a:avLst>
                      <a:gd name="adj" fmla="val 4372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4">
                      <a:shade val="50000"/>
                    </a:schemeClr>
                  </a:lnRef>
                  <a:fillRef idx="1">
                    <a:schemeClr val="accent4"/>
                  </a:fillRef>
                  <a:effectRef idx="0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R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88" name="Straight Connector 87">
                    <a:extLst>
                      <a:ext uri="{FF2B5EF4-FFF2-40B4-BE49-F238E27FC236}">
                        <a16:creationId xmlns:a16="http://schemas.microsoft.com/office/drawing/2014/main" id="{2D076C00-54A8-EC49-A3D0-89194838C17B}"/>
                      </a:ext>
                    </a:extLst>
                  </p:cNvPr>
                  <p:cNvCxnSpPr>
                    <a:cxnSpLocks/>
                    <a:stCxn id="84" idx="1"/>
                    <a:endCxn id="85" idx="3"/>
                  </p:cNvCxnSpPr>
                  <p:nvPr/>
                </p:nvCxnSpPr>
                <p:spPr>
                  <a:xfrm flipH="1">
                    <a:off x="2910636" y="1772800"/>
                    <a:ext cx="173440" cy="0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Straight Connector 88">
                    <a:extLst>
                      <a:ext uri="{FF2B5EF4-FFF2-40B4-BE49-F238E27FC236}">
                        <a16:creationId xmlns:a16="http://schemas.microsoft.com/office/drawing/2014/main" id="{19AFE9E0-A9FC-1247-B446-FBB66C828A6D}"/>
                      </a:ext>
                    </a:extLst>
                  </p:cNvPr>
                  <p:cNvCxnSpPr>
                    <a:cxnSpLocks/>
                    <a:stCxn id="87" idx="3"/>
                    <a:endCxn id="86" idx="1"/>
                  </p:cNvCxnSpPr>
                  <p:nvPr/>
                </p:nvCxnSpPr>
                <p:spPr>
                  <a:xfrm>
                    <a:off x="2910636" y="2347747"/>
                    <a:ext cx="173440" cy="0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>
                    <a:extLst>
                      <a:ext uri="{FF2B5EF4-FFF2-40B4-BE49-F238E27FC236}">
                        <a16:creationId xmlns:a16="http://schemas.microsoft.com/office/drawing/2014/main" id="{E9A1CC46-D59D-884C-BAC2-847AD2C1A84F}"/>
                      </a:ext>
                    </a:extLst>
                  </p:cNvPr>
                  <p:cNvCxnSpPr>
                    <a:cxnSpLocks/>
                    <a:stCxn id="86" idx="0"/>
                    <a:endCxn id="84" idx="2"/>
                  </p:cNvCxnSpPr>
                  <p:nvPr/>
                </p:nvCxnSpPr>
                <p:spPr>
                  <a:xfrm flipV="1">
                    <a:off x="3282076" y="1970800"/>
                    <a:ext cx="0" cy="178947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>
                    <a:extLst>
                      <a:ext uri="{FF2B5EF4-FFF2-40B4-BE49-F238E27FC236}">
                        <a16:creationId xmlns:a16="http://schemas.microsoft.com/office/drawing/2014/main" id="{8603A8BC-07D8-0545-BFDC-0D88BCCB9EA7}"/>
                      </a:ext>
                    </a:extLst>
                  </p:cNvPr>
                  <p:cNvCxnSpPr>
                    <a:cxnSpLocks/>
                    <a:stCxn id="87" idx="0"/>
                    <a:endCxn id="85" idx="2"/>
                  </p:cNvCxnSpPr>
                  <p:nvPr/>
                </p:nvCxnSpPr>
                <p:spPr>
                  <a:xfrm flipV="1">
                    <a:off x="2712636" y="1970800"/>
                    <a:ext cx="0" cy="178947"/>
                  </a:xfrm>
                  <a:prstGeom prst="line">
                    <a:avLst/>
                  </a:prstGeom>
                  <a:ln w="38100">
                    <a:solidFill>
                      <a:srgbClr val="94020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Straight Connector 91">
                    <a:extLst>
                      <a:ext uri="{FF2B5EF4-FFF2-40B4-BE49-F238E27FC236}">
                        <a16:creationId xmlns:a16="http://schemas.microsoft.com/office/drawing/2014/main" id="{326186E2-4FF1-114F-A696-EAB8E87E660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910636" y="1970800"/>
                    <a:ext cx="198000" cy="193301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Straight Connector 92">
                    <a:extLst>
                      <a:ext uri="{FF2B5EF4-FFF2-40B4-BE49-F238E27FC236}">
                        <a16:creationId xmlns:a16="http://schemas.microsoft.com/office/drawing/2014/main" id="{1EF975B4-C671-5F4C-A049-DA8D450E5D7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 flipH="1" flipV="1">
                    <a:off x="2897086" y="1971765"/>
                    <a:ext cx="198000" cy="193301"/>
                  </a:xfrm>
                  <a:prstGeom prst="line">
                    <a:avLst/>
                  </a:prstGeom>
                  <a:ln w="38100">
                    <a:solidFill>
                      <a:schemeClr val="accent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B5F8AB97-D747-4D4F-9249-DFB5B1188B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70617" y="1609590"/>
                <a:ext cx="514840" cy="0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B8BC2301-AD06-3A47-AF7D-C6440D8E0D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8257" y="1994816"/>
                <a:ext cx="533575" cy="1226561"/>
              </a:xfrm>
              <a:prstGeom prst="line">
                <a:avLst/>
              </a:prstGeom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297124F0-E091-BD4E-8162-863A13A08FC8}"/>
                </a:ext>
              </a:extLst>
            </p:cNvPr>
            <p:cNvSpPr txBox="1"/>
            <p:nvPr/>
          </p:nvSpPr>
          <p:spPr>
            <a:xfrm>
              <a:off x="671146" y="1093622"/>
              <a:ext cx="164679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System</a:t>
              </a:r>
            </a:p>
          </p:txBody>
        </p: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68B724A5-3D98-F54F-9E89-66EC319C66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57000" y="2460960"/>
              <a:ext cx="0" cy="17894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9E499A1D-66AF-8941-BE0E-E3CB925E44B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75375" y="2451170"/>
              <a:ext cx="0" cy="178947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Title 1">
            <a:extLst>
              <a:ext uri="{FF2B5EF4-FFF2-40B4-BE49-F238E27FC236}">
                <a16:creationId xmlns:a16="http://schemas.microsoft.com/office/drawing/2014/main" id="{3AC32CF5-C601-E849-AD1F-32DD5536B6F8}"/>
              </a:ext>
            </a:extLst>
          </p:cNvPr>
          <p:cNvSpPr txBox="1">
            <a:spLocks/>
          </p:cNvSpPr>
          <p:nvPr/>
        </p:nvSpPr>
        <p:spPr>
          <a:xfrm>
            <a:off x="628650" y="185508"/>
            <a:ext cx="7886700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Baseline NDP Architecture</a:t>
            </a:r>
          </a:p>
        </p:txBody>
      </p:sp>
    </p:spTree>
    <p:extLst>
      <p:ext uri="{BB962C8B-B14F-4D97-AF65-F5344CB8AC3E}">
        <p14:creationId xmlns:p14="http://schemas.microsoft.com/office/powerpoint/2010/main" val="305189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3" grpId="0" animBg="1"/>
      <p:bldP spid="12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F49A6298-6EA3-104D-BF70-BCD2C9183F2B}"/>
              </a:ext>
            </a:extLst>
          </p:cNvPr>
          <p:cNvSpPr txBox="1">
            <a:spLocks/>
          </p:cNvSpPr>
          <p:nvPr/>
        </p:nvSpPr>
        <p:spPr>
          <a:xfrm>
            <a:off x="628650" y="185508"/>
            <a:ext cx="7886700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NDP Synchronization Solution Space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7FE9EC84-E30E-3946-8790-14D9C96157E6}"/>
              </a:ext>
            </a:extLst>
          </p:cNvPr>
          <p:cNvSpPr/>
          <p:nvPr/>
        </p:nvSpPr>
        <p:spPr>
          <a:xfrm>
            <a:off x="1019558" y="1432703"/>
            <a:ext cx="2947307" cy="529200"/>
          </a:xfrm>
          <a:prstGeom prst="roundRect">
            <a:avLst>
              <a:gd name="adj" fmla="val 25861"/>
            </a:avLst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(1) Shared Memory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03495DE-D204-CE4B-83DE-14AC4117E1AC}"/>
              </a:ext>
            </a:extLst>
          </p:cNvPr>
          <p:cNvCxnSpPr>
            <a:cxnSpLocks/>
          </p:cNvCxnSpPr>
          <p:nvPr/>
        </p:nvCxnSpPr>
        <p:spPr>
          <a:xfrm>
            <a:off x="4702628" y="1009684"/>
            <a:ext cx="2016000" cy="346264"/>
          </a:xfrm>
          <a:prstGeom prst="straightConnector1">
            <a:avLst/>
          </a:prstGeom>
          <a:ln w="603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9E5B8E24-6C14-E14F-BAAD-40D324045094}"/>
              </a:ext>
            </a:extLst>
          </p:cNvPr>
          <p:cNvSpPr/>
          <p:nvPr/>
        </p:nvSpPr>
        <p:spPr>
          <a:xfrm>
            <a:off x="248027" y="2587384"/>
            <a:ext cx="1446654" cy="915480"/>
          </a:xfrm>
          <a:prstGeom prst="roundRect">
            <a:avLst>
              <a:gd name="adj" fmla="val 1666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Hardware Cache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Coherence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F41656D6-243E-2740-B5ED-197A60EFA8D2}"/>
              </a:ext>
            </a:extLst>
          </p:cNvPr>
          <p:cNvSpPr/>
          <p:nvPr/>
        </p:nvSpPr>
        <p:spPr>
          <a:xfrm>
            <a:off x="1776645" y="2605715"/>
            <a:ext cx="1154635" cy="915480"/>
          </a:xfrm>
          <a:prstGeom prst="roundRect">
            <a:avLst>
              <a:gd name="adj" fmla="val 1666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Remote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Atomics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07B57F2-2FC6-284E-8DC6-54373315DBE0}"/>
              </a:ext>
            </a:extLst>
          </p:cNvPr>
          <p:cNvCxnSpPr>
            <a:cxnSpLocks/>
          </p:cNvCxnSpPr>
          <p:nvPr/>
        </p:nvCxnSpPr>
        <p:spPr>
          <a:xfrm flipH="1">
            <a:off x="1019558" y="2014878"/>
            <a:ext cx="1079877" cy="540152"/>
          </a:xfrm>
          <a:prstGeom prst="straightConnector1">
            <a:avLst/>
          </a:prstGeom>
          <a:ln w="603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6A3D3D2-4EB8-CE43-9D51-17FEF6DDE1D4}"/>
              </a:ext>
            </a:extLst>
          </p:cNvPr>
          <p:cNvCxnSpPr>
            <a:cxnSpLocks/>
          </p:cNvCxnSpPr>
          <p:nvPr/>
        </p:nvCxnSpPr>
        <p:spPr>
          <a:xfrm flipH="1">
            <a:off x="2579914" y="1009684"/>
            <a:ext cx="1992086" cy="346264"/>
          </a:xfrm>
          <a:prstGeom prst="straightConnector1">
            <a:avLst/>
          </a:prstGeom>
          <a:ln w="603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84937BB-A3C2-DB49-8AED-22ECEA794C4C}"/>
              </a:ext>
            </a:extLst>
          </p:cNvPr>
          <p:cNvCxnSpPr>
            <a:cxnSpLocks/>
          </p:cNvCxnSpPr>
          <p:nvPr/>
        </p:nvCxnSpPr>
        <p:spPr>
          <a:xfrm flipH="1">
            <a:off x="7347448" y="3437548"/>
            <a:ext cx="104356" cy="547716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DC3E1B2-AE82-1B4F-8C8C-A612AB911A7C}"/>
              </a:ext>
            </a:extLst>
          </p:cNvPr>
          <p:cNvCxnSpPr>
            <a:cxnSpLocks/>
          </p:cNvCxnSpPr>
          <p:nvPr/>
        </p:nvCxnSpPr>
        <p:spPr>
          <a:xfrm>
            <a:off x="2493211" y="2010707"/>
            <a:ext cx="1221067" cy="560642"/>
          </a:xfrm>
          <a:prstGeom prst="straightConnector1">
            <a:avLst/>
          </a:prstGeom>
          <a:ln w="603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2EFE7A38-AEA8-9C4E-B728-B25B57BB56E9}"/>
              </a:ext>
            </a:extLst>
          </p:cNvPr>
          <p:cNvSpPr/>
          <p:nvPr/>
        </p:nvSpPr>
        <p:spPr>
          <a:xfrm>
            <a:off x="3026829" y="2605715"/>
            <a:ext cx="1445001" cy="915480"/>
          </a:xfrm>
          <a:prstGeom prst="roundRect">
            <a:avLst>
              <a:gd name="adj" fmla="val 1666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Specialized Hardware Support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065EDBD-7BA1-B845-A426-FBF5513AA87A}"/>
              </a:ext>
            </a:extLst>
          </p:cNvPr>
          <p:cNvCxnSpPr>
            <a:cxnSpLocks/>
          </p:cNvCxnSpPr>
          <p:nvPr/>
        </p:nvCxnSpPr>
        <p:spPr>
          <a:xfrm flipH="1">
            <a:off x="2304976" y="1994388"/>
            <a:ext cx="8566" cy="611327"/>
          </a:xfrm>
          <a:prstGeom prst="straightConnector1">
            <a:avLst/>
          </a:prstGeom>
          <a:ln w="603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AB04653A-3D48-6F48-A99F-629D854AB5CB}"/>
              </a:ext>
            </a:extLst>
          </p:cNvPr>
          <p:cNvSpPr/>
          <p:nvPr/>
        </p:nvSpPr>
        <p:spPr>
          <a:xfrm>
            <a:off x="5902449" y="2587384"/>
            <a:ext cx="1445001" cy="915480"/>
          </a:xfrm>
          <a:prstGeom prst="roundRect">
            <a:avLst>
              <a:gd name="adj" fmla="val 16666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Software-based Schemes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A2187EA-BA66-5947-B285-FC05C9C29CB2}"/>
              </a:ext>
            </a:extLst>
          </p:cNvPr>
          <p:cNvCxnSpPr>
            <a:cxnSpLocks/>
          </p:cNvCxnSpPr>
          <p:nvPr/>
        </p:nvCxnSpPr>
        <p:spPr>
          <a:xfrm>
            <a:off x="6673199" y="1997752"/>
            <a:ext cx="0" cy="576000"/>
          </a:xfrm>
          <a:prstGeom prst="straightConnector1">
            <a:avLst/>
          </a:prstGeom>
          <a:ln w="603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3FE77914-F17A-0F44-BE88-A7581D1015CE}"/>
              </a:ext>
            </a:extLst>
          </p:cNvPr>
          <p:cNvSpPr/>
          <p:nvPr/>
        </p:nvSpPr>
        <p:spPr>
          <a:xfrm>
            <a:off x="7451802" y="2590466"/>
            <a:ext cx="1445001" cy="915480"/>
          </a:xfrm>
          <a:prstGeom prst="roundRect">
            <a:avLst>
              <a:gd name="adj" fmla="val 16666"/>
            </a:avLst>
          </a:prstGeom>
          <a:solidFill>
            <a:srgbClr val="E6D6B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Specialized Hardware Support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38E9FD40-373A-D141-96A8-BF95E0A2B95A}"/>
              </a:ext>
            </a:extLst>
          </p:cNvPr>
          <p:cNvCxnSpPr>
            <a:cxnSpLocks/>
          </p:cNvCxnSpPr>
          <p:nvPr/>
        </p:nvCxnSpPr>
        <p:spPr>
          <a:xfrm>
            <a:off x="6869197" y="2011787"/>
            <a:ext cx="1221067" cy="540000"/>
          </a:xfrm>
          <a:prstGeom prst="straightConnector1">
            <a:avLst/>
          </a:prstGeom>
          <a:ln w="60325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6435F85A-13DC-2246-9F56-B57672107127}"/>
              </a:ext>
            </a:extLst>
          </p:cNvPr>
          <p:cNvSpPr/>
          <p:nvPr/>
        </p:nvSpPr>
        <p:spPr>
          <a:xfrm>
            <a:off x="7218287" y="3914584"/>
            <a:ext cx="1788400" cy="1704806"/>
          </a:xfrm>
          <a:prstGeom prst="roundRect">
            <a:avLst>
              <a:gd name="adj" fmla="val 16666"/>
            </a:avLst>
          </a:prstGeom>
          <a:solidFill>
            <a:schemeClr val="tx1">
              <a:lumMod val="50000"/>
              <a:lumOff val="50000"/>
              <a:alpha val="50196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NDPs: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9F2936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40CBCA5F-FE7D-424D-B216-88454CAE564F}"/>
              </a:ext>
            </a:extLst>
          </p:cNvPr>
          <p:cNvCxnSpPr>
            <a:cxnSpLocks/>
          </p:cNvCxnSpPr>
          <p:nvPr/>
        </p:nvCxnSpPr>
        <p:spPr>
          <a:xfrm flipH="1" flipV="1">
            <a:off x="8895973" y="3429000"/>
            <a:ext cx="1058" cy="547716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11772C0-DE40-304B-B5BB-23A0884BE5EE}"/>
              </a:ext>
            </a:extLst>
          </p:cNvPr>
          <p:cNvGrpSpPr/>
          <p:nvPr/>
        </p:nvGrpSpPr>
        <p:grpSpPr>
          <a:xfrm>
            <a:off x="7028910" y="4993060"/>
            <a:ext cx="1868119" cy="1095820"/>
            <a:chOff x="549704" y="5567223"/>
            <a:chExt cx="1868119" cy="1095820"/>
          </a:xfrm>
        </p:grpSpPr>
        <p:sp>
          <p:nvSpPr>
            <p:cNvPr id="53" name="Rounded Rectangle 52">
              <a:extLst>
                <a:ext uri="{FF2B5EF4-FFF2-40B4-BE49-F238E27FC236}">
                  <a16:creationId xmlns:a16="http://schemas.microsoft.com/office/drawing/2014/main" id="{9620C9EE-1692-1645-91B7-0A0468CFEE85}"/>
                </a:ext>
              </a:extLst>
            </p:cNvPr>
            <p:cNvSpPr/>
            <p:nvPr/>
          </p:nvSpPr>
          <p:spPr>
            <a:xfrm>
              <a:off x="868242" y="5567223"/>
              <a:ext cx="1549581" cy="547716"/>
            </a:xfrm>
            <a:prstGeom prst="roundRect">
              <a:avLst>
                <a:gd name="adj" fmla="val 33192"/>
              </a:avLst>
            </a:prstGeom>
            <a:solidFill>
              <a:schemeClr val="accent3">
                <a:lumMod val="75000"/>
                <a:alpha val="90196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SynCron </a:t>
              </a:r>
              <a:r>
                <a:rPr kumimoji="0" lang="en-G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[HPCA’21]</a:t>
              </a:r>
              <a:endParaRPr kumimoji="0" lang="en-G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1680AD65-B64D-BA4A-A6B1-21253ABFB1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9704" y="5802678"/>
              <a:ext cx="915479" cy="860365"/>
            </a:xfrm>
            <a:prstGeom prst="rect">
              <a:avLst/>
            </a:prstGeom>
          </p:spPr>
        </p:pic>
      </p:grpSp>
      <p:pic>
        <p:nvPicPr>
          <p:cNvPr id="5" name="Graphic 4" descr="Tick">
            <a:extLst>
              <a:ext uri="{FF2B5EF4-FFF2-40B4-BE49-F238E27FC236}">
                <a16:creationId xmlns:a16="http://schemas.microsoft.com/office/drawing/2014/main" id="{B7F392E3-070B-D641-97E6-BE21D0B53C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42036" y="4132630"/>
            <a:ext cx="914400" cy="9144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09779BF2-76BD-564B-9A35-96D9CB221681}"/>
              </a:ext>
            </a:extLst>
          </p:cNvPr>
          <p:cNvSpPr txBox="1"/>
          <p:nvPr/>
        </p:nvSpPr>
        <p:spPr>
          <a:xfrm>
            <a:off x="246970" y="3921050"/>
            <a:ext cx="637833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0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SynCron’s </a:t>
            </a:r>
            <a:r>
              <a:rPr kumimoji="0" lang="en-GR" sz="20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Key Techniques</a:t>
            </a:r>
            <a:r>
              <a:rPr kumimoji="0" lang="en-GR" sz="20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1.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Hardware </a:t>
            </a:r>
            <a:r>
              <a:rPr kumimoji="0" lang="en-GR" sz="20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support </a:t>
            </a:r>
            <a:r>
              <a:rPr kumimoji="0" lang="en-G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for synchronization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acceleration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2.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Direct buffering </a:t>
            </a:r>
            <a:r>
              <a:rPr kumimoji="0" lang="en-G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of synchronization variables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3.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Hierarchical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G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message-passing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communication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4.  Integrated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G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hardware-only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overflow</a:t>
            </a:r>
            <a:r>
              <a:rPr kumimoji="0" lang="en-GR" sz="20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management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2000" b="1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ABB127EC-0AF9-AC4D-9122-06924B21E01E}"/>
              </a:ext>
            </a:extLst>
          </p:cNvPr>
          <p:cNvSpPr/>
          <p:nvPr/>
        </p:nvSpPr>
        <p:spPr>
          <a:xfrm>
            <a:off x="1019558" y="1432703"/>
            <a:ext cx="2947307" cy="529200"/>
          </a:xfrm>
          <a:prstGeom prst="roundRect">
            <a:avLst>
              <a:gd name="adj" fmla="val 25861"/>
            </a:avLst>
          </a:prstGeom>
          <a:solidFill>
            <a:srgbClr val="E6D6BD">
              <a:alpha val="60000"/>
            </a:srgbClr>
          </a:solidFill>
          <a:ln w="28575">
            <a:solidFill>
              <a:srgbClr val="E6D6BD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2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F19A17F1-0194-C04C-A7CE-A3A5A126FDC6}"/>
              </a:ext>
            </a:extLst>
          </p:cNvPr>
          <p:cNvSpPr/>
          <p:nvPr/>
        </p:nvSpPr>
        <p:spPr>
          <a:xfrm>
            <a:off x="250329" y="2587384"/>
            <a:ext cx="1446654" cy="915480"/>
          </a:xfrm>
          <a:prstGeom prst="roundRect">
            <a:avLst>
              <a:gd name="adj" fmla="val 16666"/>
            </a:avLst>
          </a:prstGeom>
          <a:solidFill>
            <a:srgbClr val="E6D6BD">
              <a:alpha val="60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957F4A40-5797-5443-A3D1-6FF53DBF923A}"/>
              </a:ext>
            </a:extLst>
          </p:cNvPr>
          <p:cNvSpPr/>
          <p:nvPr/>
        </p:nvSpPr>
        <p:spPr>
          <a:xfrm>
            <a:off x="1776645" y="2605715"/>
            <a:ext cx="1154635" cy="915480"/>
          </a:xfrm>
          <a:prstGeom prst="roundRect">
            <a:avLst>
              <a:gd name="adj" fmla="val 16666"/>
            </a:avLst>
          </a:prstGeom>
          <a:solidFill>
            <a:srgbClr val="E6D6BD">
              <a:alpha val="60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541B194B-1210-FE4A-BCD5-4BF1AD3580DF}"/>
              </a:ext>
            </a:extLst>
          </p:cNvPr>
          <p:cNvSpPr/>
          <p:nvPr/>
        </p:nvSpPr>
        <p:spPr>
          <a:xfrm>
            <a:off x="3027875" y="2605715"/>
            <a:ext cx="1445001" cy="915480"/>
          </a:xfrm>
          <a:prstGeom prst="roundRect">
            <a:avLst>
              <a:gd name="adj" fmla="val 16666"/>
            </a:avLst>
          </a:prstGeom>
          <a:solidFill>
            <a:srgbClr val="E6D6BD">
              <a:alpha val="60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9B03157D-2551-A041-A726-9C922AA67FE9}"/>
              </a:ext>
            </a:extLst>
          </p:cNvPr>
          <p:cNvSpPr/>
          <p:nvPr/>
        </p:nvSpPr>
        <p:spPr>
          <a:xfrm>
            <a:off x="5902448" y="2587384"/>
            <a:ext cx="1445001" cy="915480"/>
          </a:xfrm>
          <a:prstGeom prst="roundRect">
            <a:avLst>
              <a:gd name="adj" fmla="val 16666"/>
            </a:avLst>
          </a:prstGeom>
          <a:solidFill>
            <a:srgbClr val="E6D6BD">
              <a:alpha val="60000"/>
            </a:srgb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28A50EC9-4F80-D843-9087-3B3C9293C6A7}"/>
              </a:ext>
            </a:extLst>
          </p:cNvPr>
          <p:cNvSpPr/>
          <p:nvPr/>
        </p:nvSpPr>
        <p:spPr>
          <a:xfrm>
            <a:off x="5255596" y="1428428"/>
            <a:ext cx="2947307" cy="533475"/>
          </a:xfrm>
          <a:prstGeom prst="roundRect">
            <a:avLst>
              <a:gd name="adj" fmla="val 25861"/>
            </a:avLst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(2) Message-passing</a:t>
            </a:r>
          </a:p>
        </p:txBody>
      </p:sp>
    </p:spTree>
    <p:extLst>
      <p:ext uri="{BB962C8B-B14F-4D97-AF65-F5344CB8AC3E}">
        <p14:creationId xmlns:p14="http://schemas.microsoft.com/office/powerpoint/2010/main" val="115220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43A4452-1A35-FA44-9380-A3F148829C46}"/>
              </a:ext>
            </a:extLst>
          </p:cNvPr>
          <p:cNvGrpSpPr/>
          <p:nvPr/>
        </p:nvGrpSpPr>
        <p:grpSpPr>
          <a:xfrm>
            <a:off x="529996" y="1097478"/>
            <a:ext cx="3687174" cy="2424420"/>
            <a:chOff x="529996" y="1097478"/>
            <a:chExt cx="3687174" cy="2424420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A1CD7B3-301D-3E42-913C-C1A943D0DC64}"/>
                </a:ext>
              </a:extLst>
            </p:cNvPr>
            <p:cNvSpPr txBox="1"/>
            <p:nvPr/>
          </p:nvSpPr>
          <p:spPr>
            <a:xfrm>
              <a:off x="529996" y="1097478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0</a:t>
              </a:r>
            </a:p>
          </p:txBody>
        </p:sp>
        <p:sp>
          <p:nvSpPr>
            <p:cNvPr id="96" name="Rounded Rectangle 95">
              <a:extLst>
                <a:ext uri="{FF2B5EF4-FFF2-40B4-BE49-F238E27FC236}">
                  <a16:creationId xmlns:a16="http://schemas.microsoft.com/office/drawing/2014/main" id="{5FC9C8C4-FD00-7D46-9D69-1781D94D0C9E}"/>
                </a:ext>
              </a:extLst>
            </p:cNvPr>
            <p:cNvSpPr/>
            <p:nvPr/>
          </p:nvSpPr>
          <p:spPr>
            <a:xfrm>
              <a:off x="628650" y="1514531"/>
              <a:ext cx="3588520" cy="2007367"/>
            </a:xfrm>
            <a:prstGeom prst="roundRect">
              <a:avLst>
                <a:gd name="adj" fmla="val 437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sp>
          <p:nvSpPr>
            <p:cNvPr id="97" name="Rounded Rectangle 96">
              <a:extLst>
                <a:ext uri="{FF2B5EF4-FFF2-40B4-BE49-F238E27FC236}">
                  <a16:creationId xmlns:a16="http://schemas.microsoft.com/office/drawing/2014/main" id="{90289108-94C4-0149-9CF5-DEFF64A054DF}"/>
                </a:ext>
              </a:extLst>
            </p:cNvPr>
            <p:cNvSpPr/>
            <p:nvPr/>
          </p:nvSpPr>
          <p:spPr>
            <a:xfrm>
              <a:off x="2572101" y="1678383"/>
              <a:ext cx="1481435" cy="1684293"/>
            </a:xfrm>
            <a:prstGeom prst="roundRect">
              <a:avLst>
                <a:gd name="adj" fmla="val 7572"/>
              </a:avLst>
            </a:prstGeom>
            <a:solidFill>
              <a:srgbClr val="F9B268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Main Memory</a:t>
              </a:r>
            </a:p>
          </p:txBody>
        </p:sp>
        <p:sp>
          <p:nvSpPr>
            <p:cNvPr id="99" name="Rounded Rectangle 98">
              <a:extLst>
                <a:ext uri="{FF2B5EF4-FFF2-40B4-BE49-F238E27FC236}">
                  <a16:creationId xmlns:a16="http://schemas.microsoft.com/office/drawing/2014/main" id="{6E09D5DD-CE3D-E749-90F4-FC70847866F2}"/>
                </a:ext>
              </a:extLst>
            </p:cNvPr>
            <p:cNvSpPr/>
            <p:nvPr/>
          </p:nvSpPr>
          <p:spPr>
            <a:xfrm>
              <a:off x="705359" y="1678383"/>
              <a:ext cx="1717000" cy="526562"/>
            </a:xfrm>
            <a:prstGeom prst="roundRect">
              <a:avLst>
                <a:gd name="adj" fmla="val 20355"/>
              </a:avLst>
            </a:prstGeom>
            <a:solidFill>
              <a:srgbClr val="89C3E5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Core 0</a:t>
              </a:r>
            </a:p>
          </p:txBody>
        </p: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04867FCB-B0C3-2342-8903-59F040BF37E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22358" y="2646949"/>
              <a:ext cx="14974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9386504-FD1E-E547-84E0-15640AE0E36D}"/>
                </a:ext>
              </a:extLst>
            </p:cNvPr>
            <p:cNvCxnSpPr>
              <a:cxnSpLocks/>
            </p:cNvCxnSpPr>
            <p:nvPr/>
          </p:nvCxnSpPr>
          <p:spPr>
            <a:xfrm>
              <a:off x="2037357" y="3156286"/>
              <a:ext cx="53474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D61777A3-46A8-0744-A795-7E32B55B3B9A}"/>
                </a:ext>
              </a:extLst>
            </p:cNvPr>
            <p:cNvSpPr/>
            <p:nvPr/>
          </p:nvSpPr>
          <p:spPr>
            <a:xfrm>
              <a:off x="705357" y="2347906"/>
              <a:ext cx="1717001" cy="526562"/>
            </a:xfrm>
            <a:prstGeom prst="roundRect">
              <a:avLst>
                <a:gd name="adj" fmla="val 20355"/>
              </a:avLst>
            </a:prstGeom>
            <a:solidFill>
              <a:srgbClr val="89C3E5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Core 1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40830500-1C44-6844-90FF-0ADF467FA3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22358" y="1981203"/>
              <a:ext cx="14974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1F30A70-185A-9644-BB54-4C57E17701A6}"/>
              </a:ext>
            </a:extLst>
          </p:cNvPr>
          <p:cNvCxnSpPr>
            <a:cxnSpLocks/>
            <a:stCxn id="96" idx="3"/>
            <a:endCxn id="58" idx="1"/>
          </p:cNvCxnSpPr>
          <p:nvPr/>
        </p:nvCxnSpPr>
        <p:spPr>
          <a:xfrm>
            <a:off x="4217170" y="2518215"/>
            <a:ext cx="709661" cy="2628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1" name="Rounded Rectangle 100">
            <a:extLst>
              <a:ext uri="{FF2B5EF4-FFF2-40B4-BE49-F238E27FC236}">
                <a16:creationId xmlns:a16="http://schemas.microsoft.com/office/drawing/2014/main" id="{F3115951-B18D-014E-9310-9E0806B4E72C}"/>
              </a:ext>
            </a:extLst>
          </p:cNvPr>
          <p:cNvSpPr/>
          <p:nvPr/>
        </p:nvSpPr>
        <p:spPr>
          <a:xfrm>
            <a:off x="705357" y="2981490"/>
            <a:ext cx="1332000" cy="360000"/>
          </a:xfrm>
          <a:prstGeom prst="roundRect">
            <a:avLst>
              <a:gd name="adj" fmla="val 20355"/>
            </a:avLst>
          </a:prstGeom>
          <a:solidFill>
            <a:schemeClr val="accent4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Synchronization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Engine 0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64B41F3-2E32-6043-A41A-C1D6E98A9737}"/>
              </a:ext>
            </a:extLst>
          </p:cNvPr>
          <p:cNvGrpSpPr/>
          <p:nvPr/>
        </p:nvGrpSpPr>
        <p:grpSpPr>
          <a:xfrm>
            <a:off x="4828177" y="1100106"/>
            <a:ext cx="3687174" cy="2424420"/>
            <a:chOff x="4828177" y="1100106"/>
            <a:chExt cx="3687174" cy="2424420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D5C6CA6-6299-464D-8307-463BD57F0AC7}"/>
                </a:ext>
              </a:extLst>
            </p:cNvPr>
            <p:cNvSpPr txBox="1"/>
            <p:nvPr/>
          </p:nvSpPr>
          <p:spPr>
            <a:xfrm>
              <a:off x="4828177" y="1100106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1</a:t>
              </a:r>
            </a:p>
          </p:txBody>
        </p:sp>
        <p:sp>
          <p:nvSpPr>
            <p:cNvPr id="58" name="Rounded Rectangle 57">
              <a:extLst>
                <a:ext uri="{FF2B5EF4-FFF2-40B4-BE49-F238E27FC236}">
                  <a16:creationId xmlns:a16="http://schemas.microsoft.com/office/drawing/2014/main" id="{BF2513CA-7B1D-DE4B-B771-C9A53DC756D6}"/>
                </a:ext>
              </a:extLst>
            </p:cNvPr>
            <p:cNvSpPr/>
            <p:nvPr/>
          </p:nvSpPr>
          <p:spPr>
            <a:xfrm>
              <a:off x="4926831" y="1517159"/>
              <a:ext cx="3588520" cy="2007367"/>
            </a:xfrm>
            <a:prstGeom prst="roundRect">
              <a:avLst>
                <a:gd name="adj" fmla="val 437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sp>
          <p:nvSpPr>
            <p:cNvPr id="59" name="Rounded Rectangle 58">
              <a:extLst>
                <a:ext uri="{FF2B5EF4-FFF2-40B4-BE49-F238E27FC236}">
                  <a16:creationId xmlns:a16="http://schemas.microsoft.com/office/drawing/2014/main" id="{6E7ECBC5-7219-1A40-80CA-2458288BD215}"/>
                </a:ext>
              </a:extLst>
            </p:cNvPr>
            <p:cNvSpPr/>
            <p:nvPr/>
          </p:nvSpPr>
          <p:spPr>
            <a:xfrm>
              <a:off x="6870282" y="1681011"/>
              <a:ext cx="1481435" cy="1684293"/>
            </a:xfrm>
            <a:prstGeom prst="roundRect">
              <a:avLst>
                <a:gd name="adj" fmla="val 7572"/>
              </a:avLst>
            </a:prstGeom>
            <a:solidFill>
              <a:srgbClr val="F9B268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Main Memory</a:t>
              </a:r>
            </a:p>
          </p:txBody>
        </p:sp>
        <p:sp>
          <p:nvSpPr>
            <p:cNvPr id="60" name="Rounded Rectangle 59">
              <a:extLst>
                <a:ext uri="{FF2B5EF4-FFF2-40B4-BE49-F238E27FC236}">
                  <a16:creationId xmlns:a16="http://schemas.microsoft.com/office/drawing/2014/main" id="{A5A82309-70E1-704A-97CE-4E11729221D7}"/>
                </a:ext>
              </a:extLst>
            </p:cNvPr>
            <p:cNvSpPr/>
            <p:nvPr/>
          </p:nvSpPr>
          <p:spPr>
            <a:xfrm>
              <a:off x="5003540" y="1681011"/>
              <a:ext cx="1717000" cy="526562"/>
            </a:xfrm>
            <a:prstGeom prst="roundRect">
              <a:avLst>
                <a:gd name="adj" fmla="val 20355"/>
              </a:avLst>
            </a:prstGeom>
            <a:solidFill>
              <a:srgbClr val="89C3E5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Core 0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FE9CAF7B-AECA-334B-9929-53905E4740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20539" y="2649577"/>
              <a:ext cx="14974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40F2D1B1-94A4-2E4F-B705-1958313E01A7}"/>
                </a:ext>
              </a:extLst>
            </p:cNvPr>
            <p:cNvCxnSpPr>
              <a:cxnSpLocks/>
            </p:cNvCxnSpPr>
            <p:nvPr/>
          </p:nvCxnSpPr>
          <p:spPr>
            <a:xfrm>
              <a:off x="6335538" y="3158914"/>
              <a:ext cx="534743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4" name="Rounded Rectangle 63">
              <a:extLst>
                <a:ext uri="{FF2B5EF4-FFF2-40B4-BE49-F238E27FC236}">
                  <a16:creationId xmlns:a16="http://schemas.microsoft.com/office/drawing/2014/main" id="{BC7FF8DB-531E-894F-BDB6-66667E92FB30}"/>
                </a:ext>
              </a:extLst>
            </p:cNvPr>
            <p:cNvSpPr/>
            <p:nvPr/>
          </p:nvSpPr>
          <p:spPr>
            <a:xfrm>
              <a:off x="5003538" y="2350534"/>
              <a:ext cx="1717001" cy="526562"/>
            </a:xfrm>
            <a:prstGeom prst="roundRect">
              <a:avLst>
                <a:gd name="adj" fmla="val 20355"/>
              </a:avLst>
            </a:prstGeom>
            <a:solidFill>
              <a:srgbClr val="89C3E5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Core 1</a:t>
              </a: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586BB57-0BD7-5740-8788-E9D556092F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20539" y="1983831"/>
              <a:ext cx="149742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60FC48AB-9CA5-2B42-93EC-3BFAAD4DEC47}"/>
              </a:ext>
            </a:extLst>
          </p:cNvPr>
          <p:cNvSpPr/>
          <p:nvPr/>
        </p:nvSpPr>
        <p:spPr>
          <a:xfrm>
            <a:off x="5003538" y="2984118"/>
            <a:ext cx="1332000" cy="360000"/>
          </a:xfrm>
          <a:prstGeom prst="roundRect">
            <a:avLst>
              <a:gd name="adj" fmla="val 20355"/>
            </a:avLst>
          </a:prstGeom>
          <a:solidFill>
            <a:srgbClr val="4E8542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Synchronization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Engine 1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94604FD-090B-504F-87D2-3D73C5DA56A9}"/>
              </a:ext>
            </a:extLst>
          </p:cNvPr>
          <p:cNvGrpSpPr/>
          <p:nvPr/>
        </p:nvGrpSpPr>
        <p:grpSpPr>
          <a:xfrm>
            <a:off x="129937" y="1941664"/>
            <a:ext cx="864446" cy="1214622"/>
            <a:chOff x="129937" y="1941664"/>
            <a:chExt cx="864446" cy="1214622"/>
          </a:xfrm>
        </p:grpSpPr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680E30AE-58B5-5A42-B11B-A4C5E20931E2}"/>
                </a:ext>
              </a:extLst>
            </p:cNvPr>
            <p:cNvSpPr/>
            <p:nvPr/>
          </p:nvSpPr>
          <p:spPr>
            <a:xfrm>
              <a:off x="475996" y="1941664"/>
              <a:ext cx="229360" cy="1214622"/>
            </a:xfrm>
            <a:custGeom>
              <a:avLst/>
              <a:gdLst>
                <a:gd name="connsiteX0" fmla="*/ 228600 w 228600"/>
                <a:gd name="connsiteY0" fmla="*/ 0 h 1028700"/>
                <a:gd name="connsiteX1" fmla="*/ 0 w 228600"/>
                <a:gd name="connsiteY1" fmla="*/ 482600 h 1028700"/>
                <a:gd name="connsiteX2" fmla="*/ 228600 w 228600"/>
                <a:gd name="connsiteY2" fmla="*/ 1028700 h 1028700"/>
                <a:gd name="connsiteX3" fmla="*/ 228600 w 228600"/>
                <a:gd name="connsiteY3" fmla="*/ 1028700 h 1028700"/>
                <a:gd name="connsiteX4" fmla="*/ 228600 w 228600"/>
                <a:gd name="connsiteY4" fmla="*/ 1028700 h 1028700"/>
                <a:gd name="connsiteX5" fmla="*/ 228600 w 228600"/>
                <a:gd name="connsiteY5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600" h="1028700">
                  <a:moveTo>
                    <a:pt x="228600" y="0"/>
                  </a:moveTo>
                  <a:cubicBezTo>
                    <a:pt x="114300" y="155575"/>
                    <a:pt x="0" y="311150"/>
                    <a:pt x="0" y="482600"/>
                  </a:cubicBezTo>
                  <a:cubicBezTo>
                    <a:pt x="0" y="654050"/>
                    <a:pt x="228600" y="1028700"/>
                    <a:pt x="228600" y="1028700"/>
                  </a:cubicBezTo>
                  <a:lnTo>
                    <a:pt x="228600" y="1028700"/>
                  </a:lnTo>
                  <a:lnTo>
                    <a:pt x="228600" y="1028700"/>
                  </a:lnTo>
                  <a:lnTo>
                    <a:pt x="228600" y="1028700"/>
                  </a:lnTo>
                </a:path>
              </a:pathLst>
            </a:custGeom>
            <a:noFill/>
            <a:ln w="28575">
              <a:solidFill>
                <a:schemeClr val="accent3">
                  <a:lumMod val="50000"/>
                </a:schemeClr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`````</a:t>
              </a:r>
            </a:p>
          </p:txBody>
        </p:sp>
        <p:sp>
          <p:nvSpPr>
            <p:cNvPr id="55" name="Cloud 54">
              <a:extLst>
                <a:ext uri="{FF2B5EF4-FFF2-40B4-BE49-F238E27FC236}">
                  <a16:creationId xmlns:a16="http://schemas.microsoft.com/office/drawing/2014/main" id="{AE2875D7-A4B0-1E44-8062-1E87F9DAA8BA}"/>
                </a:ext>
              </a:extLst>
            </p:cNvPr>
            <p:cNvSpPr/>
            <p:nvPr/>
          </p:nvSpPr>
          <p:spPr>
            <a:xfrm>
              <a:off x="129937" y="2055978"/>
              <a:ext cx="864446" cy="530777"/>
            </a:xfrm>
            <a:prstGeom prst="cloud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ISA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B98AECF-8D47-1942-9170-711CA7CB176F}"/>
              </a:ext>
            </a:extLst>
          </p:cNvPr>
          <p:cNvGrpSpPr/>
          <p:nvPr/>
        </p:nvGrpSpPr>
        <p:grpSpPr>
          <a:xfrm>
            <a:off x="-107905" y="1683643"/>
            <a:ext cx="1179781" cy="625174"/>
            <a:chOff x="2469770" y="4192062"/>
            <a:chExt cx="1179781" cy="625174"/>
          </a:xfrm>
        </p:grpSpPr>
        <p:pic>
          <p:nvPicPr>
            <p:cNvPr id="4" name="Graphic 3" descr="Envelope">
              <a:extLst>
                <a:ext uri="{FF2B5EF4-FFF2-40B4-BE49-F238E27FC236}">
                  <a16:creationId xmlns:a16="http://schemas.microsoft.com/office/drawing/2014/main" id="{8AC67394-9E29-E44A-B16C-8E5F46E2C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CF9CDD7-B9A5-4547-9D8B-9BF8BACC9E2A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477BD64-B606-0F41-A135-A4B3FBB7256E}"/>
              </a:ext>
            </a:extLst>
          </p:cNvPr>
          <p:cNvSpPr/>
          <p:nvPr/>
        </p:nvSpPr>
        <p:spPr>
          <a:xfrm>
            <a:off x="0" y="4741424"/>
            <a:ext cx="9144000" cy="1354311"/>
          </a:xfrm>
          <a:prstGeom prst="roundRect">
            <a:avLst>
              <a:gd name="adj" fmla="val 0"/>
            </a:avLst>
          </a:prstGeom>
          <a:solidFill>
            <a:schemeClr val="bg1">
              <a:alpha val="50196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1B587C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41C91150-DF8E-FE42-A2CF-AFF5DA56C592}"/>
              </a:ext>
            </a:extLst>
          </p:cNvPr>
          <p:cNvSpPr/>
          <p:nvPr/>
        </p:nvSpPr>
        <p:spPr>
          <a:xfrm>
            <a:off x="0" y="4744841"/>
            <a:ext cx="9144000" cy="1354311"/>
          </a:xfrm>
          <a:prstGeom prst="roundRect">
            <a:avLst>
              <a:gd name="adj" fmla="val 0"/>
            </a:avLst>
          </a:prstGeom>
          <a:solidFill>
            <a:srgbClr val="14425D">
              <a:alpha val="20000"/>
            </a:srgbClr>
          </a:soli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rtlCol="0" anchor="ctr"/>
          <a:lstStyle/>
          <a:p>
            <a:pPr marL="914400" marR="0" lvl="1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No Complex Cache Coherence Protocols</a:t>
            </a:r>
          </a:p>
          <a:p>
            <a:pPr marL="971550" marR="0" lvl="1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No Expensive Atomic Operations</a:t>
            </a:r>
          </a:p>
          <a:p>
            <a:pPr marL="971550" marR="0" lvl="1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Low Hardware Cost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82EC5076-0B2E-8348-8999-6CD455109E65}"/>
              </a:ext>
            </a:extLst>
          </p:cNvPr>
          <p:cNvSpPr txBox="1">
            <a:spLocks/>
          </p:cNvSpPr>
          <p:nvPr/>
        </p:nvSpPr>
        <p:spPr>
          <a:xfrm>
            <a:off x="628650" y="185508"/>
            <a:ext cx="7985354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1. Hardware Synchronization Support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267E996-14BF-E340-AEB5-531A0D110F41}"/>
              </a:ext>
            </a:extLst>
          </p:cNvPr>
          <p:cNvGrpSpPr/>
          <p:nvPr/>
        </p:nvGrpSpPr>
        <p:grpSpPr>
          <a:xfrm>
            <a:off x="129937" y="3960734"/>
            <a:ext cx="2084626" cy="584775"/>
            <a:chOff x="2663517" y="4185453"/>
            <a:chExt cx="2084626" cy="584775"/>
          </a:xfrm>
        </p:grpSpPr>
        <p:pic>
          <p:nvPicPr>
            <p:cNvPr id="39" name="Graphic 38" descr="Envelope">
              <a:extLst>
                <a:ext uri="{FF2B5EF4-FFF2-40B4-BE49-F238E27FC236}">
                  <a16:creationId xmlns:a16="http://schemas.microsoft.com/office/drawing/2014/main" id="{D99EBC5C-035F-9548-A7B3-724229D8D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63517" y="4192062"/>
              <a:ext cx="578166" cy="578166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787BDFF-A844-C141-A63F-EE302FB6F3D5}"/>
                </a:ext>
              </a:extLst>
            </p:cNvPr>
            <p:cNvSpPr txBox="1"/>
            <p:nvPr/>
          </p:nvSpPr>
          <p:spPr>
            <a:xfrm>
              <a:off x="3245693" y="4185453"/>
              <a:ext cx="15024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B587C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Local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B587C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lock acquire</a:t>
              </a:r>
              <a:endParaRPr kumimoji="0" lang="en-GR" sz="16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9150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-2.22222E-6 L 0.00712 0.00023 C 0.0066 0.00324 0.00608 0.00625 0.00573 0.01019 C 0.00539 0.0125 0.00504 0.01829 0.00504 0.01852 C 0.00417 0.04422 0.00556 0.00278 0.00452 0.03056 C 0.00434 0.03334 0.00434 0.03611 0.00417 0.03889 C 0.004 0.05185 0.004 0.05139 0.004 0.06759 C 0.004 0.08982 0.00382 0.10417 0.00417 0.12292 C 0.00434 0.125 0.00434 0.12732 0.00452 0.12917 C 0.00487 0.13959 0.00504 0.13935 0.00556 0.1456 C 0.00591 0.16088 0.00521 0.14051 0.00643 0.15996 C 0.00643 0.16204 0.0066 0.16412 0.00678 0.16597 C 0.00712 0.1706 0.00782 0.17709 0.00816 0.17847 C 0.00868 0.18056 0.00851 0.18033 0.00903 0.18033 L 0.00903 0.18056 " pathEditMode="relative" rAng="0" ptsTypes="AAAAAAAAAAAAAAA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902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1F30A70-185A-9644-BB54-4C57E17701A6}"/>
              </a:ext>
            </a:extLst>
          </p:cNvPr>
          <p:cNvCxnSpPr>
            <a:cxnSpLocks/>
            <a:stCxn id="96" idx="3"/>
            <a:endCxn id="58" idx="1"/>
          </p:cNvCxnSpPr>
          <p:nvPr/>
        </p:nvCxnSpPr>
        <p:spPr>
          <a:xfrm>
            <a:off x="4217170" y="2518215"/>
            <a:ext cx="709661" cy="2628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0B34FF73-DB63-9345-9DB6-807062A9E4B1}"/>
              </a:ext>
            </a:extLst>
          </p:cNvPr>
          <p:cNvGrpSpPr/>
          <p:nvPr/>
        </p:nvGrpSpPr>
        <p:grpSpPr>
          <a:xfrm>
            <a:off x="529996" y="1097478"/>
            <a:ext cx="3687174" cy="2424420"/>
            <a:chOff x="529996" y="1370192"/>
            <a:chExt cx="3687174" cy="2424420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A1CD7B3-301D-3E42-913C-C1A943D0DC64}"/>
                </a:ext>
              </a:extLst>
            </p:cNvPr>
            <p:cNvSpPr txBox="1"/>
            <p:nvPr/>
          </p:nvSpPr>
          <p:spPr>
            <a:xfrm>
              <a:off x="529996" y="1370192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0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F4C7F11-9489-874A-B0E2-368F03BA883C}"/>
                </a:ext>
              </a:extLst>
            </p:cNvPr>
            <p:cNvGrpSpPr/>
            <p:nvPr/>
          </p:nvGrpSpPr>
          <p:grpSpPr>
            <a:xfrm>
              <a:off x="628650" y="1787245"/>
              <a:ext cx="3588520" cy="2007367"/>
              <a:chOff x="628650" y="1787245"/>
              <a:chExt cx="3588520" cy="2007367"/>
            </a:xfrm>
          </p:grpSpPr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5FC9C8C4-FD00-7D46-9D69-1781D94D0C9E}"/>
                  </a:ext>
                </a:extLst>
              </p:cNvPr>
              <p:cNvSpPr/>
              <p:nvPr/>
            </p:nvSpPr>
            <p:spPr>
              <a:xfrm>
                <a:off x="628650" y="1787245"/>
                <a:ext cx="3588520" cy="2007367"/>
              </a:xfrm>
              <a:prstGeom prst="roundRect">
                <a:avLst>
                  <a:gd name="adj" fmla="val 437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7" name="Rounded Rectangle 96">
                <a:extLst>
                  <a:ext uri="{FF2B5EF4-FFF2-40B4-BE49-F238E27FC236}">
                    <a16:creationId xmlns:a16="http://schemas.microsoft.com/office/drawing/2014/main" id="{90289108-94C4-0149-9CF5-DEFF64A054DF}"/>
                  </a:ext>
                </a:extLst>
              </p:cNvPr>
              <p:cNvSpPr/>
              <p:nvPr/>
            </p:nvSpPr>
            <p:spPr>
              <a:xfrm>
                <a:off x="2572101" y="1951097"/>
                <a:ext cx="1481435" cy="1684293"/>
              </a:xfrm>
              <a:prstGeom prst="roundRect">
                <a:avLst>
                  <a:gd name="adj" fmla="val 7572"/>
                </a:avLst>
              </a:prstGeom>
              <a:solidFill>
                <a:srgbClr val="F9B268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Main Memory</a:t>
                </a:r>
              </a:p>
            </p:txBody>
          </p:sp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6E09D5DD-CE3D-E749-90F4-FC70847866F2}"/>
                  </a:ext>
                </a:extLst>
              </p:cNvPr>
              <p:cNvSpPr/>
              <p:nvPr/>
            </p:nvSpPr>
            <p:spPr>
              <a:xfrm>
                <a:off x="705359" y="1951097"/>
                <a:ext cx="1717000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0</a:t>
                </a:r>
              </a:p>
            </p:txBody>
          </p:sp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F3115951-B18D-014E-9310-9E0806B4E72C}"/>
                  </a:ext>
                </a:extLst>
              </p:cNvPr>
              <p:cNvSpPr/>
              <p:nvPr/>
            </p:nvSpPr>
            <p:spPr>
              <a:xfrm>
                <a:off x="705357" y="3254204"/>
                <a:ext cx="1332000" cy="360000"/>
              </a:xfrm>
              <a:prstGeom prst="roundRect">
                <a:avLst>
                  <a:gd name="adj" fmla="val 20355"/>
                </a:avLst>
              </a:prstGeom>
              <a:solidFill>
                <a:schemeClr val="accent4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Synchronization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Engine 0</a:t>
                </a:r>
              </a:p>
            </p:txBody>
          </p: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04867FCB-B0C3-2342-8903-59F040BF37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919663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09386504-FD1E-E547-84E0-15640AE0E3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7357" y="3429000"/>
                <a:ext cx="5347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D61777A3-46A8-0744-A795-7E32B55B3B9A}"/>
                  </a:ext>
                </a:extLst>
              </p:cNvPr>
              <p:cNvSpPr/>
              <p:nvPr/>
            </p:nvSpPr>
            <p:spPr>
              <a:xfrm>
                <a:off x="705357" y="2620620"/>
                <a:ext cx="1717001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1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0830500-1C44-6844-90FF-0ADF467FA3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253917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B12BD71-CBC8-3E48-B88E-5DF547DC3797}"/>
              </a:ext>
            </a:extLst>
          </p:cNvPr>
          <p:cNvGrpSpPr/>
          <p:nvPr/>
        </p:nvGrpSpPr>
        <p:grpSpPr>
          <a:xfrm>
            <a:off x="4828177" y="1100106"/>
            <a:ext cx="3687174" cy="2424420"/>
            <a:chOff x="529996" y="1370192"/>
            <a:chExt cx="3687174" cy="2424420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D5C6CA6-6299-464D-8307-463BD57F0AC7}"/>
                </a:ext>
              </a:extLst>
            </p:cNvPr>
            <p:cNvSpPr txBox="1"/>
            <p:nvPr/>
          </p:nvSpPr>
          <p:spPr>
            <a:xfrm>
              <a:off x="529996" y="1370192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1</a:t>
              </a: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D558EE5-0C00-924A-9528-45CC29B89EDE}"/>
                </a:ext>
              </a:extLst>
            </p:cNvPr>
            <p:cNvGrpSpPr/>
            <p:nvPr/>
          </p:nvGrpSpPr>
          <p:grpSpPr>
            <a:xfrm>
              <a:off x="628650" y="1787245"/>
              <a:ext cx="3588520" cy="2007367"/>
              <a:chOff x="628650" y="1787245"/>
              <a:chExt cx="3588520" cy="2007367"/>
            </a:xfrm>
          </p:grpSpPr>
          <p:sp>
            <p:nvSpPr>
              <p:cNvPr id="58" name="Rounded Rectangle 57">
                <a:extLst>
                  <a:ext uri="{FF2B5EF4-FFF2-40B4-BE49-F238E27FC236}">
                    <a16:creationId xmlns:a16="http://schemas.microsoft.com/office/drawing/2014/main" id="{BF2513CA-7B1D-DE4B-B771-C9A53DC756D6}"/>
                  </a:ext>
                </a:extLst>
              </p:cNvPr>
              <p:cNvSpPr/>
              <p:nvPr/>
            </p:nvSpPr>
            <p:spPr>
              <a:xfrm>
                <a:off x="628650" y="1787245"/>
                <a:ext cx="3588520" cy="2007367"/>
              </a:xfrm>
              <a:prstGeom prst="roundRect">
                <a:avLst>
                  <a:gd name="adj" fmla="val 437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6E7ECBC5-7219-1A40-80CA-2458288BD215}"/>
                  </a:ext>
                </a:extLst>
              </p:cNvPr>
              <p:cNvSpPr/>
              <p:nvPr/>
            </p:nvSpPr>
            <p:spPr>
              <a:xfrm>
                <a:off x="2572101" y="1951097"/>
                <a:ext cx="1481435" cy="1684293"/>
              </a:xfrm>
              <a:prstGeom prst="roundRect">
                <a:avLst>
                  <a:gd name="adj" fmla="val 7572"/>
                </a:avLst>
              </a:prstGeom>
              <a:solidFill>
                <a:srgbClr val="F9B268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Main Memory</a:t>
                </a: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A5A82309-70E1-704A-97CE-4E11729221D7}"/>
                  </a:ext>
                </a:extLst>
              </p:cNvPr>
              <p:cNvSpPr/>
              <p:nvPr/>
            </p:nvSpPr>
            <p:spPr>
              <a:xfrm>
                <a:off x="705359" y="1951097"/>
                <a:ext cx="1717000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0</a:t>
                </a:r>
              </a:p>
            </p:txBody>
          </p:sp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60FC48AB-9CA5-2B42-93EC-3BFAAD4DEC47}"/>
                  </a:ext>
                </a:extLst>
              </p:cNvPr>
              <p:cNvSpPr/>
              <p:nvPr/>
            </p:nvSpPr>
            <p:spPr>
              <a:xfrm>
                <a:off x="705357" y="3254204"/>
                <a:ext cx="1332000" cy="360000"/>
              </a:xfrm>
              <a:prstGeom prst="roundRect">
                <a:avLst>
                  <a:gd name="adj" fmla="val 20355"/>
                </a:avLst>
              </a:prstGeom>
              <a:solidFill>
                <a:schemeClr val="accent4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Synchronization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Engine 1</a:t>
                </a:r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FE9CAF7B-AECA-334B-9929-53905E4740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919663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40F2D1B1-94A4-2E4F-B705-1958313E01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7357" y="3429000"/>
                <a:ext cx="5347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4" name="Rounded Rectangle 63">
                <a:extLst>
                  <a:ext uri="{FF2B5EF4-FFF2-40B4-BE49-F238E27FC236}">
                    <a16:creationId xmlns:a16="http://schemas.microsoft.com/office/drawing/2014/main" id="{BC7FF8DB-531E-894F-BDB6-66667E92FB30}"/>
                  </a:ext>
                </a:extLst>
              </p:cNvPr>
              <p:cNvSpPr/>
              <p:nvPr/>
            </p:nvSpPr>
            <p:spPr>
              <a:xfrm>
                <a:off x="705357" y="2620620"/>
                <a:ext cx="1717001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1</a:t>
                </a:r>
              </a:p>
            </p:txBody>
          </p: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7586BB57-0BD7-5740-8788-E9D556092F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253917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53B564A-FEE3-BD42-BAC2-2C72EE2E88CA}"/>
              </a:ext>
            </a:extLst>
          </p:cNvPr>
          <p:cNvGrpSpPr/>
          <p:nvPr/>
        </p:nvGrpSpPr>
        <p:grpSpPr>
          <a:xfrm>
            <a:off x="146389" y="3872012"/>
            <a:ext cx="4603478" cy="2238373"/>
            <a:chOff x="146389" y="3872012"/>
            <a:chExt cx="4603478" cy="2238373"/>
          </a:xfrm>
        </p:grpSpPr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6D114320-679A-9446-A18F-102D187EAF73}"/>
                </a:ext>
              </a:extLst>
            </p:cNvPr>
            <p:cNvSpPr/>
            <p:nvPr/>
          </p:nvSpPr>
          <p:spPr>
            <a:xfrm>
              <a:off x="146389" y="3872012"/>
              <a:ext cx="4603478" cy="2238373"/>
            </a:xfrm>
            <a:prstGeom prst="roundRect">
              <a:avLst>
                <a:gd name="adj" fmla="val 9345"/>
              </a:avLst>
            </a:prstGeom>
            <a:solidFill>
              <a:schemeClr val="accent4">
                <a:lumMod val="75000"/>
                <a:alpha val="49804"/>
              </a:schemeClr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E65463F0-CA25-9945-9EB3-5F35938FFAE1}"/>
                </a:ext>
              </a:extLst>
            </p:cNvPr>
            <p:cNvCxnSpPr>
              <a:cxnSpLocks/>
            </p:cNvCxnSpPr>
            <p:nvPr/>
          </p:nvCxnSpPr>
          <p:spPr>
            <a:xfrm>
              <a:off x="2360199" y="4504334"/>
              <a:ext cx="469942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Rounded Rectangle 42">
              <a:extLst>
                <a:ext uri="{FF2B5EF4-FFF2-40B4-BE49-F238E27FC236}">
                  <a16:creationId xmlns:a16="http://schemas.microsoft.com/office/drawing/2014/main" id="{8C5803C9-6D5B-7044-AE62-3AC1D0C7D5E9}"/>
                </a:ext>
              </a:extLst>
            </p:cNvPr>
            <p:cNvSpPr/>
            <p:nvPr/>
          </p:nvSpPr>
          <p:spPr>
            <a:xfrm>
              <a:off x="2830141" y="5075564"/>
              <a:ext cx="1713082" cy="906485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Indexing Counters</a:t>
              </a: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CC6A8720-0D96-4649-961B-00C5E5D40E7F}"/>
                </a:ext>
              </a:extLst>
            </p:cNvPr>
            <p:cNvCxnSpPr>
              <a:cxnSpLocks/>
            </p:cNvCxnSpPr>
            <p:nvPr/>
          </p:nvCxnSpPr>
          <p:spPr>
            <a:xfrm>
              <a:off x="2360199" y="5386509"/>
              <a:ext cx="469942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B0649F87-279A-594E-82D2-8AF9E3BEA683}"/>
                </a:ext>
              </a:extLst>
            </p:cNvPr>
            <p:cNvSpPr/>
            <p:nvPr/>
          </p:nvSpPr>
          <p:spPr>
            <a:xfrm>
              <a:off x="311069" y="4054185"/>
              <a:ext cx="2049130" cy="1717226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Synchronization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Processing Unit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830A467-7066-4C44-999F-3AE3032C5BB2}"/>
              </a:ext>
            </a:extLst>
          </p:cNvPr>
          <p:cNvGrpSpPr/>
          <p:nvPr/>
        </p:nvGrpSpPr>
        <p:grpSpPr>
          <a:xfrm>
            <a:off x="5202561" y="4052829"/>
            <a:ext cx="1508916" cy="2025684"/>
            <a:chOff x="4879003" y="4052829"/>
            <a:chExt cx="1508916" cy="2025684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3380C92-7CCE-7C4A-AD31-12D891B99461}"/>
                </a:ext>
              </a:extLst>
            </p:cNvPr>
            <p:cNvGrpSpPr/>
            <p:nvPr/>
          </p:nvGrpSpPr>
          <p:grpSpPr>
            <a:xfrm>
              <a:off x="4879003" y="4052829"/>
              <a:ext cx="1508915" cy="523341"/>
              <a:chOff x="1169991" y="2885100"/>
              <a:chExt cx="1560272" cy="596078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6F2BCC38-361C-4049-A6AF-874309A84CE6}"/>
                  </a:ext>
                </a:extLst>
              </p:cNvPr>
              <p:cNvSpPr/>
              <p:nvPr/>
            </p:nvSpPr>
            <p:spPr>
              <a:xfrm>
                <a:off x="1169991" y="2885327"/>
                <a:ext cx="913830" cy="59000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Address</a:t>
                </a:r>
                <a:endPara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84172D0D-2929-874B-AB93-96922EBFAFCF}"/>
                  </a:ext>
                </a:extLst>
              </p:cNvPr>
              <p:cNvSpPr/>
              <p:nvPr/>
            </p:nvSpPr>
            <p:spPr>
              <a:xfrm>
                <a:off x="2087972" y="2885100"/>
                <a:ext cx="642291" cy="59607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…</a:t>
                </a: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9DF086AE-2C5C-864F-A510-B9A7D2EAF575}"/>
                </a:ext>
              </a:extLst>
            </p:cNvPr>
            <p:cNvGrpSpPr/>
            <p:nvPr/>
          </p:nvGrpSpPr>
          <p:grpSpPr>
            <a:xfrm>
              <a:off x="4879003" y="4571040"/>
              <a:ext cx="1508916" cy="383171"/>
              <a:chOff x="1169991" y="3048896"/>
              <a:chExt cx="1560273" cy="436426"/>
            </a:xfrm>
          </p:grpSpPr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12260B56-997A-894A-8CF4-A826F9FBF784}"/>
                  </a:ext>
                </a:extLst>
              </p:cNvPr>
              <p:cNvSpPr/>
              <p:nvPr/>
            </p:nvSpPr>
            <p:spPr>
              <a:xfrm>
                <a:off x="1169991" y="3048896"/>
                <a:ext cx="913830" cy="436426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--</a:t>
                </a:r>
                <a:endPara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5D20DA61-B2F8-AA42-8C5D-A8970F390A14}"/>
                  </a:ext>
                </a:extLst>
              </p:cNvPr>
              <p:cNvSpPr/>
              <p:nvPr/>
            </p:nvSpPr>
            <p:spPr>
              <a:xfrm>
                <a:off x="2087973" y="3054741"/>
                <a:ext cx="642291" cy="426437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…</a:t>
                </a:r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CEC73DB7-B231-9A43-9553-C70315D613B4}"/>
                </a:ext>
              </a:extLst>
            </p:cNvPr>
            <p:cNvGrpSpPr/>
            <p:nvPr/>
          </p:nvGrpSpPr>
          <p:grpSpPr>
            <a:xfrm>
              <a:off x="4879003" y="4950373"/>
              <a:ext cx="1508916" cy="378039"/>
              <a:chOff x="1169991" y="3054741"/>
              <a:chExt cx="1560273" cy="430581"/>
            </a:xfrm>
          </p:grpSpPr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E33941B4-7658-0149-89C1-1AE690028E3A}"/>
                  </a:ext>
                </a:extLst>
              </p:cNvPr>
              <p:cNvSpPr/>
              <p:nvPr/>
            </p:nvSpPr>
            <p:spPr>
              <a:xfrm>
                <a:off x="1169991" y="3054966"/>
                <a:ext cx="913830" cy="430356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--</a:t>
                </a:r>
                <a:endPara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90D6CFD3-6D72-E847-8DFC-F07EB9B45C1B}"/>
                  </a:ext>
                </a:extLst>
              </p:cNvPr>
              <p:cNvSpPr/>
              <p:nvPr/>
            </p:nvSpPr>
            <p:spPr>
              <a:xfrm>
                <a:off x="2087973" y="3054741"/>
                <a:ext cx="642291" cy="426437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…</a:t>
                </a: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8C38A0B-806F-154F-8106-41871E6E816B}"/>
                </a:ext>
              </a:extLst>
            </p:cNvPr>
            <p:cNvGrpSpPr/>
            <p:nvPr/>
          </p:nvGrpSpPr>
          <p:grpSpPr>
            <a:xfrm>
              <a:off x="4879003" y="5321136"/>
              <a:ext cx="1508916" cy="378039"/>
              <a:chOff x="1169991" y="3054741"/>
              <a:chExt cx="1560273" cy="430581"/>
            </a:xfrm>
          </p:grpSpPr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1C00A51B-6C24-BA4F-B5FF-0ED3DCE211B2}"/>
                  </a:ext>
                </a:extLst>
              </p:cNvPr>
              <p:cNvSpPr/>
              <p:nvPr/>
            </p:nvSpPr>
            <p:spPr>
              <a:xfrm>
                <a:off x="1169991" y="3054966"/>
                <a:ext cx="913830" cy="430356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--</a:t>
                </a:r>
                <a:endPara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FF3C873E-BFCA-8D49-BF9E-CB7887B2FC14}"/>
                  </a:ext>
                </a:extLst>
              </p:cNvPr>
              <p:cNvSpPr/>
              <p:nvPr/>
            </p:nvSpPr>
            <p:spPr>
              <a:xfrm>
                <a:off x="2087973" y="3054741"/>
                <a:ext cx="642291" cy="426437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…</a:t>
                </a: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846B56FA-1A34-314E-AC15-7C0D959CC984}"/>
                </a:ext>
              </a:extLst>
            </p:cNvPr>
            <p:cNvGrpSpPr/>
            <p:nvPr/>
          </p:nvGrpSpPr>
          <p:grpSpPr>
            <a:xfrm>
              <a:off x="4879003" y="5700468"/>
              <a:ext cx="1508916" cy="378045"/>
              <a:chOff x="1169991" y="3073007"/>
              <a:chExt cx="1560273" cy="430587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088BD8CA-3FE3-F64F-82C8-BC3C301BFF0C}"/>
                  </a:ext>
                </a:extLst>
              </p:cNvPr>
              <p:cNvSpPr/>
              <p:nvPr/>
            </p:nvSpPr>
            <p:spPr>
              <a:xfrm>
                <a:off x="1169991" y="3073239"/>
                <a:ext cx="913830" cy="430355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--</a:t>
                </a:r>
                <a:endPara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7250AA43-123E-8145-9930-C94F81A54D3B}"/>
                  </a:ext>
                </a:extLst>
              </p:cNvPr>
              <p:cNvSpPr/>
              <p:nvPr/>
            </p:nvSpPr>
            <p:spPr>
              <a:xfrm>
                <a:off x="2087973" y="3073007"/>
                <a:ext cx="642291" cy="430536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…</a:t>
                </a:r>
              </a:p>
            </p:txBody>
          </p:sp>
        </p:grpSp>
      </p:grp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60966E1F-B96A-7D4C-B153-1B52CFB281D3}"/>
              </a:ext>
            </a:extLst>
          </p:cNvPr>
          <p:cNvCxnSpPr>
            <a:cxnSpLocks/>
          </p:cNvCxnSpPr>
          <p:nvPr/>
        </p:nvCxnSpPr>
        <p:spPr>
          <a:xfrm>
            <a:off x="2037357" y="3305490"/>
            <a:ext cx="2534643" cy="56652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947BBF98-25CF-CA43-9A1A-228D5DB4A611}"/>
              </a:ext>
            </a:extLst>
          </p:cNvPr>
          <p:cNvCxnSpPr>
            <a:cxnSpLocks/>
          </p:cNvCxnSpPr>
          <p:nvPr/>
        </p:nvCxnSpPr>
        <p:spPr>
          <a:xfrm flipH="1">
            <a:off x="146389" y="3305490"/>
            <a:ext cx="558968" cy="67804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79" name="Group 78">
            <a:extLst>
              <a:ext uri="{FF2B5EF4-FFF2-40B4-BE49-F238E27FC236}">
                <a16:creationId xmlns:a16="http://schemas.microsoft.com/office/drawing/2014/main" id="{6DD29D5F-5416-4244-8C8F-D4B4383425D4}"/>
              </a:ext>
            </a:extLst>
          </p:cNvPr>
          <p:cNvGrpSpPr/>
          <p:nvPr/>
        </p:nvGrpSpPr>
        <p:grpSpPr>
          <a:xfrm>
            <a:off x="-107905" y="1683643"/>
            <a:ext cx="1179781" cy="625174"/>
            <a:chOff x="2469770" y="4192062"/>
            <a:chExt cx="1179781" cy="625174"/>
          </a:xfrm>
        </p:grpSpPr>
        <p:pic>
          <p:nvPicPr>
            <p:cNvPr id="85" name="Graphic 84" descr="Envelope">
              <a:extLst>
                <a:ext uri="{FF2B5EF4-FFF2-40B4-BE49-F238E27FC236}">
                  <a16:creationId xmlns:a16="http://schemas.microsoft.com/office/drawing/2014/main" id="{13B9B863-93CA-C34F-B846-F0D4E2D33D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D42DEF40-0D81-2B4A-9E67-7FA368FFE643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4122422B-24C2-454E-8936-945A4EBFA75C}"/>
              </a:ext>
            </a:extLst>
          </p:cNvPr>
          <p:cNvCxnSpPr>
            <a:cxnSpLocks/>
          </p:cNvCxnSpPr>
          <p:nvPr/>
        </p:nvCxnSpPr>
        <p:spPr>
          <a:xfrm flipV="1">
            <a:off x="4543223" y="4047868"/>
            <a:ext cx="659338" cy="10233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C0A4A98B-9AED-0644-A474-B7ED90C31B64}"/>
              </a:ext>
            </a:extLst>
          </p:cNvPr>
          <p:cNvCxnSpPr>
            <a:cxnSpLocks/>
          </p:cNvCxnSpPr>
          <p:nvPr/>
        </p:nvCxnSpPr>
        <p:spPr>
          <a:xfrm>
            <a:off x="4543223" y="4891477"/>
            <a:ext cx="633626" cy="1187036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9059B41F-BABD-3544-8157-3BC943EA8131}"/>
              </a:ext>
            </a:extLst>
          </p:cNvPr>
          <p:cNvSpPr/>
          <p:nvPr/>
        </p:nvSpPr>
        <p:spPr>
          <a:xfrm>
            <a:off x="2830141" y="4150202"/>
            <a:ext cx="1746139" cy="741275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Synchronization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Table</a:t>
            </a:r>
          </a:p>
        </p:txBody>
      </p:sp>
      <p:sp>
        <p:nvSpPr>
          <p:cNvPr id="73" name="Title 1">
            <a:extLst>
              <a:ext uri="{FF2B5EF4-FFF2-40B4-BE49-F238E27FC236}">
                <a16:creationId xmlns:a16="http://schemas.microsoft.com/office/drawing/2014/main" id="{A0EC7A12-8C9B-D543-B552-6E410B72586C}"/>
              </a:ext>
            </a:extLst>
          </p:cNvPr>
          <p:cNvSpPr txBox="1">
            <a:spLocks/>
          </p:cNvSpPr>
          <p:nvPr/>
        </p:nvSpPr>
        <p:spPr>
          <a:xfrm>
            <a:off x="628650" y="185508"/>
            <a:ext cx="7886700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2. Direct Buffering of Variables</a:t>
            </a: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57003552-2F01-C94B-B815-A50E2565CFFC}"/>
              </a:ext>
            </a:extLst>
          </p:cNvPr>
          <p:cNvGrpSpPr/>
          <p:nvPr/>
        </p:nvGrpSpPr>
        <p:grpSpPr>
          <a:xfrm>
            <a:off x="6908855" y="4478696"/>
            <a:ext cx="1924076" cy="584775"/>
            <a:chOff x="2663517" y="4185453"/>
            <a:chExt cx="1924076" cy="584775"/>
          </a:xfrm>
        </p:grpSpPr>
        <p:pic>
          <p:nvPicPr>
            <p:cNvPr id="105" name="Graphic 104" descr="Envelope">
              <a:extLst>
                <a:ext uri="{FF2B5EF4-FFF2-40B4-BE49-F238E27FC236}">
                  <a16:creationId xmlns:a16="http://schemas.microsoft.com/office/drawing/2014/main" id="{2EFCA1DB-390B-EF43-900A-2760A6C22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63517" y="4192062"/>
              <a:ext cx="578166" cy="578166"/>
            </a:xfrm>
            <a:prstGeom prst="rect">
              <a:avLst/>
            </a:prstGeom>
          </p:spPr>
        </p:pic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B09F782B-FC14-6847-8C21-A56FA992CFFE}"/>
                </a:ext>
              </a:extLst>
            </p:cNvPr>
            <p:cNvSpPr txBox="1"/>
            <p:nvPr/>
          </p:nvSpPr>
          <p:spPr>
            <a:xfrm>
              <a:off x="3245693" y="4185453"/>
              <a:ext cx="1341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B587C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Local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B587C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lock acquire</a:t>
              </a:r>
              <a:endParaRPr kumimoji="0" lang="en-GR" sz="16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09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2.96296E-6 L 0.00035 0.00023 C -0.00104 0.00556 -0.00243 0.01181 -0.00364 0.01829 C -0.00816 0.04352 -0.00312 0.01945 -0.00711 0.03866 C -0.00677 0.04977 -0.00694 0.06088 -0.00555 0.07199 C -0.00486 0.07616 -0.00295 0.08033 -0.00173 0.08426 L 0.00209 0.09699 C 0.00261 0.09885 0.00278 0.10116 0.004 0.10278 C 0.00521 0.1051 0.00695 0.10672 0.00782 0.10926 C 0.01268 0.12199 0.00834 0.12037 0.01719 0.12755 C 0.02084 0.13079 0.02448 0.13449 0.02882 0.13611 L 0.04011 0.14051 C 0.04184 0.14098 0.04375 0.1419 0.04584 0.14236 C 0.04809 0.14329 0.0507 0.14352 0.05348 0.14445 C 0.05712 0.14584 0.06094 0.14723 0.06493 0.14861 L 0.07049 0.15093 C 0.08386 0.16019 0.07934 0.15463 0.08559 0.16505 L 0.08959 0.17778 C 0.09011 0.17963 0.09098 0.18125 0.09132 0.1838 C 0.09705 0.21505 0.08976 0.17616 0.09497 0.20232 C 0.1 0.22616 0.09428 0.20093 0.09896 0.22107 C 0.09948 0.22662 0.10018 0.23195 0.10087 0.2375 C 0.10139 0.24236 0.10243 0.24723 0.10296 0.25209 C 0.10313 0.25996 0.10296 0.26736 0.10296 0.275 L 0.10296 0.2757 " pathEditMode="relative" rAng="0" ptsTypes="AAAAAAAAAAAAAAAAAAAAAAAAA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1F30A70-185A-9644-BB54-4C57E17701A6}"/>
              </a:ext>
            </a:extLst>
          </p:cNvPr>
          <p:cNvCxnSpPr>
            <a:cxnSpLocks/>
            <a:stCxn id="96" idx="3"/>
            <a:endCxn id="58" idx="1"/>
          </p:cNvCxnSpPr>
          <p:nvPr/>
        </p:nvCxnSpPr>
        <p:spPr>
          <a:xfrm>
            <a:off x="4217170" y="2518215"/>
            <a:ext cx="709661" cy="2628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0B34FF73-DB63-9345-9DB6-807062A9E4B1}"/>
              </a:ext>
            </a:extLst>
          </p:cNvPr>
          <p:cNvGrpSpPr/>
          <p:nvPr/>
        </p:nvGrpSpPr>
        <p:grpSpPr>
          <a:xfrm>
            <a:off x="529996" y="1097478"/>
            <a:ext cx="3687174" cy="2424420"/>
            <a:chOff x="529996" y="1370192"/>
            <a:chExt cx="3687174" cy="2424420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A1CD7B3-301D-3E42-913C-C1A943D0DC64}"/>
                </a:ext>
              </a:extLst>
            </p:cNvPr>
            <p:cNvSpPr txBox="1"/>
            <p:nvPr/>
          </p:nvSpPr>
          <p:spPr>
            <a:xfrm>
              <a:off x="529996" y="1370192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0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F4C7F11-9489-874A-B0E2-368F03BA883C}"/>
                </a:ext>
              </a:extLst>
            </p:cNvPr>
            <p:cNvGrpSpPr/>
            <p:nvPr/>
          </p:nvGrpSpPr>
          <p:grpSpPr>
            <a:xfrm>
              <a:off x="628650" y="1787245"/>
              <a:ext cx="3588520" cy="2007367"/>
              <a:chOff x="628650" y="1787245"/>
              <a:chExt cx="3588520" cy="2007367"/>
            </a:xfrm>
          </p:grpSpPr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5FC9C8C4-FD00-7D46-9D69-1781D94D0C9E}"/>
                  </a:ext>
                </a:extLst>
              </p:cNvPr>
              <p:cNvSpPr/>
              <p:nvPr/>
            </p:nvSpPr>
            <p:spPr>
              <a:xfrm>
                <a:off x="628650" y="1787245"/>
                <a:ext cx="3588520" cy="2007367"/>
              </a:xfrm>
              <a:prstGeom prst="roundRect">
                <a:avLst>
                  <a:gd name="adj" fmla="val 437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7" name="Rounded Rectangle 96">
                <a:extLst>
                  <a:ext uri="{FF2B5EF4-FFF2-40B4-BE49-F238E27FC236}">
                    <a16:creationId xmlns:a16="http://schemas.microsoft.com/office/drawing/2014/main" id="{90289108-94C4-0149-9CF5-DEFF64A054DF}"/>
                  </a:ext>
                </a:extLst>
              </p:cNvPr>
              <p:cNvSpPr/>
              <p:nvPr/>
            </p:nvSpPr>
            <p:spPr>
              <a:xfrm>
                <a:off x="2572101" y="1951097"/>
                <a:ext cx="1481435" cy="1684293"/>
              </a:xfrm>
              <a:prstGeom prst="roundRect">
                <a:avLst>
                  <a:gd name="adj" fmla="val 7572"/>
                </a:avLst>
              </a:prstGeom>
              <a:solidFill>
                <a:srgbClr val="F9B268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Main Memory</a:t>
                </a:r>
              </a:p>
            </p:txBody>
          </p:sp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6E09D5DD-CE3D-E749-90F4-FC70847866F2}"/>
                  </a:ext>
                </a:extLst>
              </p:cNvPr>
              <p:cNvSpPr/>
              <p:nvPr/>
            </p:nvSpPr>
            <p:spPr>
              <a:xfrm>
                <a:off x="705359" y="1951097"/>
                <a:ext cx="1717000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0</a:t>
                </a:r>
              </a:p>
            </p:txBody>
          </p:sp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F3115951-B18D-014E-9310-9E0806B4E72C}"/>
                  </a:ext>
                </a:extLst>
              </p:cNvPr>
              <p:cNvSpPr/>
              <p:nvPr/>
            </p:nvSpPr>
            <p:spPr>
              <a:xfrm>
                <a:off x="705357" y="3254204"/>
                <a:ext cx="1332000" cy="360000"/>
              </a:xfrm>
              <a:prstGeom prst="roundRect">
                <a:avLst>
                  <a:gd name="adj" fmla="val 20355"/>
                </a:avLst>
              </a:prstGeom>
              <a:solidFill>
                <a:schemeClr val="accent4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Synchronization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Engine 0</a:t>
                </a:r>
              </a:p>
            </p:txBody>
          </p: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04867FCB-B0C3-2342-8903-59F040BF37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919663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09386504-FD1E-E547-84E0-15640AE0E3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7357" y="3429000"/>
                <a:ext cx="5347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D61777A3-46A8-0744-A795-7E32B55B3B9A}"/>
                  </a:ext>
                </a:extLst>
              </p:cNvPr>
              <p:cNvSpPr/>
              <p:nvPr/>
            </p:nvSpPr>
            <p:spPr>
              <a:xfrm>
                <a:off x="705357" y="2620620"/>
                <a:ext cx="1717001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1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0830500-1C44-6844-90FF-0ADF467FA3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253917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B12BD71-CBC8-3E48-B88E-5DF547DC3797}"/>
              </a:ext>
            </a:extLst>
          </p:cNvPr>
          <p:cNvGrpSpPr/>
          <p:nvPr/>
        </p:nvGrpSpPr>
        <p:grpSpPr>
          <a:xfrm>
            <a:off x="4828177" y="1100106"/>
            <a:ext cx="3687174" cy="2424420"/>
            <a:chOff x="529996" y="1370192"/>
            <a:chExt cx="3687174" cy="2424420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D5C6CA6-6299-464D-8307-463BD57F0AC7}"/>
                </a:ext>
              </a:extLst>
            </p:cNvPr>
            <p:cNvSpPr txBox="1"/>
            <p:nvPr/>
          </p:nvSpPr>
          <p:spPr>
            <a:xfrm>
              <a:off x="529996" y="1370192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1</a:t>
              </a: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DD558EE5-0C00-924A-9528-45CC29B89EDE}"/>
                </a:ext>
              </a:extLst>
            </p:cNvPr>
            <p:cNvGrpSpPr/>
            <p:nvPr/>
          </p:nvGrpSpPr>
          <p:grpSpPr>
            <a:xfrm>
              <a:off x="628650" y="1787245"/>
              <a:ext cx="3588520" cy="2007367"/>
              <a:chOff x="628650" y="1787245"/>
              <a:chExt cx="3588520" cy="2007367"/>
            </a:xfrm>
          </p:grpSpPr>
          <p:sp>
            <p:nvSpPr>
              <p:cNvPr id="58" name="Rounded Rectangle 57">
                <a:extLst>
                  <a:ext uri="{FF2B5EF4-FFF2-40B4-BE49-F238E27FC236}">
                    <a16:creationId xmlns:a16="http://schemas.microsoft.com/office/drawing/2014/main" id="{BF2513CA-7B1D-DE4B-B771-C9A53DC756D6}"/>
                  </a:ext>
                </a:extLst>
              </p:cNvPr>
              <p:cNvSpPr/>
              <p:nvPr/>
            </p:nvSpPr>
            <p:spPr>
              <a:xfrm>
                <a:off x="628650" y="1787245"/>
                <a:ext cx="3588520" cy="2007367"/>
              </a:xfrm>
              <a:prstGeom prst="roundRect">
                <a:avLst>
                  <a:gd name="adj" fmla="val 437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6E7ECBC5-7219-1A40-80CA-2458288BD215}"/>
                  </a:ext>
                </a:extLst>
              </p:cNvPr>
              <p:cNvSpPr/>
              <p:nvPr/>
            </p:nvSpPr>
            <p:spPr>
              <a:xfrm>
                <a:off x="2572101" y="1951097"/>
                <a:ext cx="1481435" cy="1684293"/>
              </a:xfrm>
              <a:prstGeom prst="roundRect">
                <a:avLst>
                  <a:gd name="adj" fmla="val 7572"/>
                </a:avLst>
              </a:prstGeom>
              <a:solidFill>
                <a:srgbClr val="F9B268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Main Memory</a:t>
                </a: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A5A82309-70E1-704A-97CE-4E11729221D7}"/>
                  </a:ext>
                </a:extLst>
              </p:cNvPr>
              <p:cNvSpPr/>
              <p:nvPr/>
            </p:nvSpPr>
            <p:spPr>
              <a:xfrm>
                <a:off x="705359" y="1951097"/>
                <a:ext cx="1717000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0</a:t>
                </a:r>
              </a:p>
            </p:txBody>
          </p:sp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60FC48AB-9CA5-2B42-93EC-3BFAAD4DEC47}"/>
                  </a:ext>
                </a:extLst>
              </p:cNvPr>
              <p:cNvSpPr/>
              <p:nvPr/>
            </p:nvSpPr>
            <p:spPr>
              <a:xfrm>
                <a:off x="705357" y="3254204"/>
                <a:ext cx="1332000" cy="360000"/>
              </a:xfrm>
              <a:prstGeom prst="roundRect">
                <a:avLst>
                  <a:gd name="adj" fmla="val 20355"/>
                </a:avLst>
              </a:prstGeom>
              <a:solidFill>
                <a:schemeClr val="accent4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Synchronization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Engine 1</a:t>
                </a:r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FE9CAF7B-AECA-334B-9929-53905E4740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919663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40F2D1B1-94A4-2E4F-B705-1958313E01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7357" y="3429000"/>
                <a:ext cx="5347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4" name="Rounded Rectangle 63">
                <a:extLst>
                  <a:ext uri="{FF2B5EF4-FFF2-40B4-BE49-F238E27FC236}">
                    <a16:creationId xmlns:a16="http://schemas.microsoft.com/office/drawing/2014/main" id="{BC7FF8DB-531E-894F-BDB6-66667E92FB30}"/>
                  </a:ext>
                </a:extLst>
              </p:cNvPr>
              <p:cNvSpPr/>
              <p:nvPr/>
            </p:nvSpPr>
            <p:spPr>
              <a:xfrm>
                <a:off x="705357" y="2620620"/>
                <a:ext cx="1717001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1</a:t>
                </a:r>
              </a:p>
            </p:txBody>
          </p: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7586BB57-0BD7-5740-8788-E9D556092F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253917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53B564A-FEE3-BD42-BAC2-2C72EE2E88CA}"/>
              </a:ext>
            </a:extLst>
          </p:cNvPr>
          <p:cNvGrpSpPr/>
          <p:nvPr/>
        </p:nvGrpSpPr>
        <p:grpSpPr>
          <a:xfrm>
            <a:off x="146389" y="3872012"/>
            <a:ext cx="4603478" cy="2238373"/>
            <a:chOff x="146389" y="3872012"/>
            <a:chExt cx="4603478" cy="2238373"/>
          </a:xfrm>
        </p:grpSpPr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6D114320-679A-9446-A18F-102D187EAF73}"/>
                </a:ext>
              </a:extLst>
            </p:cNvPr>
            <p:cNvSpPr/>
            <p:nvPr/>
          </p:nvSpPr>
          <p:spPr>
            <a:xfrm>
              <a:off x="146389" y="3872012"/>
              <a:ext cx="4603478" cy="2238373"/>
            </a:xfrm>
            <a:prstGeom prst="roundRect">
              <a:avLst>
                <a:gd name="adj" fmla="val 9345"/>
              </a:avLst>
            </a:prstGeom>
            <a:solidFill>
              <a:srgbClr val="3B6431">
                <a:alpha val="50196"/>
              </a:srgbClr>
            </a:solidFill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E65463F0-CA25-9945-9EB3-5F35938FFAE1}"/>
                </a:ext>
              </a:extLst>
            </p:cNvPr>
            <p:cNvCxnSpPr>
              <a:cxnSpLocks/>
            </p:cNvCxnSpPr>
            <p:nvPr/>
          </p:nvCxnSpPr>
          <p:spPr>
            <a:xfrm>
              <a:off x="2360199" y="4504334"/>
              <a:ext cx="469942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Rounded Rectangle 42">
              <a:extLst>
                <a:ext uri="{FF2B5EF4-FFF2-40B4-BE49-F238E27FC236}">
                  <a16:creationId xmlns:a16="http://schemas.microsoft.com/office/drawing/2014/main" id="{8C5803C9-6D5B-7044-AE62-3AC1D0C7D5E9}"/>
                </a:ext>
              </a:extLst>
            </p:cNvPr>
            <p:cNvSpPr/>
            <p:nvPr/>
          </p:nvSpPr>
          <p:spPr>
            <a:xfrm>
              <a:off x="2830141" y="5075564"/>
              <a:ext cx="1713082" cy="906485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Indexing Counters</a:t>
              </a: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CC6A8720-0D96-4649-961B-00C5E5D40E7F}"/>
                </a:ext>
              </a:extLst>
            </p:cNvPr>
            <p:cNvCxnSpPr>
              <a:cxnSpLocks/>
            </p:cNvCxnSpPr>
            <p:nvPr/>
          </p:nvCxnSpPr>
          <p:spPr>
            <a:xfrm>
              <a:off x="2360199" y="5386509"/>
              <a:ext cx="469942" cy="0"/>
            </a:xfrm>
            <a:prstGeom prst="straightConnector1">
              <a:avLst/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B0649F87-279A-594E-82D2-8AF9E3BEA683}"/>
                </a:ext>
              </a:extLst>
            </p:cNvPr>
            <p:cNvSpPr/>
            <p:nvPr/>
          </p:nvSpPr>
          <p:spPr>
            <a:xfrm>
              <a:off x="311069" y="4054185"/>
              <a:ext cx="2049130" cy="1717226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Synchronization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Processing Unit</a:t>
              </a:r>
            </a:p>
          </p:txBody>
        </p:sp>
      </p:grp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60966E1F-B96A-7D4C-B153-1B52CFB281D3}"/>
              </a:ext>
            </a:extLst>
          </p:cNvPr>
          <p:cNvCxnSpPr>
            <a:cxnSpLocks/>
          </p:cNvCxnSpPr>
          <p:nvPr/>
        </p:nvCxnSpPr>
        <p:spPr>
          <a:xfrm>
            <a:off x="2037357" y="3305490"/>
            <a:ext cx="2534643" cy="566522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947BBF98-25CF-CA43-9A1A-228D5DB4A611}"/>
              </a:ext>
            </a:extLst>
          </p:cNvPr>
          <p:cNvCxnSpPr>
            <a:cxnSpLocks/>
          </p:cNvCxnSpPr>
          <p:nvPr/>
        </p:nvCxnSpPr>
        <p:spPr>
          <a:xfrm flipH="1">
            <a:off x="146389" y="3305490"/>
            <a:ext cx="558968" cy="67804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4122422B-24C2-454E-8936-945A4EBFA75C}"/>
              </a:ext>
            </a:extLst>
          </p:cNvPr>
          <p:cNvCxnSpPr>
            <a:cxnSpLocks/>
          </p:cNvCxnSpPr>
          <p:nvPr/>
        </p:nvCxnSpPr>
        <p:spPr>
          <a:xfrm flipV="1">
            <a:off x="4543223" y="4047868"/>
            <a:ext cx="659338" cy="102334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C0A4A98B-9AED-0644-A474-B7ED90C31B64}"/>
              </a:ext>
            </a:extLst>
          </p:cNvPr>
          <p:cNvCxnSpPr>
            <a:cxnSpLocks/>
          </p:cNvCxnSpPr>
          <p:nvPr/>
        </p:nvCxnSpPr>
        <p:spPr>
          <a:xfrm>
            <a:off x="4543223" y="4891477"/>
            <a:ext cx="633626" cy="1187036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9059B41F-BABD-3544-8157-3BC943EA8131}"/>
              </a:ext>
            </a:extLst>
          </p:cNvPr>
          <p:cNvSpPr/>
          <p:nvPr/>
        </p:nvSpPr>
        <p:spPr>
          <a:xfrm>
            <a:off x="2830141" y="4150202"/>
            <a:ext cx="1746139" cy="741275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Synchronization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Table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47C40C82-CAD9-8C49-9E45-24DCF062EA03}"/>
              </a:ext>
            </a:extLst>
          </p:cNvPr>
          <p:cNvGrpSpPr/>
          <p:nvPr/>
        </p:nvGrpSpPr>
        <p:grpSpPr>
          <a:xfrm>
            <a:off x="834474" y="3579553"/>
            <a:ext cx="1179781" cy="625174"/>
            <a:chOff x="2469770" y="4192062"/>
            <a:chExt cx="1179781" cy="625174"/>
          </a:xfrm>
        </p:grpSpPr>
        <p:pic>
          <p:nvPicPr>
            <p:cNvPr id="68" name="Graphic 67" descr="Envelope">
              <a:extLst>
                <a:ext uri="{FF2B5EF4-FFF2-40B4-BE49-F238E27FC236}">
                  <a16:creationId xmlns:a16="http://schemas.microsoft.com/office/drawing/2014/main" id="{90C09FB2-93F5-7A4D-8E9A-180E2C048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77F6E4E-3F40-584D-A55C-C0FEC559B91E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sp>
        <p:nvSpPr>
          <p:cNvPr id="79" name="Title 1">
            <a:extLst>
              <a:ext uri="{FF2B5EF4-FFF2-40B4-BE49-F238E27FC236}">
                <a16:creationId xmlns:a16="http://schemas.microsoft.com/office/drawing/2014/main" id="{F0ED2A65-FBB8-CC4D-9C05-4CF905412EE6}"/>
              </a:ext>
            </a:extLst>
          </p:cNvPr>
          <p:cNvSpPr txBox="1">
            <a:spLocks/>
          </p:cNvSpPr>
          <p:nvPr/>
        </p:nvSpPr>
        <p:spPr>
          <a:xfrm>
            <a:off x="628650" y="185508"/>
            <a:ext cx="7886700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2. Direct Buffering of Variables</a:t>
            </a:r>
          </a:p>
        </p:txBody>
      </p: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56FCCE1D-061C-B044-A522-B08792F0D774}"/>
              </a:ext>
            </a:extLst>
          </p:cNvPr>
          <p:cNvGrpSpPr/>
          <p:nvPr/>
        </p:nvGrpSpPr>
        <p:grpSpPr>
          <a:xfrm>
            <a:off x="6908855" y="4478696"/>
            <a:ext cx="2031202" cy="584775"/>
            <a:chOff x="2663517" y="4185453"/>
            <a:chExt cx="2031202" cy="584775"/>
          </a:xfrm>
        </p:grpSpPr>
        <p:pic>
          <p:nvPicPr>
            <p:cNvPr id="117" name="Graphic 116" descr="Envelope">
              <a:extLst>
                <a:ext uri="{FF2B5EF4-FFF2-40B4-BE49-F238E27FC236}">
                  <a16:creationId xmlns:a16="http://schemas.microsoft.com/office/drawing/2014/main" id="{7C1FA7BA-E91F-114A-A4E9-6C9E1EE08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63517" y="4192062"/>
              <a:ext cx="578166" cy="578166"/>
            </a:xfrm>
            <a:prstGeom prst="rect">
              <a:avLst/>
            </a:prstGeom>
          </p:spPr>
        </p:pic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BBEB4B57-C93A-4C47-AE23-3D47E57473D0}"/>
                </a:ext>
              </a:extLst>
            </p:cNvPr>
            <p:cNvSpPr txBox="1"/>
            <p:nvPr/>
          </p:nvSpPr>
          <p:spPr>
            <a:xfrm>
              <a:off x="3245693" y="4185453"/>
              <a:ext cx="1449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B587C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Local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B587C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lock acquire</a:t>
              </a:r>
              <a:endParaRPr kumimoji="0" lang="en-GR" sz="16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D6D1DB70-2FF7-254E-BE66-FAD7220ADB24}"/>
              </a:ext>
            </a:extLst>
          </p:cNvPr>
          <p:cNvGrpSpPr/>
          <p:nvPr/>
        </p:nvGrpSpPr>
        <p:grpSpPr>
          <a:xfrm>
            <a:off x="5202561" y="4052829"/>
            <a:ext cx="1508916" cy="2025684"/>
            <a:chOff x="4879003" y="4052829"/>
            <a:chExt cx="1508916" cy="2025684"/>
          </a:xfrm>
        </p:grpSpPr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A856F005-DB6F-364D-9F4C-C29B676BBBDC}"/>
                </a:ext>
              </a:extLst>
            </p:cNvPr>
            <p:cNvGrpSpPr/>
            <p:nvPr/>
          </p:nvGrpSpPr>
          <p:grpSpPr>
            <a:xfrm>
              <a:off x="4879003" y="4052829"/>
              <a:ext cx="1508916" cy="523341"/>
              <a:chOff x="1169991" y="2885100"/>
              <a:chExt cx="1560273" cy="596078"/>
            </a:xfrm>
          </p:grpSpPr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9592C555-EDAC-5F49-B677-AB641EC0923C}"/>
                  </a:ext>
                </a:extLst>
              </p:cNvPr>
              <p:cNvSpPr/>
              <p:nvPr/>
            </p:nvSpPr>
            <p:spPr>
              <a:xfrm>
                <a:off x="1169991" y="2885327"/>
                <a:ext cx="913830" cy="590006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Address</a:t>
                </a:r>
                <a:endPara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C69838F3-5DBC-1C4D-84FA-CC5A5B34DADE}"/>
                  </a:ext>
                </a:extLst>
              </p:cNvPr>
              <p:cNvSpPr/>
              <p:nvPr/>
            </p:nvSpPr>
            <p:spPr>
              <a:xfrm>
                <a:off x="2087973" y="2885100"/>
                <a:ext cx="642291" cy="596078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…</a:t>
                </a:r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E4E0EA4A-F745-D541-ADB8-94DBCBC89DB7}"/>
                </a:ext>
              </a:extLst>
            </p:cNvPr>
            <p:cNvGrpSpPr/>
            <p:nvPr/>
          </p:nvGrpSpPr>
          <p:grpSpPr>
            <a:xfrm>
              <a:off x="4879003" y="4571040"/>
              <a:ext cx="1508916" cy="383171"/>
              <a:chOff x="1169991" y="3048896"/>
              <a:chExt cx="1560273" cy="436426"/>
            </a:xfrm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E07B8256-938D-154C-B94B-45D610F77571}"/>
                  </a:ext>
                </a:extLst>
              </p:cNvPr>
              <p:cNvSpPr/>
              <p:nvPr/>
            </p:nvSpPr>
            <p:spPr>
              <a:xfrm>
                <a:off x="1169991" y="3048896"/>
                <a:ext cx="913830" cy="436426"/>
              </a:xfrm>
              <a:prstGeom prst="rect">
                <a:avLst/>
              </a:prstGeom>
              <a:solidFill>
                <a:schemeClr val="accent2">
                  <a:alpha val="50196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F2936">
                        <a:lumMod val="5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0x33A9</a:t>
                </a:r>
                <a:endParaRPr kumimoji="0" lang="en-GR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9F2936">
                      <a:lumMod val="50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6B97E6F5-48CB-7043-87BB-19DB17CAD6FC}"/>
                  </a:ext>
                </a:extLst>
              </p:cNvPr>
              <p:cNvSpPr/>
              <p:nvPr/>
            </p:nvSpPr>
            <p:spPr>
              <a:xfrm>
                <a:off x="2087973" y="3054741"/>
                <a:ext cx="642291" cy="426437"/>
              </a:xfrm>
              <a:prstGeom prst="rect">
                <a:avLst/>
              </a:prstGeom>
              <a:solidFill>
                <a:schemeClr val="accent2">
                  <a:alpha val="50196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9F2936">
                        <a:lumMod val="50000"/>
                      </a:srgbClr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…</a:t>
                </a:r>
              </a:p>
            </p:txBody>
          </p:sp>
        </p:grp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4BDF86FC-CD00-504A-A43D-0187D8DA21F8}"/>
                </a:ext>
              </a:extLst>
            </p:cNvPr>
            <p:cNvGrpSpPr/>
            <p:nvPr/>
          </p:nvGrpSpPr>
          <p:grpSpPr>
            <a:xfrm>
              <a:off x="4879003" y="4950373"/>
              <a:ext cx="1508916" cy="378039"/>
              <a:chOff x="1169991" y="3054741"/>
              <a:chExt cx="1560273" cy="430581"/>
            </a:xfrm>
          </p:grpSpPr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3DB175F2-D3CF-A947-826D-D87733D237A6}"/>
                  </a:ext>
                </a:extLst>
              </p:cNvPr>
              <p:cNvSpPr/>
              <p:nvPr/>
            </p:nvSpPr>
            <p:spPr>
              <a:xfrm>
                <a:off x="1169991" y="3054966"/>
                <a:ext cx="913830" cy="430356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--</a:t>
                </a:r>
                <a:endPara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01D2D467-1293-7B47-B199-81F77F0A8E13}"/>
                  </a:ext>
                </a:extLst>
              </p:cNvPr>
              <p:cNvSpPr/>
              <p:nvPr/>
            </p:nvSpPr>
            <p:spPr>
              <a:xfrm>
                <a:off x="2087973" y="3054741"/>
                <a:ext cx="642291" cy="426437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…</a:t>
                </a:r>
              </a:p>
            </p:txBody>
          </p: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514A63D0-B208-074A-B41E-5B94A958A291}"/>
                </a:ext>
              </a:extLst>
            </p:cNvPr>
            <p:cNvGrpSpPr/>
            <p:nvPr/>
          </p:nvGrpSpPr>
          <p:grpSpPr>
            <a:xfrm>
              <a:off x="4879003" y="5321136"/>
              <a:ext cx="1508916" cy="378039"/>
              <a:chOff x="1169991" y="3054741"/>
              <a:chExt cx="1560273" cy="430581"/>
            </a:xfrm>
          </p:grpSpPr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E8650A3A-F604-3A45-A516-4A5CA4FA338F}"/>
                  </a:ext>
                </a:extLst>
              </p:cNvPr>
              <p:cNvSpPr/>
              <p:nvPr/>
            </p:nvSpPr>
            <p:spPr>
              <a:xfrm>
                <a:off x="1169991" y="3054966"/>
                <a:ext cx="913830" cy="430356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--</a:t>
                </a:r>
                <a:endPara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1A458EC1-87F5-A542-9DDE-476CBF98EAAC}"/>
                  </a:ext>
                </a:extLst>
              </p:cNvPr>
              <p:cNvSpPr/>
              <p:nvPr/>
            </p:nvSpPr>
            <p:spPr>
              <a:xfrm>
                <a:off x="2087973" y="3054741"/>
                <a:ext cx="642291" cy="426437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…</a:t>
                </a:r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8E9CEBBA-7B57-8C40-B75A-E890EF172D0A}"/>
                </a:ext>
              </a:extLst>
            </p:cNvPr>
            <p:cNvGrpSpPr/>
            <p:nvPr/>
          </p:nvGrpSpPr>
          <p:grpSpPr>
            <a:xfrm>
              <a:off x="4879003" y="5700468"/>
              <a:ext cx="1508916" cy="378045"/>
              <a:chOff x="1169991" y="3073007"/>
              <a:chExt cx="1560273" cy="430587"/>
            </a:xfrm>
          </p:grpSpPr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F6ABEEB6-0F0E-0F40-A30E-B67AD3463C59}"/>
                  </a:ext>
                </a:extLst>
              </p:cNvPr>
              <p:cNvSpPr/>
              <p:nvPr/>
            </p:nvSpPr>
            <p:spPr>
              <a:xfrm>
                <a:off x="1169991" y="3073239"/>
                <a:ext cx="913830" cy="430355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--</a:t>
                </a:r>
                <a:endParaRPr kumimoji="0" lang="en-GR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F42B302F-66C2-E648-B83D-976C42461F7C}"/>
                  </a:ext>
                </a:extLst>
              </p:cNvPr>
              <p:cNvSpPr/>
              <p:nvPr/>
            </p:nvSpPr>
            <p:spPr>
              <a:xfrm>
                <a:off x="2087973" y="3073007"/>
                <a:ext cx="642291" cy="430536"/>
              </a:xfrm>
              <a:prstGeom prst="rect">
                <a:avLst/>
              </a:prstGeom>
              <a:solidFill>
                <a:srgbClr val="EBEBEB">
                  <a:alpha val="50196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…</a:t>
                </a:r>
              </a:p>
            </p:txBody>
          </p:sp>
        </p:grpSp>
      </p:grp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6A3B6642-6C36-524F-810E-72A8ACD6D4AC}"/>
              </a:ext>
            </a:extLst>
          </p:cNvPr>
          <p:cNvSpPr/>
          <p:nvPr/>
        </p:nvSpPr>
        <p:spPr>
          <a:xfrm>
            <a:off x="0" y="4741424"/>
            <a:ext cx="9144000" cy="135431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E43157F5-38F1-AD45-9DFD-744844DB5DE9}"/>
              </a:ext>
            </a:extLst>
          </p:cNvPr>
          <p:cNvSpPr/>
          <p:nvPr/>
        </p:nvSpPr>
        <p:spPr>
          <a:xfrm>
            <a:off x="3881" y="4731480"/>
            <a:ext cx="9144000" cy="1354311"/>
          </a:xfrm>
          <a:prstGeom prst="roundRect">
            <a:avLst>
              <a:gd name="adj" fmla="val 0"/>
            </a:avLst>
          </a:prstGeom>
          <a:solidFill>
            <a:srgbClr val="14425D">
              <a:alpha val="20000"/>
            </a:srgbClr>
          </a:soli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rtlCol="0" anchor="ctr"/>
          <a:lstStyle/>
          <a:p>
            <a:pPr marL="1885950" marR="0" lvl="3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No Costly Memory Accesses</a:t>
            </a:r>
          </a:p>
          <a:p>
            <a:pPr marL="1885950" marR="0" lvl="3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Low Latency</a:t>
            </a:r>
          </a:p>
        </p:txBody>
      </p:sp>
    </p:spTree>
    <p:extLst>
      <p:ext uri="{BB962C8B-B14F-4D97-AF65-F5344CB8AC3E}">
        <p14:creationId xmlns:p14="http://schemas.microsoft.com/office/powerpoint/2010/main" val="405032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826" y="1126435"/>
            <a:ext cx="8222974" cy="2252869"/>
          </a:xfrm>
        </p:spPr>
        <p:txBody>
          <a:bodyPr anchor="ctr"/>
          <a:lstStyle/>
          <a:p>
            <a:pPr algn="ctr"/>
            <a:r>
              <a:rPr lang="en-US" dirty="0"/>
              <a:t>Real PIM Hardware Systems</a:t>
            </a:r>
            <a:br>
              <a:rPr lang="en-US" dirty="0"/>
            </a:br>
            <a:r>
              <a:rPr lang="en-US" dirty="0"/>
              <a:t>and Prototypes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4326507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1F30A70-185A-9644-BB54-4C57E17701A6}"/>
              </a:ext>
            </a:extLst>
          </p:cNvPr>
          <p:cNvCxnSpPr>
            <a:cxnSpLocks/>
            <a:stCxn id="96" idx="3"/>
            <a:endCxn id="58" idx="1"/>
          </p:cNvCxnSpPr>
          <p:nvPr/>
        </p:nvCxnSpPr>
        <p:spPr>
          <a:xfrm>
            <a:off x="4217170" y="2518215"/>
            <a:ext cx="709661" cy="2628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0B34FF73-DB63-9345-9DB6-807062A9E4B1}"/>
              </a:ext>
            </a:extLst>
          </p:cNvPr>
          <p:cNvGrpSpPr/>
          <p:nvPr/>
        </p:nvGrpSpPr>
        <p:grpSpPr>
          <a:xfrm>
            <a:off x="529996" y="1097478"/>
            <a:ext cx="3687174" cy="2424420"/>
            <a:chOff x="529996" y="1370192"/>
            <a:chExt cx="3687174" cy="2424420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A1CD7B3-301D-3E42-913C-C1A943D0DC64}"/>
                </a:ext>
              </a:extLst>
            </p:cNvPr>
            <p:cNvSpPr txBox="1"/>
            <p:nvPr/>
          </p:nvSpPr>
          <p:spPr>
            <a:xfrm>
              <a:off x="529996" y="1370192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0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F4C7F11-9489-874A-B0E2-368F03BA883C}"/>
                </a:ext>
              </a:extLst>
            </p:cNvPr>
            <p:cNvGrpSpPr/>
            <p:nvPr/>
          </p:nvGrpSpPr>
          <p:grpSpPr>
            <a:xfrm>
              <a:off x="628650" y="1787245"/>
              <a:ext cx="3588520" cy="2007367"/>
              <a:chOff x="628650" y="1787245"/>
              <a:chExt cx="3588520" cy="2007367"/>
            </a:xfrm>
          </p:grpSpPr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5FC9C8C4-FD00-7D46-9D69-1781D94D0C9E}"/>
                  </a:ext>
                </a:extLst>
              </p:cNvPr>
              <p:cNvSpPr/>
              <p:nvPr/>
            </p:nvSpPr>
            <p:spPr>
              <a:xfrm>
                <a:off x="628650" y="1787245"/>
                <a:ext cx="3588520" cy="2007367"/>
              </a:xfrm>
              <a:prstGeom prst="roundRect">
                <a:avLst>
                  <a:gd name="adj" fmla="val 437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7" name="Rounded Rectangle 96">
                <a:extLst>
                  <a:ext uri="{FF2B5EF4-FFF2-40B4-BE49-F238E27FC236}">
                    <a16:creationId xmlns:a16="http://schemas.microsoft.com/office/drawing/2014/main" id="{90289108-94C4-0149-9CF5-DEFF64A054DF}"/>
                  </a:ext>
                </a:extLst>
              </p:cNvPr>
              <p:cNvSpPr/>
              <p:nvPr/>
            </p:nvSpPr>
            <p:spPr>
              <a:xfrm>
                <a:off x="2572101" y="1951097"/>
                <a:ext cx="1481435" cy="1684293"/>
              </a:xfrm>
              <a:prstGeom prst="roundRect">
                <a:avLst>
                  <a:gd name="adj" fmla="val 7572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Main Memory</a:t>
                </a:r>
              </a:p>
            </p:txBody>
          </p:sp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6E09D5DD-CE3D-E749-90F4-FC70847866F2}"/>
                  </a:ext>
                </a:extLst>
              </p:cNvPr>
              <p:cNvSpPr/>
              <p:nvPr/>
            </p:nvSpPr>
            <p:spPr>
              <a:xfrm>
                <a:off x="705359" y="1951097"/>
                <a:ext cx="1717000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0</a:t>
                </a:r>
              </a:p>
            </p:txBody>
          </p:sp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F3115951-B18D-014E-9310-9E0806B4E72C}"/>
                  </a:ext>
                </a:extLst>
              </p:cNvPr>
              <p:cNvSpPr/>
              <p:nvPr/>
            </p:nvSpPr>
            <p:spPr>
              <a:xfrm>
                <a:off x="705357" y="3254204"/>
                <a:ext cx="1332000" cy="360000"/>
              </a:xfrm>
              <a:prstGeom prst="roundRect">
                <a:avLst>
                  <a:gd name="adj" fmla="val 20355"/>
                </a:avLst>
              </a:prstGeom>
              <a:solidFill>
                <a:srgbClr val="4E8542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Synchronization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Engine 0</a:t>
                </a:r>
              </a:p>
            </p:txBody>
          </p: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04867FCB-B0C3-2342-8903-59F040BF37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919663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09386504-FD1E-E547-84E0-15640AE0E3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7357" y="3429000"/>
                <a:ext cx="5347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D61777A3-46A8-0744-A795-7E32B55B3B9A}"/>
                  </a:ext>
                </a:extLst>
              </p:cNvPr>
              <p:cNvSpPr/>
              <p:nvPr/>
            </p:nvSpPr>
            <p:spPr>
              <a:xfrm>
                <a:off x="705357" y="2620620"/>
                <a:ext cx="1717001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1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0830500-1C44-6844-90FF-0ADF467FA3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253917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1157940-6D76-4046-9B0A-6FFBE348EF60}"/>
              </a:ext>
            </a:extLst>
          </p:cNvPr>
          <p:cNvCxnSpPr>
            <a:cxnSpLocks/>
            <a:stCxn id="44" idx="3"/>
            <a:endCxn id="70" idx="1"/>
          </p:cNvCxnSpPr>
          <p:nvPr/>
        </p:nvCxnSpPr>
        <p:spPr>
          <a:xfrm>
            <a:off x="4217169" y="5104218"/>
            <a:ext cx="709661" cy="2628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1142012-BCD3-7545-AA03-787EF634C284}"/>
              </a:ext>
            </a:extLst>
          </p:cNvPr>
          <p:cNvGrpSpPr/>
          <p:nvPr/>
        </p:nvGrpSpPr>
        <p:grpSpPr>
          <a:xfrm>
            <a:off x="529995" y="3683481"/>
            <a:ext cx="3687174" cy="2424420"/>
            <a:chOff x="529996" y="1370192"/>
            <a:chExt cx="3687174" cy="242442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DBAF388-E3F7-B440-A8FF-BD533B80C7D3}"/>
                </a:ext>
              </a:extLst>
            </p:cNvPr>
            <p:cNvSpPr txBox="1"/>
            <p:nvPr/>
          </p:nvSpPr>
          <p:spPr>
            <a:xfrm>
              <a:off x="529996" y="1370192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2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F6EB9F8-2861-AD49-81D2-6756D1C9B9EE}"/>
                </a:ext>
              </a:extLst>
            </p:cNvPr>
            <p:cNvGrpSpPr/>
            <p:nvPr/>
          </p:nvGrpSpPr>
          <p:grpSpPr>
            <a:xfrm>
              <a:off x="628650" y="1787245"/>
              <a:ext cx="3588520" cy="2007367"/>
              <a:chOff x="628650" y="1787245"/>
              <a:chExt cx="3588520" cy="2007367"/>
            </a:xfrm>
          </p:grpSpPr>
          <p:sp>
            <p:nvSpPr>
              <p:cNvPr id="44" name="Rounded Rectangle 43">
                <a:extLst>
                  <a:ext uri="{FF2B5EF4-FFF2-40B4-BE49-F238E27FC236}">
                    <a16:creationId xmlns:a16="http://schemas.microsoft.com/office/drawing/2014/main" id="{4F5074B1-4C12-CC4B-83B9-301B578000AD}"/>
                  </a:ext>
                </a:extLst>
              </p:cNvPr>
              <p:cNvSpPr/>
              <p:nvPr/>
            </p:nvSpPr>
            <p:spPr>
              <a:xfrm>
                <a:off x="628650" y="1787245"/>
                <a:ext cx="3588520" cy="2007367"/>
              </a:xfrm>
              <a:prstGeom prst="roundRect">
                <a:avLst>
                  <a:gd name="adj" fmla="val 437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10E44048-1944-8B41-91ED-B3464F6711F6}"/>
                  </a:ext>
                </a:extLst>
              </p:cNvPr>
              <p:cNvSpPr/>
              <p:nvPr/>
            </p:nvSpPr>
            <p:spPr>
              <a:xfrm>
                <a:off x="2572101" y="1951097"/>
                <a:ext cx="1481435" cy="1684293"/>
              </a:xfrm>
              <a:prstGeom prst="roundRect">
                <a:avLst>
                  <a:gd name="adj" fmla="val 7572"/>
                </a:avLst>
              </a:prstGeom>
              <a:solidFill>
                <a:srgbClr val="F9B268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Main Memory</a:t>
                </a:r>
              </a:p>
            </p:txBody>
          </p:sp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2B54A176-DFEA-5F44-8BC8-05C6DF665A37}"/>
                  </a:ext>
                </a:extLst>
              </p:cNvPr>
              <p:cNvSpPr/>
              <p:nvPr/>
            </p:nvSpPr>
            <p:spPr>
              <a:xfrm>
                <a:off x="705359" y="1951097"/>
                <a:ext cx="1717000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0</a:t>
                </a:r>
              </a:p>
            </p:txBody>
          </p:sp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EF0436F6-EDBF-204A-82D6-C965BC6B45A2}"/>
                  </a:ext>
                </a:extLst>
              </p:cNvPr>
              <p:cNvSpPr/>
              <p:nvPr/>
            </p:nvSpPr>
            <p:spPr>
              <a:xfrm>
                <a:off x="705357" y="3254204"/>
                <a:ext cx="1332000" cy="360000"/>
              </a:xfrm>
              <a:prstGeom prst="roundRect">
                <a:avLst>
                  <a:gd name="adj" fmla="val 20355"/>
                </a:avLst>
              </a:prstGeom>
              <a:solidFill>
                <a:schemeClr val="accent4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Synchronization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Engine 2</a:t>
                </a: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357CD7D1-F97C-F34F-8811-BFB6802312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919663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E9BB44AA-2ED6-1C44-8FB6-6E23858177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7357" y="3429000"/>
                <a:ext cx="5347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905B4396-8D02-1747-9105-801EA2465770}"/>
                  </a:ext>
                </a:extLst>
              </p:cNvPr>
              <p:cNvSpPr/>
              <p:nvPr/>
            </p:nvSpPr>
            <p:spPr>
              <a:xfrm>
                <a:off x="705357" y="2620620"/>
                <a:ext cx="1717001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1</a:t>
                </a:r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5FA0990E-BAAA-324C-83B9-954EF685FA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253917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E67BA891-E647-4747-A096-96A9C5E478AB}"/>
              </a:ext>
            </a:extLst>
          </p:cNvPr>
          <p:cNvCxnSpPr>
            <a:cxnSpLocks/>
          </p:cNvCxnSpPr>
          <p:nvPr/>
        </p:nvCxnSpPr>
        <p:spPr>
          <a:xfrm>
            <a:off x="4181580" y="3521266"/>
            <a:ext cx="745250" cy="596181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68BB3343-5611-C648-8EC5-FB1885E2E544}"/>
              </a:ext>
            </a:extLst>
          </p:cNvPr>
          <p:cNvGrpSpPr/>
          <p:nvPr/>
        </p:nvGrpSpPr>
        <p:grpSpPr>
          <a:xfrm>
            <a:off x="4828177" y="1100106"/>
            <a:ext cx="3687174" cy="2424420"/>
            <a:chOff x="4828177" y="1100106"/>
            <a:chExt cx="3687174" cy="2424420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B12BD71-CBC8-3E48-B88E-5DF547DC3797}"/>
                </a:ext>
              </a:extLst>
            </p:cNvPr>
            <p:cNvGrpSpPr/>
            <p:nvPr/>
          </p:nvGrpSpPr>
          <p:grpSpPr>
            <a:xfrm>
              <a:off x="4828177" y="1100106"/>
              <a:ext cx="3687174" cy="2424420"/>
              <a:chOff x="529996" y="1370192"/>
              <a:chExt cx="3687174" cy="2424420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D5C6CA6-6299-464D-8307-463BD57F0AC7}"/>
                  </a:ext>
                </a:extLst>
              </p:cNvPr>
              <p:cNvSpPr txBox="1"/>
              <p:nvPr/>
            </p:nvSpPr>
            <p:spPr>
              <a:xfrm>
                <a:off x="529996" y="1370192"/>
                <a:ext cx="151836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Unit 1</a:t>
                </a:r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DD558EE5-0C00-924A-9528-45CC29B89EDE}"/>
                  </a:ext>
                </a:extLst>
              </p:cNvPr>
              <p:cNvGrpSpPr/>
              <p:nvPr/>
            </p:nvGrpSpPr>
            <p:grpSpPr>
              <a:xfrm>
                <a:off x="628650" y="1787245"/>
                <a:ext cx="3588520" cy="2007367"/>
                <a:chOff x="628650" y="1787245"/>
                <a:chExt cx="3588520" cy="2007367"/>
              </a:xfrm>
            </p:grpSpPr>
            <p:sp>
              <p:nvSpPr>
                <p:cNvPr id="58" name="Rounded Rectangle 57">
                  <a:extLst>
                    <a:ext uri="{FF2B5EF4-FFF2-40B4-BE49-F238E27FC236}">
                      <a16:creationId xmlns:a16="http://schemas.microsoft.com/office/drawing/2014/main" id="{BF2513CA-7B1D-DE4B-B771-C9A53DC756D6}"/>
                    </a:ext>
                  </a:extLst>
                </p:cNvPr>
                <p:cNvSpPr/>
                <p:nvPr/>
              </p:nvSpPr>
              <p:spPr>
                <a:xfrm>
                  <a:off x="628650" y="1787245"/>
                  <a:ext cx="3588520" cy="2007367"/>
                </a:xfrm>
                <a:prstGeom prst="roundRect">
                  <a:avLst>
                    <a:gd name="adj" fmla="val 4372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ounded Rectangle 58">
                  <a:extLst>
                    <a:ext uri="{FF2B5EF4-FFF2-40B4-BE49-F238E27FC236}">
                      <a16:creationId xmlns:a16="http://schemas.microsoft.com/office/drawing/2014/main" id="{6E7ECBC5-7219-1A40-80CA-2458288BD215}"/>
                    </a:ext>
                  </a:extLst>
                </p:cNvPr>
                <p:cNvSpPr/>
                <p:nvPr/>
              </p:nvSpPr>
              <p:spPr>
                <a:xfrm>
                  <a:off x="2572101" y="1951097"/>
                  <a:ext cx="1481435" cy="1684293"/>
                </a:xfrm>
                <a:prstGeom prst="roundRect">
                  <a:avLst>
                    <a:gd name="adj" fmla="val 7572"/>
                  </a:avLst>
                </a:prstGeom>
                <a:solidFill>
                  <a:srgbClr val="F9B268"/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Main Memory</a:t>
                  </a:r>
                </a:p>
              </p:txBody>
            </p:sp>
            <p:sp>
              <p:nvSpPr>
                <p:cNvPr id="60" name="Rounded Rectangle 59">
                  <a:extLst>
                    <a:ext uri="{FF2B5EF4-FFF2-40B4-BE49-F238E27FC236}">
                      <a16:creationId xmlns:a16="http://schemas.microsoft.com/office/drawing/2014/main" id="{A5A82309-70E1-704A-97CE-4E11729221D7}"/>
                    </a:ext>
                  </a:extLst>
                </p:cNvPr>
                <p:cNvSpPr/>
                <p:nvPr/>
              </p:nvSpPr>
              <p:spPr>
                <a:xfrm>
                  <a:off x="705359" y="1951097"/>
                  <a:ext cx="1717000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0</a:t>
                  </a:r>
                </a:p>
              </p:txBody>
            </p: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E9CAF7B-AECA-334B-9929-53905E4740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919663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40F2D1B1-94A4-2E4F-B705-1958313E01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7357" y="3429000"/>
                  <a:ext cx="534743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4" name="Rounded Rectangle 63">
                  <a:extLst>
                    <a:ext uri="{FF2B5EF4-FFF2-40B4-BE49-F238E27FC236}">
                      <a16:creationId xmlns:a16="http://schemas.microsoft.com/office/drawing/2014/main" id="{BC7FF8DB-531E-894F-BDB6-66667E92FB30}"/>
                    </a:ext>
                  </a:extLst>
                </p:cNvPr>
                <p:cNvSpPr/>
                <p:nvPr/>
              </p:nvSpPr>
              <p:spPr>
                <a:xfrm>
                  <a:off x="705357" y="2620620"/>
                  <a:ext cx="1717001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1</a:t>
                  </a:r>
                </a:p>
              </p:txBody>
            </p: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7586BB57-0BD7-5740-8788-E9D556092F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253917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5" name="Rounded Rectangle 84">
              <a:extLst>
                <a:ext uri="{FF2B5EF4-FFF2-40B4-BE49-F238E27FC236}">
                  <a16:creationId xmlns:a16="http://schemas.microsoft.com/office/drawing/2014/main" id="{AD2AEFD0-BBA8-614D-91A1-69A24EA469BE}"/>
                </a:ext>
              </a:extLst>
            </p:cNvPr>
            <p:cNvSpPr/>
            <p:nvPr/>
          </p:nvSpPr>
          <p:spPr>
            <a:xfrm>
              <a:off x="5003538" y="2984118"/>
              <a:ext cx="1332000" cy="360000"/>
            </a:xfrm>
            <a:prstGeom prst="roundRect">
              <a:avLst>
                <a:gd name="adj" fmla="val 20355"/>
              </a:avLst>
            </a:prstGeom>
            <a:solidFill>
              <a:srgbClr val="4E8542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Synchronization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Engine 1</a:t>
              </a:r>
            </a:p>
          </p:txBody>
        </p:sp>
      </p:grp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10B0C9DD-2D5F-5C42-BFAE-691FD68639E2}"/>
              </a:ext>
            </a:extLst>
          </p:cNvPr>
          <p:cNvCxnSpPr>
            <a:cxnSpLocks/>
          </p:cNvCxnSpPr>
          <p:nvPr/>
        </p:nvCxnSpPr>
        <p:spPr>
          <a:xfrm flipV="1">
            <a:off x="4217169" y="3508803"/>
            <a:ext cx="709661" cy="605515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DB019A83-61DB-E845-B256-852BDD73EC90}"/>
              </a:ext>
            </a:extLst>
          </p:cNvPr>
          <p:cNvSpPr/>
          <p:nvPr/>
        </p:nvSpPr>
        <p:spPr>
          <a:xfrm>
            <a:off x="6926435" y="2901879"/>
            <a:ext cx="1368595" cy="37677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ron</a:t>
            </a:r>
            <a:r>
              <a:rPr kumimoji="0" lang="en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Var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47532E-F303-7544-A3C0-842890081D36}"/>
              </a:ext>
            </a:extLst>
          </p:cNvPr>
          <p:cNvGrpSpPr/>
          <p:nvPr/>
        </p:nvGrpSpPr>
        <p:grpSpPr>
          <a:xfrm>
            <a:off x="4828176" y="3686109"/>
            <a:ext cx="3687174" cy="2424420"/>
            <a:chOff x="4828176" y="3686109"/>
            <a:chExt cx="3687174" cy="2424420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A0D0A92-0939-5945-8302-CF34427C8F75}"/>
                </a:ext>
              </a:extLst>
            </p:cNvPr>
            <p:cNvGrpSpPr/>
            <p:nvPr/>
          </p:nvGrpSpPr>
          <p:grpSpPr>
            <a:xfrm>
              <a:off x="4828176" y="3686109"/>
              <a:ext cx="3687174" cy="2424420"/>
              <a:chOff x="529996" y="1370192"/>
              <a:chExt cx="3687174" cy="242442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79224FB2-D56B-6847-92B0-CC2AC5E73119}"/>
                  </a:ext>
                </a:extLst>
              </p:cNvPr>
              <p:cNvSpPr txBox="1"/>
              <p:nvPr/>
            </p:nvSpPr>
            <p:spPr>
              <a:xfrm>
                <a:off x="529996" y="1370192"/>
                <a:ext cx="151836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Unit 3</a:t>
                </a:r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53A718BD-16A4-B542-BBF2-83E18E487773}"/>
                  </a:ext>
                </a:extLst>
              </p:cNvPr>
              <p:cNvGrpSpPr/>
              <p:nvPr/>
            </p:nvGrpSpPr>
            <p:grpSpPr>
              <a:xfrm>
                <a:off x="628650" y="1787245"/>
                <a:ext cx="3588520" cy="2007367"/>
                <a:chOff x="628650" y="1787245"/>
                <a:chExt cx="3588520" cy="2007367"/>
              </a:xfrm>
            </p:grpSpPr>
            <p:sp>
              <p:nvSpPr>
                <p:cNvPr id="70" name="Rounded Rectangle 69">
                  <a:extLst>
                    <a:ext uri="{FF2B5EF4-FFF2-40B4-BE49-F238E27FC236}">
                      <a16:creationId xmlns:a16="http://schemas.microsoft.com/office/drawing/2014/main" id="{B79207C5-0EF4-054E-A708-334AA97B0CD5}"/>
                    </a:ext>
                  </a:extLst>
                </p:cNvPr>
                <p:cNvSpPr/>
                <p:nvPr/>
              </p:nvSpPr>
              <p:spPr>
                <a:xfrm>
                  <a:off x="628650" y="1787245"/>
                  <a:ext cx="3588520" cy="2007367"/>
                </a:xfrm>
                <a:prstGeom prst="roundRect">
                  <a:avLst>
                    <a:gd name="adj" fmla="val 4372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Rounded Rectangle 70">
                  <a:extLst>
                    <a:ext uri="{FF2B5EF4-FFF2-40B4-BE49-F238E27FC236}">
                      <a16:creationId xmlns:a16="http://schemas.microsoft.com/office/drawing/2014/main" id="{6F0A0B5F-A9FA-FD44-99EE-7C2A1CBEEA2A}"/>
                    </a:ext>
                  </a:extLst>
                </p:cNvPr>
                <p:cNvSpPr/>
                <p:nvPr/>
              </p:nvSpPr>
              <p:spPr>
                <a:xfrm>
                  <a:off x="2572101" y="1951097"/>
                  <a:ext cx="1481435" cy="1684293"/>
                </a:xfrm>
                <a:prstGeom prst="roundRect">
                  <a:avLst>
                    <a:gd name="adj" fmla="val 7572"/>
                  </a:avLst>
                </a:prstGeom>
                <a:solidFill>
                  <a:srgbClr val="F9B268"/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Main Memory</a:t>
                  </a:r>
                </a:p>
              </p:txBody>
            </p:sp>
            <p:sp>
              <p:nvSpPr>
                <p:cNvPr id="72" name="Rounded Rectangle 71">
                  <a:extLst>
                    <a:ext uri="{FF2B5EF4-FFF2-40B4-BE49-F238E27FC236}">
                      <a16:creationId xmlns:a16="http://schemas.microsoft.com/office/drawing/2014/main" id="{AA3F7845-37FB-BB4F-AB8E-E29C2DBD87AA}"/>
                    </a:ext>
                  </a:extLst>
                </p:cNvPr>
                <p:cNvSpPr/>
                <p:nvPr/>
              </p:nvSpPr>
              <p:spPr>
                <a:xfrm>
                  <a:off x="705359" y="1951097"/>
                  <a:ext cx="1717000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0</a:t>
                  </a:r>
                </a:p>
              </p:txBody>
            </p:sp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DDA7B247-57F1-3544-B139-53AA668FD9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919663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AD8A1018-46DC-8640-8F9A-B4FB0B63CB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7357" y="3429000"/>
                  <a:ext cx="534743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6" name="Rounded Rectangle 75">
                  <a:extLst>
                    <a:ext uri="{FF2B5EF4-FFF2-40B4-BE49-F238E27FC236}">
                      <a16:creationId xmlns:a16="http://schemas.microsoft.com/office/drawing/2014/main" id="{3047606A-8000-D24A-9C58-2EB51C33211C}"/>
                    </a:ext>
                  </a:extLst>
                </p:cNvPr>
                <p:cNvSpPr/>
                <p:nvPr/>
              </p:nvSpPr>
              <p:spPr>
                <a:xfrm>
                  <a:off x="705357" y="2620620"/>
                  <a:ext cx="1717001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1</a:t>
                  </a:r>
                </a:p>
              </p:txBody>
            </p: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4F244F1C-44F7-034F-8B49-B44630AE5B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253917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3" name="Rounded Rectangle 82">
              <a:extLst>
                <a:ext uri="{FF2B5EF4-FFF2-40B4-BE49-F238E27FC236}">
                  <a16:creationId xmlns:a16="http://schemas.microsoft.com/office/drawing/2014/main" id="{08909CED-74F1-8B41-9160-9F30A513F916}"/>
                </a:ext>
              </a:extLst>
            </p:cNvPr>
            <p:cNvSpPr/>
            <p:nvPr/>
          </p:nvSpPr>
          <p:spPr>
            <a:xfrm>
              <a:off x="5003538" y="5606060"/>
              <a:ext cx="1332000" cy="360000"/>
            </a:xfrm>
            <a:prstGeom prst="roundRect">
              <a:avLst>
                <a:gd name="adj" fmla="val 20355"/>
              </a:avLst>
            </a:prstGeom>
            <a:solidFill>
              <a:srgbClr val="4E8542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Synchronization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Engine 3</a:t>
              </a:r>
            </a:p>
          </p:txBody>
        </p:sp>
      </p:grpSp>
      <p:sp>
        <p:nvSpPr>
          <p:cNvPr id="61" name="Title 1">
            <a:extLst>
              <a:ext uri="{FF2B5EF4-FFF2-40B4-BE49-F238E27FC236}">
                <a16:creationId xmlns:a16="http://schemas.microsoft.com/office/drawing/2014/main" id="{A96A31D6-2405-8545-8A13-D68437AE31DB}"/>
              </a:ext>
            </a:extLst>
          </p:cNvPr>
          <p:cNvSpPr txBox="1">
            <a:spLocks/>
          </p:cNvSpPr>
          <p:nvPr/>
        </p:nvSpPr>
        <p:spPr>
          <a:xfrm>
            <a:off x="628650" y="185508"/>
            <a:ext cx="7886700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3. Hierarchical Communication</a:t>
            </a:r>
          </a:p>
        </p:txBody>
      </p:sp>
    </p:spTree>
    <p:extLst>
      <p:ext uri="{BB962C8B-B14F-4D97-AF65-F5344CB8AC3E}">
        <p14:creationId xmlns:p14="http://schemas.microsoft.com/office/powerpoint/2010/main" val="408039335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1F30A70-185A-9644-BB54-4C57E17701A6}"/>
              </a:ext>
            </a:extLst>
          </p:cNvPr>
          <p:cNvCxnSpPr>
            <a:cxnSpLocks/>
            <a:stCxn id="96" idx="3"/>
            <a:endCxn id="58" idx="1"/>
          </p:cNvCxnSpPr>
          <p:nvPr/>
        </p:nvCxnSpPr>
        <p:spPr>
          <a:xfrm>
            <a:off x="4217170" y="2518215"/>
            <a:ext cx="709661" cy="2628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0C0306F5-0281-4D46-B3E2-D6AE2F7EBED2}"/>
              </a:ext>
            </a:extLst>
          </p:cNvPr>
          <p:cNvGrpSpPr/>
          <p:nvPr/>
        </p:nvGrpSpPr>
        <p:grpSpPr>
          <a:xfrm>
            <a:off x="4828177" y="1100106"/>
            <a:ext cx="3687174" cy="2424420"/>
            <a:chOff x="4828177" y="1100106"/>
            <a:chExt cx="3687174" cy="2424420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B12BD71-CBC8-3E48-B88E-5DF547DC3797}"/>
                </a:ext>
              </a:extLst>
            </p:cNvPr>
            <p:cNvGrpSpPr/>
            <p:nvPr/>
          </p:nvGrpSpPr>
          <p:grpSpPr>
            <a:xfrm>
              <a:off x="4828177" y="1100106"/>
              <a:ext cx="3687174" cy="2424420"/>
              <a:chOff x="529996" y="1370192"/>
              <a:chExt cx="3687174" cy="2424420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D5C6CA6-6299-464D-8307-463BD57F0AC7}"/>
                  </a:ext>
                </a:extLst>
              </p:cNvPr>
              <p:cNvSpPr txBox="1"/>
              <p:nvPr/>
            </p:nvSpPr>
            <p:spPr>
              <a:xfrm>
                <a:off x="529996" y="1370192"/>
                <a:ext cx="151836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Unit 1</a:t>
                </a:r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DD558EE5-0C00-924A-9528-45CC29B89EDE}"/>
                  </a:ext>
                </a:extLst>
              </p:cNvPr>
              <p:cNvGrpSpPr/>
              <p:nvPr/>
            </p:nvGrpSpPr>
            <p:grpSpPr>
              <a:xfrm>
                <a:off x="628650" y="1787245"/>
                <a:ext cx="3588520" cy="2007367"/>
                <a:chOff x="628650" y="1787245"/>
                <a:chExt cx="3588520" cy="2007367"/>
              </a:xfrm>
            </p:grpSpPr>
            <p:sp>
              <p:nvSpPr>
                <p:cNvPr id="58" name="Rounded Rectangle 57">
                  <a:extLst>
                    <a:ext uri="{FF2B5EF4-FFF2-40B4-BE49-F238E27FC236}">
                      <a16:creationId xmlns:a16="http://schemas.microsoft.com/office/drawing/2014/main" id="{BF2513CA-7B1D-DE4B-B771-C9A53DC756D6}"/>
                    </a:ext>
                  </a:extLst>
                </p:cNvPr>
                <p:cNvSpPr/>
                <p:nvPr/>
              </p:nvSpPr>
              <p:spPr>
                <a:xfrm>
                  <a:off x="628650" y="1787245"/>
                  <a:ext cx="3588520" cy="2007367"/>
                </a:xfrm>
                <a:prstGeom prst="roundRect">
                  <a:avLst>
                    <a:gd name="adj" fmla="val 4372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ounded Rectangle 58">
                  <a:extLst>
                    <a:ext uri="{FF2B5EF4-FFF2-40B4-BE49-F238E27FC236}">
                      <a16:creationId xmlns:a16="http://schemas.microsoft.com/office/drawing/2014/main" id="{6E7ECBC5-7219-1A40-80CA-2458288BD215}"/>
                    </a:ext>
                  </a:extLst>
                </p:cNvPr>
                <p:cNvSpPr/>
                <p:nvPr/>
              </p:nvSpPr>
              <p:spPr>
                <a:xfrm>
                  <a:off x="2572101" y="1951097"/>
                  <a:ext cx="1481435" cy="1684293"/>
                </a:xfrm>
                <a:prstGeom prst="roundRect">
                  <a:avLst>
                    <a:gd name="adj" fmla="val 7572"/>
                  </a:avLst>
                </a:prstGeom>
                <a:solidFill>
                  <a:srgbClr val="F9B268"/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Main Memory</a:t>
                  </a:r>
                </a:p>
              </p:txBody>
            </p:sp>
            <p:sp>
              <p:nvSpPr>
                <p:cNvPr id="60" name="Rounded Rectangle 59">
                  <a:extLst>
                    <a:ext uri="{FF2B5EF4-FFF2-40B4-BE49-F238E27FC236}">
                      <a16:creationId xmlns:a16="http://schemas.microsoft.com/office/drawing/2014/main" id="{A5A82309-70E1-704A-97CE-4E11729221D7}"/>
                    </a:ext>
                  </a:extLst>
                </p:cNvPr>
                <p:cNvSpPr/>
                <p:nvPr/>
              </p:nvSpPr>
              <p:spPr>
                <a:xfrm>
                  <a:off x="705359" y="1951097"/>
                  <a:ext cx="1717000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0</a:t>
                  </a:r>
                </a:p>
              </p:txBody>
            </p: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E9CAF7B-AECA-334B-9929-53905E4740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919663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40F2D1B1-94A4-2E4F-B705-1958313E01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7357" y="3429000"/>
                  <a:ext cx="534743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4" name="Rounded Rectangle 63">
                  <a:extLst>
                    <a:ext uri="{FF2B5EF4-FFF2-40B4-BE49-F238E27FC236}">
                      <a16:creationId xmlns:a16="http://schemas.microsoft.com/office/drawing/2014/main" id="{BC7FF8DB-531E-894F-BDB6-66667E92FB30}"/>
                    </a:ext>
                  </a:extLst>
                </p:cNvPr>
                <p:cNvSpPr/>
                <p:nvPr/>
              </p:nvSpPr>
              <p:spPr>
                <a:xfrm>
                  <a:off x="705357" y="2620620"/>
                  <a:ext cx="1717001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1</a:t>
                  </a:r>
                </a:p>
              </p:txBody>
            </p: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7586BB57-0BD7-5740-8788-E9D556092F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253917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4" name="Rounded Rectangle 83">
              <a:extLst>
                <a:ext uri="{FF2B5EF4-FFF2-40B4-BE49-F238E27FC236}">
                  <a16:creationId xmlns:a16="http://schemas.microsoft.com/office/drawing/2014/main" id="{C4D324E3-5F65-A247-9D85-215D1FCDCFA0}"/>
                </a:ext>
              </a:extLst>
            </p:cNvPr>
            <p:cNvSpPr/>
            <p:nvPr/>
          </p:nvSpPr>
          <p:spPr>
            <a:xfrm>
              <a:off x="5003538" y="2984118"/>
              <a:ext cx="1332000" cy="360000"/>
            </a:xfrm>
            <a:prstGeom prst="roundRect">
              <a:avLst>
                <a:gd name="adj" fmla="val 20355"/>
              </a:avLst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Synchronization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Engine 1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B34FF73-DB63-9345-9DB6-807062A9E4B1}"/>
              </a:ext>
            </a:extLst>
          </p:cNvPr>
          <p:cNvGrpSpPr/>
          <p:nvPr/>
        </p:nvGrpSpPr>
        <p:grpSpPr>
          <a:xfrm>
            <a:off x="529996" y="1097478"/>
            <a:ext cx="3687174" cy="2424420"/>
            <a:chOff x="529996" y="1370192"/>
            <a:chExt cx="3687174" cy="2424420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A1CD7B3-301D-3E42-913C-C1A943D0DC64}"/>
                </a:ext>
              </a:extLst>
            </p:cNvPr>
            <p:cNvSpPr txBox="1"/>
            <p:nvPr/>
          </p:nvSpPr>
          <p:spPr>
            <a:xfrm>
              <a:off x="529996" y="1370192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0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F4C7F11-9489-874A-B0E2-368F03BA883C}"/>
                </a:ext>
              </a:extLst>
            </p:cNvPr>
            <p:cNvGrpSpPr/>
            <p:nvPr/>
          </p:nvGrpSpPr>
          <p:grpSpPr>
            <a:xfrm>
              <a:off x="628650" y="1787245"/>
              <a:ext cx="3588520" cy="2007367"/>
              <a:chOff x="628650" y="1787245"/>
              <a:chExt cx="3588520" cy="2007367"/>
            </a:xfrm>
          </p:grpSpPr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5FC9C8C4-FD00-7D46-9D69-1781D94D0C9E}"/>
                  </a:ext>
                </a:extLst>
              </p:cNvPr>
              <p:cNvSpPr/>
              <p:nvPr/>
            </p:nvSpPr>
            <p:spPr>
              <a:xfrm>
                <a:off x="628650" y="1787245"/>
                <a:ext cx="3588520" cy="2007367"/>
              </a:xfrm>
              <a:prstGeom prst="roundRect">
                <a:avLst>
                  <a:gd name="adj" fmla="val 437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7" name="Rounded Rectangle 96">
                <a:extLst>
                  <a:ext uri="{FF2B5EF4-FFF2-40B4-BE49-F238E27FC236}">
                    <a16:creationId xmlns:a16="http://schemas.microsoft.com/office/drawing/2014/main" id="{90289108-94C4-0149-9CF5-DEFF64A054DF}"/>
                  </a:ext>
                </a:extLst>
              </p:cNvPr>
              <p:cNvSpPr/>
              <p:nvPr/>
            </p:nvSpPr>
            <p:spPr>
              <a:xfrm>
                <a:off x="2572101" y="1951097"/>
                <a:ext cx="1481435" cy="1684293"/>
              </a:xfrm>
              <a:prstGeom prst="roundRect">
                <a:avLst>
                  <a:gd name="adj" fmla="val 7572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Main Memory</a:t>
                </a:r>
              </a:p>
            </p:txBody>
          </p:sp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6E09D5DD-CE3D-E749-90F4-FC70847866F2}"/>
                  </a:ext>
                </a:extLst>
              </p:cNvPr>
              <p:cNvSpPr/>
              <p:nvPr/>
            </p:nvSpPr>
            <p:spPr>
              <a:xfrm>
                <a:off x="705359" y="1951097"/>
                <a:ext cx="1717000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0</a:t>
                </a:r>
              </a:p>
            </p:txBody>
          </p:sp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F3115951-B18D-014E-9310-9E0806B4E72C}"/>
                  </a:ext>
                </a:extLst>
              </p:cNvPr>
              <p:cNvSpPr/>
              <p:nvPr/>
            </p:nvSpPr>
            <p:spPr>
              <a:xfrm>
                <a:off x="705357" y="3254204"/>
                <a:ext cx="1332000" cy="360000"/>
              </a:xfrm>
              <a:prstGeom prst="roundRect">
                <a:avLst>
                  <a:gd name="adj" fmla="val 20355"/>
                </a:avLst>
              </a:prstGeom>
              <a:solidFill>
                <a:srgbClr val="4E8542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Synchronization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Engine 0</a:t>
                </a:r>
              </a:p>
            </p:txBody>
          </p: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04867FCB-B0C3-2342-8903-59F040BF37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919663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09386504-FD1E-E547-84E0-15640AE0E3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7357" y="3429000"/>
                <a:ext cx="5347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D61777A3-46A8-0744-A795-7E32B55B3B9A}"/>
                  </a:ext>
                </a:extLst>
              </p:cNvPr>
              <p:cNvSpPr/>
              <p:nvPr/>
            </p:nvSpPr>
            <p:spPr>
              <a:xfrm>
                <a:off x="705357" y="2620620"/>
                <a:ext cx="1717001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1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0830500-1C44-6844-90FF-0ADF467FA3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253917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1157940-6D76-4046-9B0A-6FFBE348EF60}"/>
              </a:ext>
            </a:extLst>
          </p:cNvPr>
          <p:cNvCxnSpPr>
            <a:cxnSpLocks/>
            <a:stCxn id="44" idx="3"/>
            <a:endCxn id="70" idx="1"/>
          </p:cNvCxnSpPr>
          <p:nvPr/>
        </p:nvCxnSpPr>
        <p:spPr>
          <a:xfrm>
            <a:off x="4217169" y="5104218"/>
            <a:ext cx="709661" cy="2628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1142012-BCD3-7545-AA03-787EF634C284}"/>
              </a:ext>
            </a:extLst>
          </p:cNvPr>
          <p:cNvGrpSpPr/>
          <p:nvPr/>
        </p:nvGrpSpPr>
        <p:grpSpPr>
          <a:xfrm>
            <a:off x="529995" y="3683481"/>
            <a:ext cx="3687174" cy="2424420"/>
            <a:chOff x="529996" y="1370192"/>
            <a:chExt cx="3687174" cy="242442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DBAF388-E3F7-B440-A8FF-BD533B80C7D3}"/>
                </a:ext>
              </a:extLst>
            </p:cNvPr>
            <p:cNvSpPr txBox="1"/>
            <p:nvPr/>
          </p:nvSpPr>
          <p:spPr>
            <a:xfrm>
              <a:off x="529996" y="1370192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2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F6EB9F8-2861-AD49-81D2-6756D1C9B9EE}"/>
                </a:ext>
              </a:extLst>
            </p:cNvPr>
            <p:cNvGrpSpPr/>
            <p:nvPr/>
          </p:nvGrpSpPr>
          <p:grpSpPr>
            <a:xfrm>
              <a:off x="628650" y="1787245"/>
              <a:ext cx="3588520" cy="2007367"/>
              <a:chOff x="628650" y="1787245"/>
              <a:chExt cx="3588520" cy="2007367"/>
            </a:xfrm>
          </p:grpSpPr>
          <p:sp>
            <p:nvSpPr>
              <p:cNvPr id="44" name="Rounded Rectangle 43">
                <a:extLst>
                  <a:ext uri="{FF2B5EF4-FFF2-40B4-BE49-F238E27FC236}">
                    <a16:creationId xmlns:a16="http://schemas.microsoft.com/office/drawing/2014/main" id="{4F5074B1-4C12-CC4B-83B9-301B578000AD}"/>
                  </a:ext>
                </a:extLst>
              </p:cNvPr>
              <p:cNvSpPr/>
              <p:nvPr/>
            </p:nvSpPr>
            <p:spPr>
              <a:xfrm>
                <a:off x="628650" y="1787245"/>
                <a:ext cx="3588520" cy="2007367"/>
              </a:xfrm>
              <a:prstGeom prst="roundRect">
                <a:avLst>
                  <a:gd name="adj" fmla="val 437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10E44048-1944-8B41-91ED-B3464F6711F6}"/>
                  </a:ext>
                </a:extLst>
              </p:cNvPr>
              <p:cNvSpPr/>
              <p:nvPr/>
            </p:nvSpPr>
            <p:spPr>
              <a:xfrm>
                <a:off x="2572101" y="1951097"/>
                <a:ext cx="1481435" cy="1684293"/>
              </a:xfrm>
              <a:prstGeom prst="roundRect">
                <a:avLst>
                  <a:gd name="adj" fmla="val 7572"/>
                </a:avLst>
              </a:prstGeom>
              <a:solidFill>
                <a:srgbClr val="F9B268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Main Memory</a:t>
                </a:r>
              </a:p>
            </p:txBody>
          </p:sp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2B54A176-DFEA-5F44-8BC8-05C6DF665A37}"/>
                  </a:ext>
                </a:extLst>
              </p:cNvPr>
              <p:cNvSpPr/>
              <p:nvPr/>
            </p:nvSpPr>
            <p:spPr>
              <a:xfrm>
                <a:off x="705359" y="1951097"/>
                <a:ext cx="1717000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0</a:t>
                </a:r>
              </a:p>
            </p:txBody>
          </p:sp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EF0436F6-EDBF-204A-82D6-C965BC6B45A2}"/>
                  </a:ext>
                </a:extLst>
              </p:cNvPr>
              <p:cNvSpPr/>
              <p:nvPr/>
            </p:nvSpPr>
            <p:spPr>
              <a:xfrm>
                <a:off x="705357" y="3254204"/>
                <a:ext cx="1332000" cy="360000"/>
              </a:xfrm>
              <a:prstGeom prst="roundRect">
                <a:avLst>
                  <a:gd name="adj" fmla="val 20355"/>
                </a:avLst>
              </a:prstGeom>
              <a:solidFill>
                <a:srgbClr val="4E8542"/>
              </a:soli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Synchronization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Engine 2</a:t>
                </a: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357CD7D1-F97C-F34F-8811-BFB6802312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919663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E9BB44AA-2ED6-1C44-8FB6-6E23858177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7357" y="3429000"/>
                <a:ext cx="5347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905B4396-8D02-1747-9105-801EA2465770}"/>
                  </a:ext>
                </a:extLst>
              </p:cNvPr>
              <p:cNvSpPr/>
              <p:nvPr/>
            </p:nvSpPr>
            <p:spPr>
              <a:xfrm>
                <a:off x="705357" y="2620620"/>
                <a:ext cx="1717001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1</a:t>
                </a:r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5FA0990E-BAAA-324C-83B9-954EF685FA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253917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E67BA891-E647-4747-A096-96A9C5E478AB}"/>
              </a:ext>
            </a:extLst>
          </p:cNvPr>
          <p:cNvCxnSpPr>
            <a:cxnSpLocks/>
          </p:cNvCxnSpPr>
          <p:nvPr/>
        </p:nvCxnSpPr>
        <p:spPr>
          <a:xfrm>
            <a:off x="4181580" y="3521266"/>
            <a:ext cx="745250" cy="596181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10B0C9DD-2D5F-5C42-BFAE-691FD68639E2}"/>
              </a:ext>
            </a:extLst>
          </p:cNvPr>
          <p:cNvCxnSpPr>
            <a:cxnSpLocks/>
          </p:cNvCxnSpPr>
          <p:nvPr/>
        </p:nvCxnSpPr>
        <p:spPr>
          <a:xfrm flipV="1">
            <a:off x="4217169" y="3508803"/>
            <a:ext cx="709661" cy="605515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DB019A83-61DB-E845-B256-852BDD73EC90}"/>
              </a:ext>
            </a:extLst>
          </p:cNvPr>
          <p:cNvSpPr/>
          <p:nvPr/>
        </p:nvSpPr>
        <p:spPr>
          <a:xfrm>
            <a:off x="6926435" y="2901879"/>
            <a:ext cx="1368595" cy="37677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ron</a:t>
            </a:r>
            <a:r>
              <a:rPr kumimoji="0" lang="en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Var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5CEA72B-967A-A444-8158-479237CF4054}"/>
              </a:ext>
            </a:extLst>
          </p:cNvPr>
          <p:cNvSpPr txBox="1"/>
          <p:nvPr/>
        </p:nvSpPr>
        <p:spPr>
          <a:xfrm>
            <a:off x="6469972" y="3590105"/>
            <a:ext cx="956193" cy="369332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srgbClr val="604878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Master</a:t>
            </a: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22CB49B8-26C0-D644-85B1-916A101FFFC3}"/>
              </a:ext>
            </a:extLst>
          </p:cNvPr>
          <p:cNvCxnSpPr>
            <a:cxnSpLocks/>
          </p:cNvCxnSpPr>
          <p:nvPr/>
        </p:nvCxnSpPr>
        <p:spPr>
          <a:xfrm flipH="1" flipV="1">
            <a:off x="6335537" y="3336880"/>
            <a:ext cx="494130" cy="187646"/>
          </a:xfrm>
          <a:prstGeom prst="straightConnector1">
            <a:avLst/>
          </a:prstGeom>
          <a:ln w="28575">
            <a:solidFill>
              <a:schemeClr val="accent5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99A17F0-926A-B543-A602-0946869D01D2}"/>
              </a:ext>
            </a:extLst>
          </p:cNvPr>
          <p:cNvGrpSpPr/>
          <p:nvPr/>
        </p:nvGrpSpPr>
        <p:grpSpPr>
          <a:xfrm>
            <a:off x="-107905" y="1557032"/>
            <a:ext cx="1179781" cy="625174"/>
            <a:chOff x="2469770" y="4192062"/>
            <a:chExt cx="1179781" cy="625174"/>
          </a:xfrm>
        </p:grpSpPr>
        <p:pic>
          <p:nvPicPr>
            <p:cNvPr id="107" name="Graphic 106" descr="Envelope">
              <a:extLst>
                <a:ext uri="{FF2B5EF4-FFF2-40B4-BE49-F238E27FC236}">
                  <a16:creationId xmlns:a16="http://schemas.microsoft.com/office/drawing/2014/main" id="{83609E25-FBB0-414A-BA20-9C13930A0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D2DA1BB8-2A22-774F-BB1F-101D492BCA17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83BF6B9D-DDD9-054D-A820-5EDE9CF0D72C}"/>
              </a:ext>
            </a:extLst>
          </p:cNvPr>
          <p:cNvGrpSpPr/>
          <p:nvPr/>
        </p:nvGrpSpPr>
        <p:grpSpPr>
          <a:xfrm>
            <a:off x="-107906" y="2260022"/>
            <a:ext cx="1179781" cy="625174"/>
            <a:chOff x="2469770" y="4192062"/>
            <a:chExt cx="1179781" cy="625174"/>
          </a:xfrm>
        </p:grpSpPr>
        <p:pic>
          <p:nvPicPr>
            <p:cNvPr id="112" name="Graphic 111" descr="Envelope">
              <a:extLst>
                <a:ext uri="{FF2B5EF4-FFF2-40B4-BE49-F238E27FC236}">
                  <a16:creationId xmlns:a16="http://schemas.microsoft.com/office/drawing/2014/main" id="{020BD9DD-E416-D240-B20B-CBC2E5419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E66F4AE5-F03A-4F4A-9307-B3833FBF0BF2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047532E-F303-7544-A3C0-842890081D36}"/>
              </a:ext>
            </a:extLst>
          </p:cNvPr>
          <p:cNvGrpSpPr/>
          <p:nvPr/>
        </p:nvGrpSpPr>
        <p:grpSpPr>
          <a:xfrm>
            <a:off x="4828176" y="3686109"/>
            <a:ext cx="3687174" cy="2424420"/>
            <a:chOff x="4828176" y="3686109"/>
            <a:chExt cx="3687174" cy="2424420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A0D0A92-0939-5945-8302-CF34427C8F75}"/>
                </a:ext>
              </a:extLst>
            </p:cNvPr>
            <p:cNvGrpSpPr/>
            <p:nvPr/>
          </p:nvGrpSpPr>
          <p:grpSpPr>
            <a:xfrm>
              <a:off x="4828176" y="3686109"/>
              <a:ext cx="3687174" cy="2424420"/>
              <a:chOff x="529996" y="1370192"/>
              <a:chExt cx="3687174" cy="242442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79224FB2-D56B-6847-92B0-CC2AC5E73119}"/>
                  </a:ext>
                </a:extLst>
              </p:cNvPr>
              <p:cNvSpPr txBox="1"/>
              <p:nvPr/>
            </p:nvSpPr>
            <p:spPr>
              <a:xfrm>
                <a:off x="529996" y="1370192"/>
                <a:ext cx="151836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Unit 3</a:t>
                </a:r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53A718BD-16A4-B542-BBF2-83E18E487773}"/>
                  </a:ext>
                </a:extLst>
              </p:cNvPr>
              <p:cNvGrpSpPr/>
              <p:nvPr/>
            </p:nvGrpSpPr>
            <p:grpSpPr>
              <a:xfrm>
                <a:off x="628650" y="1787245"/>
                <a:ext cx="3588520" cy="2007367"/>
                <a:chOff x="628650" y="1787245"/>
                <a:chExt cx="3588520" cy="2007367"/>
              </a:xfrm>
            </p:grpSpPr>
            <p:sp>
              <p:nvSpPr>
                <p:cNvPr id="70" name="Rounded Rectangle 69">
                  <a:extLst>
                    <a:ext uri="{FF2B5EF4-FFF2-40B4-BE49-F238E27FC236}">
                      <a16:creationId xmlns:a16="http://schemas.microsoft.com/office/drawing/2014/main" id="{B79207C5-0EF4-054E-A708-334AA97B0CD5}"/>
                    </a:ext>
                  </a:extLst>
                </p:cNvPr>
                <p:cNvSpPr/>
                <p:nvPr/>
              </p:nvSpPr>
              <p:spPr>
                <a:xfrm>
                  <a:off x="628650" y="1787245"/>
                  <a:ext cx="3588520" cy="2007367"/>
                </a:xfrm>
                <a:prstGeom prst="roundRect">
                  <a:avLst>
                    <a:gd name="adj" fmla="val 4372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Rounded Rectangle 70">
                  <a:extLst>
                    <a:ext uri="{FF2B5EF4-FFF2-40B4-BE49-F238E27FC236}">
                      <a16:creationId xmlns:a16="http://schemas.microsoft.com/office/drawing/2014/main" id="{6F0A0B5F-A9FA-FD44-99EE-7C2A1CBEEA2A}"/>
                    </a:ext>
                  </a:extLst>
                </p:cNvPr>
                <p:cNvSpPr/>
                <p:nvPr/>
              </p:nvSpPr>
              <p:spPr>
                <a:xfrm>
                  <a:off x="2572101" y="1951097"/>
                  <a:ext cx="1481435" cy="1684293"/>
                </a:xfrm>
                <a:prstGeom prst="roundRect">
                  <a:avLst>
                    <a:gd name="adj" fmla="val 7572"/>
                  </a:avLst>
                </a:prstGeom>
                <a:solidFill>
                  <a:srgbClr val="F9B268"/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Main Memory</a:t>
                  </a:r>
                </a:p>
              </p:txBody>
            </p:sp>
            <p:sp>
              <p:nvSpPr>
                <p:cNvPr id="72" name="Rounded Rectangle 71">
                  <a:extLst>
                    <a:ext uri="{FF2B5EF4-FFF2-40B4-BE49-F238E27FC236}">
                      <a16:creationId xmlns:a16="http://schemas.microsoft.com/office/drawing/2014/main" id="{AA3F7845-37FB-BB4F-AB8E-E29C2DBD87AA}"/>
                    </a:ext>
                  </a:extLst>
                </p:cNvPr>
                <p:cNvSpPr/>
                <p:nvPr/>
              </p:nvSpPr>
              <p:spPr>
                <a:xfrm>
                  <a:off x="705359" y="1951097"/>
                  <a:ext cx="1717000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0</a:t>
                  </a:r>
                </a:p>
              </p:txBody>
            </p:sp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DDA7B247-57F1-3544-B139-53AA668FD9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919663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AD8A1018-46DC-8640-8F9A-B4FB0B63CB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7357" y="3429000"/>
                  <a:ext cx="534743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6" name="Rounded Rectangle 75">
                  <a:extLst>
                    <a:ext uri="{FF2B5EF4-FFF2-40B4-BE49-F238E27FC236}">
                      <a16:creationId xmlns:a16="http://schemas.microsoft.com/office/drawing/2014/main" id="{3047606A-8000-D24A-9C58-2EB51C33211C}"/>
                    </a:ext>
                  </a:extLst>
                </p:cNvPr>
                <p:cNvSpPr/>
                <p:nvPr/>
              </p:nvSpPr>
              <p:spPr>
                <a:xfrm>
                  <a:off x="705357" y="2620620"/>
                  <a:ext cx="1717001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1</a:t>
                  </a:r>
                </a:p>
              </p:txBody>
            </p: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4F244F1C-44F7-034F-8B49-B44630AE5B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253917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3" name="Rounded Rectangle 82">
              <a:extLst>
                <a:ext uri="{FF2B5EF4-FFF2-40B4-BE49-F238E27FC236}">
                  <a16:creationId xmlns:a16="http://schemas.microsoft.com/office/drawing/2014/main" id="{08909CED-74F1-8B41-9160-9F30A513F916}"/>
                </a:ext>
              </a:extLst>
            </p:cNvPr>
            <p:cNvSpPr/>
            <p:nvPr/>
          </p:nvSpPr>
          <p:spPr>
            <a:xfrm>
              <a:off x="5003538" y="5606060"/>
              <a:ext cx="1332000" cy="360000"/>
            </a:xfrm>
            <a:prstGeom prst="roundRect">
              <a:avLst>
                <a:gd name="adj" fmla="val 20355"/>
              </a:avLst>
            </a:prstGeom>
            <a:solidFill>
              <a:srgbClr val="4E8542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Synchronization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Engine 3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7CB42608-181E-E847-A7FE-5EADE120A39D}"/>
              </a:ext>
            </a:extLst>
          </p:cNvPr>
          <p:cNvGrpSpPr/>
          <p:nvPr/>
        </p:nvGrpSpPr>
        <p:grpSpPr>
          <a:xfrm>
            <a:off x="-129076" y="4149533"/>
            <a:ext cx="1179781" cy="625174"/>
            <a:chOff x="2469770" y="4192062"/>
            <a:chExt cx="1179781" cy="625174"/>
          </a:xfrm>
        </p:grpSpPr>
        <p:pic>
          <p:nvPicPr>
            <p:cNvPr id="121" name="Graphic 120" descr="Envelope">
              <a:extLst>
                <a:ext uri="{FF2B5EF4-FFF2-40B4-BE49-F238E27FC236}">
                  <a16:creationId xmlns:a16="http://schemas.microsoft.com/office/drawing/2014/main" id="{99848342-EA7C-794A-9E95-C029B9D261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912F9436-9EDD-FB4D-9578-8BF807D759CC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27E1CEFD-A2EC-A345-960F-37E09AFAB7FC}"/>
              </a:ext>
            </a:extLst>
          </p:cNvPr>
          <p:cNvGrpSpPr/>
          <p:nvPr/>
        </p:nvGrpSpPr>
        <p:grpSpPr>
          <a:xfrm>
            <a:off x="-129077" y="4852523"/>
            <a:ext cx="1179781" cy="625174"/>
            <a:chOff x="2469770" y="4192062"/>
            <a:chExt cx="1179781" cy="625174"/>
          </a:xfrm>
        </p:grpSpPr>
        <p:pic>
          <p:nvPicPr>
            <p:cNvPr id="124" name="Graphic 123" descr="Envelope">
              <a:extLst>
                <a:ext uri="{FF2B5EF4-FFF2-40B4-BE49-F238E27FC236}">
                  <a16:creationId xmlns:a16="http://schemas.microsoft.com/office/drawing/2014/main" id="{F272278D-85DE-9449-96AD-4E01BE93BE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5714BB53-9063-F74C-ABD2-E38AB5ACC3EC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6F63C568-EC40-074F-B072-2950ADD43995}"/>
              </a:ext>
            </a:extLst>
          </p:cNvPr>
          <p:cNvGrpSpPr/>
          <p:nvPr/>
        </p:nvGrpSpPr>
        <p:grpSpPr>
          <a:xfrm>
            <a:off x="4183237" y="1557032"/>
            <a:ext cx="1179781" cy="625174"/>
            <a:chOff x="2469770" y="4192062"/>
            <a:chExt cx="1179781" cy="625174"/>
          </a:xfrm>
        </p:grpSpPr>
        <p:pic>
          <p:nvPicPr>
            <p:cNvPr id="127" name="Graphic 126" descr="Envelope">
              <a:extLst>
                <a:ext uri="{FF2B5EF4-FFF2-40B4-BE49-F238E27FC236}">
                  <a16:creationId xmlns:a16="http://schemas.microsoft.com/office/drawing/2014/main" id="{93B021D0-D8B0-9246-849F-D350715D3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C9B8BB35-7F5F-B643-B381-CCCF6FAF6BDA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15595B1D-DB22-304D-BBDF-B255CEE8F0F0}"/>
              </a:ext>
            </a:extLst>
          </p:cNvPr>
          <p:cNvGrpSpPr/>
          <p:nvPr/>
        </p:nvGrpSpPr>
        <p:grpSpPr>
          <a:xfrm>
            <a:off x="4183236" y="2260022"/>
            <a:ext cx="1179781" cy="625174"/>
            <a:chOff x="2469770" y="4192062"/>
            <a:chExt cx="1179781" cy="625174"/>
          </a:xfrm>
        </p:grpSpPr>
        <p:pic>
          <p:nvPicPr>
            <p:cNvPr id="130" name="Graphic 129" descr="Envelope">
              <a:extLst>
                <a:ext uri="{FF2B5EF4-FFF2-40B4-BE49-F238E27FC236}">
                  <a16:creationId xmlns:a16="http://schemas.microsoft.com/office/drawing/2014/main" id="{B365E122-581D-EA40-8B71-0BBA037DD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5C330BF8-2254-7D43-981B-A90B92E01A11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4199EE3F-917F-2A4B-BEE0-3BF58E3D9F7B}"/>
              </a:ext>
            </a:extLst>
          </p:cNvPr>
          <p:cNvGrpSpPr/>
          <p:nvPr/>
        </p:nvGrpSpPr>
        <p:grpSpPr>
          <a:xfrm>
            <a:off x="4162066" y="4149533"/>
            <a:ext cx="1179781" cy="625174"/>
            <a:chOff x="2469770" y="4192062"/>
            <a:chExt cx="1179781" cy="625174"/>
          </a:xfrm>
        </p:grpSpPr>
        <p:pic>
          <p:nvPicPr>
            <p:cNvPr id="133" name="Graphic 132" descr="Envelope">
              <a:extLst>
                <a:ext uri="{FF2B5EF4-FFF2-40B4-BE49-F238E27FC236}">
                  <a16:creationId xmlns:a16="http://schemas.microsoft.com/office/drawing/2014/main" id="{233E60CF-351B-1F4E-B34C-C63A1C19E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D055888F-31BA-6E40-98A3-4D52B089B6A7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E7DEF468-E694-BF4B-B106-1EFA40B38155}"/>
              </a:ext>
            </a:extLst>
          </p:cNvPr>
          <p:cNvGrpSpPr/>
          <p:nvPr/>
        </p:nvGrpSpPr>
        <p:grpSpPr>
          <a:xfrm>
            <a:off x="4162065" y="4852523"/>
            <a:ext cx="1179781" cy="625174"/>
            <a:chOff x="2469770" y="4192062"/>
            <a:chExt cx="1179781" cy="625174"/>
          </a:xfrm>
        </p:grpSpPr>
        <p:pic>
          <p:nvPicPr>
            <p:cNvPr id="136" name="Graphic 135" descr="Envelope">
              <a:extLst>
                <a:ext uri="{FF2B5EF4-FFF2-40B4-BE49-F238E27FC236}">
                  <a16:creationId xmlns:a16="http://schemas.microsoft.com/office/drawing/2014/main" id="{BD0D9795-795D-DE4A-9712-5E36D10E5A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A3288F06-7B97-9447-81F8-7D0DC04914FA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sp>
        <p:nvSpPr>
          <p:cNvPr id="86" name="Title 1">
            <a:extLst>
              <a:ext uri="{FF2B5EF4-FFF2-40B4-BE49-F238E27FC236}">
                <a16:creationId xmlns:a16="http://schemas.microsoft.com/office/drawing/2014/main" id="{FD68DA73-0DE5-5742-B69D-AAF0CF10A0AD}"/>
              </a:ext>
            </a:extLst>
          </p:cNvPr>
          <p:cNvSpPr txBox="1">
            <a:spLocks/>
          </p:cNvSpPr>
          <p:nvPr/>
        </p:nvSpPr>
        <p:spPr>
          <a:xfrm>
            <a:off x="628650" y="185508"/>
            <a:ext cx="7886700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3. Hierarchical Communication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EAE7143E-BECD-2043-A780-3D0915CE2EE1}"/>
              </a:ext>
            </a:extLst>
          </p:cNvPr>
          <p:cNvGrpSpPr/>
          <p:nvPr/>
        </p:nvGrpSpPr>
        <p:grpSpPr>
          <a:xfrm>
            <a:off x="7032482" y="805090"/>
            <a:ext cx="2063611" cy="584775"/>
            <a:chOff x="2663517" y="4185453"/>
            <a:chExt cx="2063611" cy="584775"/>
          </a:xfrm>
        </p:grpSpPr>
        <p:pic>
          <p:nvPicPr>
            <p:cNvPr id="88" name="Graphic 87" descr="Envelope">
              <a:extLst>
                <a:ext uri="{FF2B5EF4-FFF2-40B4-BE49-F238E27FC236}">
                  <a16:creationId xmlns:a16="http://schemas.microsoft.com/office/drawing/2014/main" id="{78E5EE52-6F3E-874D-974F-AD72E1E8B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63517" y="4192062"/>
              <a:ext cx="578166" cy="578166"/>
            </a:xfrm>
            <a:prstGeom prst="rect">
              <a:avLst/>
            </a:prstGeom>
          </p:spPr>
        </p:pic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6F158D21-1918-C048-A50C-BDC1078E10B9}"/>
                </a:ext>
              </a:extLst>
            </p:cNvPr>
            <p:cNvSpPr txBox="1"/>
            <p:nvPr/>
          </p:nvSpPr>
          <p:spPr>
            <a:xfrm>
              <a:off x="3245693" y="4185453"/>
              <a:ext cx="14814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B587C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Local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1B587C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lock acquire</a:t>
              </a:r>
              <a:endParaRPr kumimoji="0" lang="en-GR" sz="16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547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-0.01944 L -0.00347 -0.01944 C -0.00399 -0.01273 -0.00451 -0.00578 -0.00503 0.00093 C -0.00555 0.00973 -0.0059 0.01875 -0.00659 0.02755 C -0.00746 0.03866 -0.00954 0.06042 -0.00954 0.06042 C -0.00798 0.11112 -0.01076 0.09098 -0.00503 0.122 C -0.00416 0.12639 -0.00191 0.13936 -0.00034 0.14237 C 0.0066 0.15625 0.00313 0.15116 0.00886 0.1588 C 0.00938 0.16088 0.00903 0.16366 0.01042 0.16505 C 0.01441 0.16875 0.02605 0.17037 0.03039 0.17107 C 0.03143 0.1713 0.03247 0.17107 0.03351 0.17107 L 0.03351 0.17107 " pathEditMode="relative" ptsTypes="AAAAAAAAAAAA">
                                      <p:cBhvr>
                                        <p:cTn id="2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16 -0.03171 L -0.00816 -0.03171 C -0.00868 -0.02569 -0.00954 -0.01968 -0.00954 -0.01343 C -0.00954 -0.00995 -0.00711 0.00509 -0.00659 0.00926 C -0.00625 0.01088 -0.00503 0.02778 -0.00347 0.03171 C -0.00277 0.03333 -0.00121 0.03426 -0.00034 0.03588 C 0.00174 0.03982 0.00313 0.04468 0.00573 0.04815 C 0.00678 0.04954 0.00799 0.0507 0.00886 0.05232 C 0.0099 0.05417 0.01059 0.05671 0.01198 0.05833 C 0.0132 0.06019 0.01493 0.06111 0.0165 0.0625 C 0.01702 0.06458 0.01684 0.06713 0.01806 0.06852 C 0.02136 0.07292 0.02535 0.06921 0.02882 0.06852 C 0.03039 0.06829 0.03195 0.06852 0.03351 0.06852 L 0.03351 0.06852 " pathEditMode="relative" ptsTypes="AAAAAAAAAAAAAA">
                                      <p:cBhvr>
                                        <p:cTn id="2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3171 L -0.00035 -0.03171 C -0.00295 -0.02129 -0.00487 -0.01296 -0.00815 -0.00324 C -0.00902 -0.00023 -0.01024 0.00232 -0.01112 0.0051 C -0.01493 0.01667 -0.01042 0.00556 -0.01423 0.01945 C -0.0151 0.02223 -0.0165 0.02477 -0.01737 0.02755 C -0.02118 0.03959 -0.01598 0.02801 -0.02188 0.03982 C -0.02534 0.06274 -0.02499 0.05649 -0.02188 0.09537 C -0.02153 0.09954 -0.01997 0.10348 -0.01893 0.10764 L -0.01737 0.11366 C -0.01685 0.11575 -0.01667 0.11806 -0.0158 0.11991 C -0.01476 0.122 -0.01388 0.12408 -0.01268 0.12593 C -0.00989 0.13033 -0.00607 0.13565 -0.0019 0.13843 C 0.00468 0.1426 0.00105 0.1375 0.0073 0.14445 C 0.00955 0.147 0.01077 0.15139 0.01337 0.15278 L 0.02275 0.15672 C 0.02414 0.15811 0.0257 0.15973 0.02726 0.16088 C 0.02882 0.16181 0.03056 0.16181 0.03195 0.16297 C 0.03316 0.16389 0.03507 0.16713 0.03507 0.16713 L 0.03507 0.16713 " pathEditMode="relative" ptsTypes="AAAAAAAAAAAAAAAAAAAA">
                                      <p:cBhvr>
                                        <p:cTn id="2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2778 L -0.00035 -0.02778 C 5E-6 -0.00671 -0.00087 0.01458 0.00105 0.03565 C 0.00138 0.0382 0.00435 0.03796 0.00573 0.03982 C 0.00921 0.04445 0.00938 0.05162 0.01494 0.05417 C 0.0165 0.05486 0.01823 0.05509 0.01962 0.05625 C 0.029 0.0632 0.02587 0.06389 0.03351 0.06644 C 0.03386 0.06667 0.03455 0.06644 0.03507 0.06644 L 0.03507 0.06644 L 0.03351 0.06644 " pathEditMode="relative" ptsTypes="AAAAAAAAAA">
                                      <p:cBhvr>
                                        <p:cTn id="3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-0.02199 L 0.00034 -0.02199 C -0.00018 -0.01597 -0.00035 -0.00972 -0.00122 -0.0037 C -0.00139 -0.00162 -0.00226 0.00047 -0.00278 0.00255 C -0.0033 0.00579 -0.00382 0.00926 -0.00417 0.01274 C -0.00382 0.03334 -0.00365 0.05371 -0.00278 0.07431 C -0.00261 0.07848 -0.00174 0.08241 -0.00122 0.08658 C -0.00018 0.09514 0.00069 0.10463 0.00191 0.1132 C 0.00347 0.12385 0.00295 0.11852 0.00503 0.12755 C 0.00694 0.13681 0.00573 0.13542 0.00955 0.14399 C 0.01146 0.14815 0.01215 0.15533 0.0158 0.15625 C 0.025 0.1588 0.021 0.15718 0.02812 0.16042 L 0.02968 0.16667 L 0.02968 0.16667 " pathEditMode="relative" ptsTypes="AAAAAAAAAAAAAA">
                                      <p:cBhvr>
                                        <p:cTn id="3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1 -0.02824 L -0.00261 -0.02824 C -0.00174 -0.0081 -0.00295 -0.00208 0.00034 0.01273 C 0.00139 0.0169 0.00121 0.02199 0.00347 0.025 C 0.00555 0.02778 0.00798 0.03009 0.00955 0.03333 L 0.0158 0.0456 C 0.01632 0.04769 0.01649 0.04977 0.01736 0.05162 C 0.01996 0.05741 0.02083 0.05509 0.025 0.05787 C 0.02847 0.06019 0.02899 0.06111 0.03125 0.06412 L 0.03125 0.06412 " pathEditMode="relative" ptsTypes="AAAAAAAAAA">
                                      <p:cBhvr>
                                        <p:cTn id="3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-0.02615 L 0.00191 -0.02615 C 0.00139 -0.02314 -0.00139 -0.00578 -0.00278 0.00047 C -0.00313 0.00255 -0.00382 0.0044 -0.00417 0.00649 C -0.0066 0.02848 -0.00695 0.02524 -0.00417 0.05579 C -0.00382 0.06135 -0.00226 0.06667 -0.00122 0.07223 C -0.0007 0.07477 -0.00035 0.07778 0.00035 0.08033 C 0.00087 0.08241 0.00156 0.08449 0.00191 0.08658 C 0.0026 0.08982 0.00278 0.09329 0.00347 0.09676 C 0.00434 0.10232 0.00555 0.10764 0.00642 0.1132 C 0.00694 0.11598 0.00764 0.11852 0.00798 0.1213 C 0.00903 0.12848 0.00972 0.13311 0.01111 0.13982 C 0.01441 0.15556 0.01041 0.13588 0.0158 0.15209 C 0.01701 0.15579 0.01753 0.16598 0.02187 0.16852 C 0.0243 0.16991 0.02708 0.16968 0.02951 0.17061 C 0.03107 0.17107 0.03298 0.17107 0.0342 0.17269 C 0.03489 0.17361 0.03212 0.17269 0.03107 0.17269 L 0.03107 0.17269 " pathEditMode="relative" ptsTypes="AAAAAAAAAAAAAAAAAA">
                                      <p:cBhvr>
                                        <p:cTn id="3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-0.02616 L -0.00122 -0.02616 C -0.00087 -0.0125 -0.0007 0.00116 0.00017 0.01481 C 0.00035 0.0169 0.00139 0.01875 0.00173 0.02083 C 0.00295 0.02639 0.00347 0.03194 0.00486 0.03727 C 0.0059 0.04144 0.00521 0.04722 0.00798 0.04954 C 0.00955 0.05093 0.01111 0.05208 0.0125 0.0537 C 0.01423 0.05556 0.01545 0.0581 0.01719 0.05972 C 0.01857 0.06088 0.02031 0.06111 0.02187 0.06181 C 0.02465 0.06574 0.02569 0.06736 0.02951 0.07014 C 0.03663 0.07477 0.03455 0.07245 0.03264 0.07014 L 0.03264 0.07014 " pathEditMode="relative" ptsTypes="AAAAAAAAAAAA">
                                      <p:cBhvr>
                                        <p:cTn id="3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1F30A70-185A-9644-BB54-4C57E17701A6}"/>
              </a:ext>
            </a:extLst>
          </p:cNvPr>
          <p:cNvCxnSpPr>
            <a:cxnSpLocks/>
            <a:stCxn id="96" idx="3"/>
            <a:endCxn id="58" idx="1"/>
          </p:cNvCxnSpPr>
          <p:nvPr/>
        </p:nvCxnSpPr>
        <p:spPr>
          <a:xfrm>
            <a:off x="4217170" y="2518215"/>
            <a:ext cx="709661" cy="2628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0B34FF73-DB63-9345-9DB6-807062A9E4B1}"/>
              </a:ext>
            </a:extLst>
          </p:cNvPr>
          <p:cNvGrpSpPr/>
          <p:nvPr/>
        </p:nvGrpSpPr>
        <p:grpSpPr>
          <a:xfrm>
            <a:off x="529996" y="1097478"/>
            <a:ext cx="3687174" cy="2424420"/>
            <a:chOff x="529996" y="1370192"/>
            <a:chExt cx="3687174" cy="2424420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A1CD7B3-301D-3E42-913C-C1A943D0DC64}"/>
                </a:ext>
              </a:extLst>
            </p:cNvPr>
            <p:cNvSpPr txBox="1"/>
            <p:nvPr/>
          </p:nvSpPr>
          <p:spPr>
            <a:xfrm>
              <a:off x="529996" y="1370192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0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F4C7F11-9489-874A-B0E2-368F03BA883C}"/>
                </a:ext>
              </a:extLst>
            </p:cNvPr>
            <p:cNvGrpSpPr/>
            <p:nvPr/>
          </p:nvGrpSpPr>
          <p:grpSpPr>
            <a:xfrm>
              <a:off x="628650" y="1787245"/>
              <a:ext cx="3588520" cy="2007367"/>
              <a:chOff x="628650" y="1787245"/>
              <a:chExt cx="3588520" cy="2007367"/>
            </a:xfrm>
          </p:grpSpPr>
          <p:sp>
            <p:nvSpPr>
              <p:cNvPr id="96" name="Rounded Rectangle 95">
                <a:extLst>
                  <a:ext uri="{FF2B5EF4-FFF2-40B4-BE49-F238E27FC236}">
                    <a16:creationId xmlns:a16="http://schemas.microsoft.com/office/drawing/2014/main" id="{5FC9C8C4-FD00-7D46-9D69-1781D94D0C9E}"/>
                  </a:ext>
                </a:extLst>
              </p:cNvPr>
              <p:cNvSpPr/>
              <p:nvPr/>
            </p:nvSpPr>
            <p:spPr>
              <a:xfrm>
                <a:off x="628650" y="1787245"/>
                <a:ext cx="3588520" cy="2007367"/>
              </a:xfrm>
              <a:prstGeom prst="roundRect">
                <a:avLst>
                  <a:gd name="adj" fmla="val 437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7" name="Rounded Rectangle 96">
                <a:extLst>
                  <a:ext uri="{FF2B5EF4-FFF2-40B4-BE49-F238E27FC236}">
                    <a16:creationId xmlns:a16="http://schemas.microsoft.com/office/drawing/2014/main" id="{90289108-94C4-0149-9CF5-DEFF64A054DF}"/>
                  </a:ext>
                </a:extLst>
              </p:cNvPr>
              <p:cNvSpPr/>
              <p:nvPr/>
            </p:nvSpPr>
            <p:spPr>
              <a:xfrm>
                <a:off x="2572101" y="1951097"/>
                <a:ext cx="1481435" cy="1684293"/>
              </a:xfrm>
              <a:prstGeom prst="roundRect">
                <a:avLst>
                  <a:gd name="adj" fmla="val 7572"/>
                </a:avLst>
              </a:prstGeom>
              <a:solidFill>
                <a:srgbClr val="F9B268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Main Memory</a:t>
                </a:r>
              </a:p>
            </p:txBody>
          </p:sp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6E09D5DD-CE3D-E749-90F4-FC70847866F2}"/>
                  </a:ext>
                </a:extLst>
              </p:cNvPr>
              <p:cNvSpPr/>
              <p:nvPr/>
            </p:nvSpPr>
            <p:spPr>
              <a:xfrm>
                <a:off x="705359" y="1951097"/>
                <a:ext cx="1717000" cy="526562"/>
              </a:xfrm>
              <a:prstGeom prst="roundRect">
                <a:avLst>
                  <a:gd name="adj" fmla="val 20355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0</a:t>
                </a:r>
              </a:p>
            </p:txBody>
          </p:sp>
          <p:sp>
            <p:nvSpPr>
              <p:cNvPr id="101" name="Rounded Rectangle 100">
                <a:extLst>
                  <a:ext uri="{FF2B5EF4-FFF2-40B4-BE49-F238E27FC236}">
                    <a16:creationId xmlns:a16="http://schemas.microsoft.com/office/drawing/2014/main" id="{F3115951-B18D-014E-9310-9E0806B4E72C}"/>
                  </a:ext>
                </a:extLst>
              </p:cNvPr>
              <p:cNvSpPr/>
              <p:nvPr/>
            </p:nvSpPr>
            <p:spPr>
              <a:xfrm>
                <a:off x="705357" y="3254204"/>
                <a:ext cx="1332000" cy="360000"/>
              </a:xfrm>
              <a:prstGeom prst="roundRect">
                <a:avLst>
                  <a:gd name="adj" fmla="val 20355"/>
                </a:avLst>
              </a:prstGeom>
              <a:solidFill>
                <a:schemeClr val="accent4"/>
              </a:solidFill>
              <a:ln>
                <a:solidFill>
                  <a:srgbClr val="008F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Synchronization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Engine 0</a:t>
                </a:r>
              </a:p>
            </p:txBody>
          </p: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04867FCB-B0C3-2342-8903-59F040BF37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919663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09386504-FD1E-E547-84E0-15640AE0E3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7357" y="3429000"/>
                <a:ext cx="5347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D61777A3-46A8-0744-A795-7E32B55B3B9A}"/>
                  </a:ext>
                </a:extLst>
              </p:cNvPr>
              <p:cNvSpPr/>
              <p:nvPr/>
            </p:nvSpPr>
            <p:spPr>
              <a:xfrm>
                <a:off x="705357" y="2620620"/>
                <a:ext cx="1717001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1</a:t>
                </a:r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0830500-1C44-6844-90FF-0ADF467FA38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253917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1157940-6D76-4046-9B0A-6FFBE348EF60}"/>
              </a:ext>
            </a:extLst>
          </p:cNvPr>
          <p:cNvCxnSpPr>
            <a:cxnSpLocks/>
            <a:stCxn id="44" idx="3"/>
            <a:endCxn id="70" idx="1"/>
          </p:cNvCxnSpPr>
          <p:nvPr/>
        </p:nvCxnSpPr>
        <p:spPr>
          <a:xfrm>
            <a:off x="4217169" y="5104218"/>
            <a:ext cx="709661" cy="2628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1142012-BCD3-7545-AA03-787EF634C284}"/>
              </a:ext>
            </a:extLst>
          </p:cNvPr>
          <p:cNvGrpSpPr/>
          <p:nvPr/>
        </p:nvGrpSpPr>
        <p:grpSpPr>
          <a:xfrm>
            <a:off x="529995" y="3683481"/>
            <a:ext cx="3687174" cy="2424420"/>
            <a:chOff x="529996" y="1370192"/>
            <a:chExt cx="3687174" cy="2424420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DBAF388-E3F7-B440-A8FF-BD533B80C7D3}"/>
                </a:ext>
              </a:extLst>
            </p:cNvPr>
            <p:cNvSpPr txBox="1"/>
            <p:nvPr/>
          </p:nvSpPr>
          <p:spPr>
            <a:xfrm>
              <a:off x="529996" y="1370192"/>
              <a:ext cx="151836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NDP Unit 2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EF6EB9F8-2861-AD49-81D2-6756D1C9B9EE}"/>
                </a:ext>
              </a:extLst>
            </p:cNvPr>
            <p:cNvGrpSpPr/>
            <p:nvPr/>
          </p:nvGrpSpPr>
          <p:grpSpPr>
            <a:xfrm>
              <a:off x="628650" y="1787245"/>
              <a:ext cx="3588520" cy="2007367"/>
              <a:chOff x="628650" y="1787245"/>
              <a:chExt cx="3588520" cy="2007367"/>
            </a:xfrm>
          </p:grpSpPr>
          <p:sp>
            <p:nvSpPr>
              <p:cNvPr id="44" name="Rounded Rectangle 43">
                <a:extLst>
                  <a:ext uri="{FF2B5EF4-FFF2-40B4-BE49-F238E27FC236}">
                    <a16:creationId xmlns:a16="http://schemas.microsoft.com/office/drawing/2014/main" id="{4F5074B1-4C12-CC4B-83B9-301B578000AD}"/>
                  </a:ext>
                </a:extLst>
              </p:cNvPr>
              <p:cNvSpPr/>
              <p:nvPr/>
            </p:nvSpPr>
            <p:spPr>
              <a:xfrm>
                <a:off x="628650" y="1787245"/>
                <a:ext cx="3588520" cy="2007367"/>
              </a:xfrm>
              <a:prstGeom prst="roundRect">
                <a:avLst>
                  <a:gd name="adj" fmla="val 4372"/>
                </a:avLst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R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10E44048-1944-8B41-91ED-B3464F6711F6}"/>
                  </a:ext>
                </a:extLst>
              </p:cNvPr>
              <p:cNvSpPr/>
              <p:nvPr/>
            </p:nvSpPr>
            <p:spPr>
              <a:xfrm>
                <a:off x="2572101" y="1951097"/>
                <a:ext cx="1481435" cy="1684293"/>
              </a:xfrm>
              <a:prstGeom prst="roundRect">
                <a:avLst>
                  <a:gd name="adj" fmla="val 7572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Main Memory</a:t>
                </a:r>
              </a:p>
            </p:txBody>
          </p:sp>
          <p:sp>
            <p:nvSpPr>
              <p:cNvPr id="46" name="Rounded Rectangle 45">
                <a:extLst>
                  <a:ext uri="{FF2B5EF4-FFF2-40B4-BE49-F238E27FC236}">
                    <a16:creationId xmlns:a16="http://schemas.microsoft.com/office/drawing/2014/main" id="{2B54A176-DFEA-5F44-8BC8-05C6DF665A37}"/>
                  </a:ext>
                </a:extLst>
              </p:cNvPr>
              <p:cNvSpPr/>
              <p:nvPr/>
            </p:nvSpPr>
            <p:spPr>
              <a:xfrm>
                <a:off x="705359" y="1951097"/>
                <a:ext cx="1717000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0</a:t>
                </a:r>
              </a:p>
            </p:txBody>
          </p:sp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EF0436F6-EDBF-204A-82D6-C965BC6B45A2}"/>
                  </a:ext>
                </a:extLst>
              </p:cNvPr>
              <p:cNvSpPr/>
              <p:nvPr/>
            </p:nvSpPr>
            <p:spPr>
              <a:xfrm>
                <a:off x="705357" y="3254204"/>
                <a:ext cx="1332000" cy="360000"/>
              </a:xfrm>
              <a:prstGeom prst="roundRect">
                <a:avLst>
                  <a:gd name="adj" fmla="val 20355"/>
                </a:avLst>
              </a:prstGeom>
              <a:solidFill>
                <a:schemeClr val="accent4"/>
              </a:solidFill>
              <a:ln>
                <a:solidFill>
                  <a:srgbClr val="008F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Synchronization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Engine 2</a:t>
                </a: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357CD7D1-F97C-F34F-8811-BFB68023124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919663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E9BB44AA-2ED6-1C44-8FB6-6E23858177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7357" y="3429000"/>
                <a:ext cx="53474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905B4396-8D02-1747-9105-801EA2465770}"/>
                  </a:ext>
                </a:extLst>
              </p:cNvPr>
              <p:cNvSpPr/>
              <p:nvPr/>
            </p:nvSpPr>
            <p:spPr>
              <a:xfrm>
                <a:off x="705357" y="2620620"/>
                <a:ext cx="1717001" cy="526562"/>
              </a:xfrm>
              <a:prstGeom prst="roundRect">
                <a:avLst>
                  <a:gd name="adj" fmla="val 20355"/>
                </a:avLst>
              </a:prstGeom>
              <a:solidFill>
                <a:srgbClr val="89C3E5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Core 1</a:t>
                </a:r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5FA0990E-BAAA-324C-83B9-954EF685FA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22358" y="2253917"/>
                <a:ext cx="1497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092B5925-FB6D-2F4D-AE28-294FFDD9931B}"/>
              </a:ext>
            </a:extLst>
          </p:cNvPr>
          <p:cNvGrpSpPr/>
          <p:nvPr/>
        </p:nvGrpSpPr>
        <p:grpSpPr>
          <a:xfrm>
            <a:off x="4828177" y="1100106"/>
            <a:ext cx="3687174" cy="2424420"/>
            <a:chOff x="4828177" y="1100106"/>
            <a:chExt cx="3687174" cy="2424420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B12BD71-CBC8-3E48-B88E-5DF547DC3797}"/>
                </a:ext>
              </a:extLst>
            </p:cNvPr>
            <p:cNvGrpSpPr/>
            <p:nvPr/>
          </p:nvGrpSpPr>
          <p:grpSpPr>
            <a:xfrm>
              <a:off x="4828177" y="1100106"/>
              <a:ext cx="3687174" cy="2424420"/>
              <a:chOff x="529996" y="1370192"/>
              <a:chExt cx="3687174" cy="2424420"/>
            </a:xfrm>
          </p:grpSpPr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D5C6CA6-6299-464D-8307-463BD57F0AC7}"/>
                  </a:ext>
                </a:extLst>
              </p:cNvPr>
              <p:cNvSpPr txBox="1"/>
              <p:nvPr/>
            </p:nvSpPr>
            <p:spPr>
              <a:xfrm>
                <a:off x="529996" y="1370192"/>
                <a:ext cx="151836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Unit 1</a:t>
                </a:r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DD558EE5-0C00-924A-9528-45CC29B89EDE}"/>
                  </a:ext>
                </a:extLst>
              </p:cNvPr>
              <p:cNvGrpSpPr/>
              <p:nvPr/>
            </p:nvGrpSpPr>
            <p:grpSpPr>
              <a:xfrm>
                <a:off x="628650" y="1787245"/>
                <a:ext cx="3588520" cy="2007367"/>
                <a:chOff x="628650" y="1787245"/>
                <a:chExt cx="3588520" cy="2007367"/>
              </a:xfrm>
            </p:grpSpPr>
            <p:sp>
              <p:nvSpPr>
                <p:cNvPr id="58" name="Rounded Rectangle 57">
                  <a:extLst>
                    <a:ext uri="{FF2B5EF4-FFF2-40B4-BE49-F238E27FC236}">
                      <a16:creationId xmlns:a16="http://schemas.microsoft.com/office/drawing/2014/main" id="{BF2513CA-7B1D-DE4B-B771-C9A53DC756D6}"/>
                    </a:ext>
                  </a:extLst>
                </p:cNvPr>
                <p:cNvSpPr/>
                <p:nvPr/>
              </p:nvSpPr>
              <p:spPr>
                <a:xfrm>
                  <a:off x="628650" y="1787245"/>
                  <a:ext cx="3588520" cy="2007367"/>
                </a:xfrm>
                <a:prstGeom prst="roundRect">
                  <a:avLst>
                    <a:gd name="adj" fmla="val 4372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Rounded Rectangle 58">
                  <a:extLst>
                    <a:ext uri="{FF2B5EF4-FFF2-40B4-BE49-F238E27FC236}">
                      <a16:creationId xmlns:a16="http://schemas.microsoft.com/office/drawing/2014/main" id="{6E7ECBC5-7219-1A40-80CA-2458288BD215}"/>
                    </a:ext>
                  </a:extLst>
                </p:cNvPr>
                <p:cNvSpPr/>
                <p:nvPr/>
              </p:nvSpPr>
              <p:spPr>
                <a:xfrm>
                  <a:off x="2572101" y="1951097"/>
                  <a:ext cx="1481435" cy="1684293"/>
                </a:xfrm>
                <a:prstGeom prst="roundRect">
                  <a:avLst>
                    <a:gd name="adj" fmla="val 7572"/>
                  </a:avLst>
                </a:prstGeom>
                <a:solidFill>
                  <a:srgbClr val="F9B268"/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Main Memory</a:t>
                  </a:r>
                </a:p>
              </p:txBody>
            </p:sp>
            <p:sp>
              <p:nvSpPr>
                <p:cNvPr id="60" name="Rounded Rectangle 59">
                  <a:extLst>
                    <a:ext uri="{FF2B5EF4-FFF2-40B4-BE49-F238E27FC236}">
                      <a16:creationId xmlns:a16="http://schemas.microsoft.com/office/drawing/2014/main" id="{A5A82309-70E1-704A-97CE-4E11729221D7}"/>
                    </a:ext>
                  </a:extLst>
                </p:cNvPr>
                <p:cNvSpPr/>
                <p:nvPr/>
              </p:nvSpPr>
              <p:spPr>
                <a:xfrm>
                  <a:off x="705359" y="1951097"/>
                  <a:ext cx="1717000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0</a:t>
                  </a:r>
                </a:p>
              </p:txBody>
            </p: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E9CAF7B-AECA-334B-9929-53905E4740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919663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40F2D1B1-94A4-2E4F-B705-1958313E01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7357" y="3429000"/>
                  <a:ext cx="534743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4" name="Rounded Rectangle 63">
                  <a:extLst>
                    <a:ext uri="{FF2B5EF4-FFF2-40B4-BE49-F238E27FC236}">
                      <a16:creationId xmlns:a16="http://schemas.microsoft.com/office/drawing/2014/main" id="{BC7FF8DB-531E-894F-BDB6-66667E92FB30}"/>
                    </a:ext>
                  </a:extLst>
                </p:cNvPr>
                <p:cNvSpPr/>
                <p:nvPr/>
              </p:nvSpPr>
              <p:spPr>
                <a:xfrm>
                  <a:off x="705357" y="2620620"/>
                  <a:ext cx="1717001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1</a:t>
                  </a:r>
                </a:p>
              </p:txBody>
            </p: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7586BB57-0BD7-5740-8788-E9D556092F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253917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8" name="Rounded Rectangle 97">
              <a:extLst>
                <a:ext uri="{FF2B5EF4-FFF2-40B4-BE49-F238E27FC236}">
                  <a16:creationId xmlns:a16="http://schemas.microsoft.com/office/drawing/2014/main" id="{B07BC089-3EBE-444A-9DF0-648C4136E6D7}"/>
                </a:ext>
              </a:extLst>
            </p:cNvPr>
            <p:cNvSpPr/>
            <p:nvPr/>
          </p:nvSpPr>
          <p:spPr>
            <a:xfrm>
              <a:off x="5003538" y="2984118"/>
              <a:ext cx="1332000" cy="360000"/>
            </a:xfrm>
            <a:prstGeom prst="roundRect">
              <a:avLst>
                <a:gd name="adj" fmla="val 20355"/>
              </a:avLst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Synchronization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Engine 1</a:t>
              </a:r>
            </a:p>
          </p:txBody>
        </p:sp>
      </p:grp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E67BA891-E647-4747-A096-96A9C5E478AB}"/>
              </a:ext>
            </a:extLst>
          </p:cNvPr>
          <p:cNvCxnSpPr>
            <a:cxnSpLocks/>
          </p:cNvCxnSpPr>
          <p:nvPr/>
        </p:nvCxnSpPr>
        <p:spPr>
          <a:xfrm>
            <a:off x="4181580" y="3521266"/>
            <a:ext cx="745250" cy="596181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10B0C9DD-2D5F-5C42-BFAE-691FD68639E2}"/>
              </a:ext>
            </a:extLst>
          </p:cNvPr>
          <p:cNvCxnSpPr>
            <a:cxnSpLocks/>
          </p:cNvCxnSpPr>
          <p:nvPr/>
        </p:nvCxnSpPr>
        <p:spPr>
          <a:xfrm flipV="1">
            <a:off x="4217169" y="3508803"/>
            <a:ext cx="709661" cy="605515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DB019A83-61DB-E845-B256-852BDD73EC90}"/>
              </a:ext>
            </a:extLst>
          </p:cNvPr>
          <p:cNvSpPr/>
          <p:nvPr/>
        </p:nvSpPr>
        <p:spPr>
          <a:xfrm>
            <a:off x="6926435" y="2901879"/>
            <a:ext cx="1368595" cy="37677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ron</a:t>
            </a:r>
            <a:r>
              <a:rPr kumimoji="0" lang="en-G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Var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5CEA72B-967A-A444-8158-479237CF4054}"/>
              </a:ext>
            </a:extLst>
          </p:cNvPr>
          <p:cNvSpPr txBox="1"/>
          <p:nvPr/>
        </p:nvSpPr>
        <p:spPr>
          <a:xfrm>
            <a:off x="6469972" y="3590105"/>
            <a:ext cx="956193" cy="369332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1800" b="0" i="0" u="none" strike="noStrike" kern="1200" cap="none" spc="0" normalizeH="0" baseline="0" noProof="0" dirty="0">
                <a:ln>
                  <a:noFill/>
                </a:ln>
                <a:solidFill>
                  <a:srgbClr val="604878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Master</a:t>
            </a: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22CB49B8-26C0-D644-85B1-916A101FFFC3}"/>
              </a:ext>
            </a:extLst>
          </p:cNvPr>
          <p:cNvCxnSpPr>
            <a:cxnSpLocks/>
          </p:cNvCxnSpPr>
          <p:nvPr/>
        </p:nvCxnSpPr>
        <p:spPr>
          <a:xfrm flipH="1" flipV="1">
            <a:off x="6335537" y="3336880"/>
            <a:ext cx="494130" cy="187646"/>
          </a:xfrm>
          <a:prstGeom prst="straightConnector1">
            <a:avLst/>
          </a:prstGeom>
          <a:ln w="28575">
            <a:solidFill>
              <a:schemeClr val="accent5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D047532E-F303-7544-A3C0-842890081D36}"/>
              </a:ext>
            </a:extLst>
          </p:cNvPr>
          <p:cNvGrpSpPr/>
          <p:nvPr/>
        </p:nvGrpSpPr>
        <p:grpSpPr>
          <a:xfrm>
            <a:off x="4828176" y="3686109"/>
            <a:ext cx="3687174" cy="2424420"/>
            <a:chOff x="4828176" y="3686109"/>
            <a:chExt cx="3687174" cy="2424420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7A0D0A92-0939-5945-8302-CF34427C8F75}"/>
                </a:ext>
              </a:extLst>
            </p:cNvPr>
            <p:cNvGrpSpPr/>
            <p:nvPr/>
          </p:nvGrpSpPr>
          <p:grpSpPr>
            <a:xfrm>
              <a:off x="4828176" y="3686109"/>
              <a:ext cx="3687174" cy="2424420"/>
              <a:chOff x="529996" y="1370192"/>
              <a:chExt cx="3687174" cy="2424420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79224FB2-D56B-6847-92B0-CC2AC5E73119}"/>
                  </a:ext>
                </a:extLst>
              </p:cNvPr>
              <p:cNvSpPr txBox="1"/>
              <p:nvPr/>
            </p:nvSpPr>
            <p:spPr>
              <a:xfrm>
                <a:off x="529996" y="1370192"/>
                <a:ext cx="1518364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R" sz="2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rPr>
                  <a:t>NDP Unit 3</a:t>
                </a:r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53A718BD-16A4-B542-BBF2-83E18E487773}"/>
                  </a:ext>
                </a:extLst>
              </p:cNvPr>
              <p:cNvGrpSpPr/>
              <p:nvPr/>
            </p:nvGrpSpPr>
            <p:grpSpPr>
              <a:xfrm>
                <a:off x="628650" y="1787245"/>
                <a:ext cx="3588520" cy="2007367"/>
                <a:chOff x="628650" y="1787245"/>
                <a:chExt cx="3588520" cy="2007367"/>
              </a:xfrm>
            </p:grpSpPr>
            <p:sp>
              <p:nvSpPr>
                <p:cNvPr id="70" name="Rounded Rectangle 69">
                  <a:extLst>
                    <a:ext uri="{FF2B5EF4-FFF2-40B4-BE49-F238E27FC236}">
                      <a16:creationId xmlns:a16="http://schemas.microsoft.com/office/drawing/2014/main" id="{B79207C5-0EF4-054E-A708-334AA97B0CD5}"/>
                    </a:ext>
                  </a:extLst>
                </p:cNvPr>
                <p:cNvSpPr/>
                <p:nvPr/>
              </p:nvSpPr>
              <p:spPr>
                <a:xfrm>
                  <a:off x="628650" y="1787245"/>
                  <a:ext cx="3588520" cy="2007367"/>
                </a:xfrm>
                <a:prstGeom prst="roundRect">
                  <a:avLst>
                    <a:gd name="adj" fmla="val 4372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Rounded Rectangle 70">
                  <a:extLst>
                    <a:ext uri="{FF2B5EF4-FFF2-40B4-BE49-F238E27FC236}">
                      <a16:creationId xmlns:a16="http://schemas.microsoft.com/office/drawing/2014/main" id="{6F0A0B5F-A9FA-FD44-99EE-7C2A1CBEEA2A}"/>
                    </a:ext>
                  </a:extLst>
                </p:cNvPr>
                <p:cNvSpPr/>
                <p:nvPr/>
              </p:nvSpPr>
              <p:spPr>
                <a:xfrm>
                  <a:off x="2572101" y="1951097"/>
                  <a:ext cx="1481435" cy="1684293"/>
                </a:xfrm>
                <a:prstGeom prst="roundRect">
                  <a:avLst>
                    <a:gd name="adj" fmla="val 7572"/>
                  </a:avLst>
                </a:prstGeom>
                <a:solidFill>
                  <a:srgbClr val="F9B268"/>
                </a:solidFill>
                <a:ln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Main Memory</a:t>
                  </a:r>
                </a:p>
              </p:txBody>
            </p:sp>
            <p:sp>
              <p:nvSpPr>
                <p:cNvPr id="72" name="Rounded Rectangle 71">
                  <a:extLst>
                    <a:ext uri="{FF2B5EF4-FFF2-40B4-BE49-F238E27FC236}">
                      <a16:creationId xmlns:a16="http://schemas.microsoft.com/office/drawing/2014/main" id="{AA3F7845-37FB-BB4F-AB8E-E29C2DBD87AA}"/>
                    </a:ext>
                  </a:extLst>
                </p:cNvPr>
                <p:cNvSpPr/>
                <p:nvPr/>
              </p:nvSpPr>
              <p:spPr>
                <a:xfrm>
                  <a:off x="705359" y="1951097"/>
                  <a:ext cx="1717000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0</a:t>
                  </a:r>
                </a:p>
              </p:txBody>
            </p:sp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DDA7B247-57F1-3544-B139-53AA668FD9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919663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AD8A1018-46DC-8640-8F9A-B4FB0B63CB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37357" y="3429000"/>
                  <a:ext cx="534743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76" name="Rounded Rectangle 75">
                  <a:extLst>
                    <a:ext uri="{FF2B5EF4-FFF2-40B4-BE49-F238E27FC236}">
                      <a16:creationId xmlns:a16="http://schemas.microsoft.com/office/drawing/2014/main" id="{3047606A-8000-D24A-9C58-2EB51C33211C}"/>
                    </a:ext>
                  </a:extLst>
                </p:cNvPr>
                <p:cNvSpPr/>
                <p:nvPr/>
              </p:nvSpPr>
              <p:spPr>
                <a:xfrm>
                  <a:off x="705357" y="2620620"/>
                  <a:ext cx="1717001" cy="526562"/>
                </a:xfrm>
                <a:prstGeom prst="roundRect">
                  <a:avLst>
                    <a:gd name="adj" fmla="val 20355"/>
                  </a:avLst>
                </a:prstGeom>
                <a:solidFill>
                  <a:srgbClr val="89C3E5"/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R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mbria" panose="02040503050406030204" pitchFamily="18" charset="0"/>
                      <a:ea typeface="+mn-ea"/>
                      <a:cs typeface="+mn-cs"/>
                    </a:rPr>
                    <a:t>NDP Core 1</a:t>
                  </a:r>
                </a:p>
              </p:txBody>
            </p: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4F244F1C-44F7-034F-8B49-B44630AE5B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422358" y="2253917"/>
                  <a:ext cx="149742" cy="0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3" name="Rounded Rectangle 82">
              <a:extLst>
                <a:ext uri="{FF2B5EF4-FFF2-40B4-BE49-F238E27FC236}">
                  <a16:creationId xmlns:a16="http://schemas.microsoft.com/office/drawing/2014/main" id="{08909CED-74F1-8B41-9160-9F30A513F916}"/>
                </a:ext>
              </a:extLst>
            </p:cNvPr>
            <p:cNvSpPr/>
            <p:nvPr/>
          </p:nvSpPr>
          <p:spPr>
            <a:xfrm>
              <a:off x="5003538" y="5606060"/>
              <a:ext cx="1332000" cy="360000"/>
            </a:xfrm>
            <a:prstGeom prst="roundRect">
              <a:avLst>
                <a:gd name="adj" fmla="val 20355"/>
              </a:avLst>
            </a:prstGeom>
            <a:solidFill>
              <a:srgbClr val="4E8542"/>
            </a:solidFill>
            <a:ln>
              <a:solidFill>
                <a:srgbClr val="008F00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Synchronization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R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Engine 3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E7096624-E875-C348-94B9-DF7DE0183661}"/>
              </a:ext>
            </a:extLst>
          </p:cNvPr>
          <p:cNvGrpSpPr/>
          <p:nvPr/>
        </p:nvGrpSpPr>
        <p:grpSpPr>
          <a:xfrm>
            <a:off x="1663060" y="2921535"/>
            <a:ext cx="1179781" cy="625174"/>
            <a:chOff x="2469770" y="4192062"/>
            <a:chExt cx="1179781" cy="625174"/>
          </a:xfrm>
        </p:grpSpPr>
        <p:pic>
          <p:nvPicPr>
            <p:cNvPr id="85" name="Graphic 84" descr="Envelope">
              <a:extLst>
                <a:ext uri="{FF2B5EF4-FFF2-40B4-BE49-F238E27FC236}">
                  <a16:creationId xmlns:a16="http://schemas.microsoft.com/office/drawing/2014/main" id="{A9DB87FC-008F-C44F-9460-959B3B25F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0C924ABD-B346-C84A-9FC0-FB89711184EF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D0FE4330-1D5C-E240-BE32-7848D5885C52}"/>
              </a:ext>
            </a:extLst>
          </p:cNvPr>
          <p:cNvGrpSpPr/>
          <p:nvPr/>
        </p:nvGrpSpPr>
        <p:grpSpPr>
          <a:xfrm>
            <a:off x="1667661" y="5509751"/>
            <a:ext cx="1179781" cy="625174"/>
            <a:chOff x="2469770" y="4192062"/>
            <a:chExt cx="1179781" cy="625174"/>
          </a:xfrm>
        </p:grpSpPr>
        <p:pic>
          <p:nvPicPr>
            <p:cNvPr id="91" name="Graphic 90" descr="Envelope">
              <a:extLst>
                <a:ext uri="{FF2B5EF4-FFF2-40B4-BE49-F238E27FC236}">
                  <a16:creationId xmlns:a16="http://schemas.microsoft.com/office/drawing/2014/main" id="{473704D3-CD6E-6049-BCE9-1B187365C0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3DF009E2-5B98-9342-BF2F-283A06617476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9984DCDC-75F5-D04B-83B5-87D42B3F3490}"/>
              </a:ext>
            </a:extLst>
          </p:cNvPr>
          <p:cNvGrpSpPr/>
          <p:nvPr/>
        </p:nvGrpSpPr>
        <p:grpSpPr>
          <a:xfrm>
            <a:off x="4156792" y="5533889"/>
            <a:ext cx="1179781" cy="625174"/>
            <a:chOff x="2469770" y="4192062"/>
            <a:chExt cx="1179781" cy="625174"/>
          </a:xfrm>
        </p:grpSpPr>
        <p:pic>
          <p:nvPicPr>
            <p:cNvPr id="94" name="Graphic 93" descr="Envelope">
              <a:extLst>
                <a:ext uri="{FF2B5EF4-FFF2-40B4-BE49-F238E27FC236}">
                  <a16:creationId xmlns:a16="http://schemas.microsoft.com/office/drawing/2014/main" id="{72322166-1833-A44D-AA2B-3991CBE783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5618" y="4192062"/>
              <a:ext cx="408087" cy="408087"/>
            </a:xfrm>
            <a:prstGeom prst="rect">
              <a:avLst/>
            </a:prstGeom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2BBD050A-F721-A349-9868-495FF00E8BC2}"/>
                </a:ext>
              </a:extLst>
            </p:cNvPr>
            <p:cNvSpPr txBox="1"/>
            <p:nvPr/>
          </p:nvSpPr>
          <p:spPr>
            <a:xfrm>
              <a:off x="2469770" y="4509459"/>
              <a:ext cx="11797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R" sz="1400" b="1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sp>
        <p:nvSpPr>
          <p:cNvPr id="87" name="Title 1">
            <a:extLst>
              <a:ext uri="{FF2B5EF4-FFF2-40B4-BE49-F238E27FC236}">
                <a16:creationId xmlns:a16="http://schemas.microsoft.com/office/drawing/2014/main" id="{D96F382B-7163-0048-8E63-66B664380E82}"/>
              </a:ext>
            </a:extLst>
          </p:cNvPr>
          <p:cNvSpPr txBox="1">
            <a:spLocks/>
          </p:cNvSpPr>
          <p:nvPr/>
        </p:nvSpPr>
        <p:spPr>
          <a:xfrm>
            <a:off x="628650" y="185508"/>
            <a:ext cx="7886700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C19859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3. Hierarchical Communication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74C95A08-63B6-B440-AF8B-9B303FDFD6DA}"/>
              </a:ext>
            </a:extLst>
          </p:cNvPr>
          <p:cNvGrpSpPr/>
          <p:nvPr/>
        </p:nvGrpSpPr>
        <p:grpSpPr>
          <a:xfrm>
            <a:off x="7032482" y="805090"/>
            <a:ext cx="2063611" cy="584775"/>
            <a:chOff x="2663517" y="4185453"/>
            <a:chExt cx="2063611" cy="584775"/>
          </a:xfrm>
        </p:grpSpPr>
        <p:pic>
          <p:nvPicPr>
            <p:cNvPr id="89" name="Graphic 88" descr="Envelope">
              <a:extLst>
                <a:ext uri="{FF2B5EF4-FFF2-40B4-BE49-F238E27FC236}">
                  <a16:creationId xmlns:a16="http://schemas.microsoft.com/office/drawing/2014/main" id="{59446849-C69A-4E4F-8123-C931C8414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663517" y="4192062"/>
              <a:ext cx="578166" cy="578166"/>
            </a:xfrm>
            <a:prstGeom prst="rect">
              <a:avLst/>
            </a:prstGeom>
          </p:spPr>
        </p:pic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8D9CD56-EB6F-7A4C-B300-8659EEEF994A}"/>
                </a:ext>
              </a:extLst>
            </p:cNvPr>
            <p:cNvSpPr txBox="1"/>
            <p:nvPr/>
          </p:nvSpPr>
          <p:spPr>
            <a:xfrm>
              <a:off x="3245693" y="4185453"/>
              <a:ext cx="14814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F2936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Global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9F2936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+mn-cs"/>
                </a:rPr>
                <a:t>lock acquire</a:t>
              </a:r>
              <a:endParaRPr kumimoji="0" lang="en-GR" sz="1600" b="1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endParaRPr>
            </a:p>
          </p:txBody>
        </p:sp>
      </p:grp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222B500A-E469-E346-94A1-E47085C0C265}"/>
              </a:ext>
            </a:extLst>
          </p:cNvPr>
          <p:cNvSpPr/>
          <p:nvPr/>
        </p:nvSpPr>
        <p:spPr>
          <a:xfrm>
            <a:off x="0" y="4741424"/>
            <a:ext cx="9144000" cy="135431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02" name="Rounded Rectangle 101">
            <a:extLst>
              <a:ext uri="{FF2B5EF4-FFF2-40B4-BE49-F238E27FC236}">
                <a16:creationId xmlns:a16="http://schemas.microsoft.com/office/drawing/2014/main" id="{39BA1FCC-BE92-9A4A-AD16-A207CA1D181D}"/>
              </a:ext>
            </a:extLst>
          </p:cNvPr>
          <p:cNvSpPr/>
          <p:nvPr/>
        </p:nvSpPr>
        <p:spPr>
          <a:xfrm>
            <a:off x="3881" y="4747809"/>
            <a:ext cx="9144000" cy="1354311"/>
          </a:xfrm>
          <a:prstGeom prst="roundRect">
            <a:avLst>
              <a:gd name="adj" fmla="val 0"/>
            </a:avLst>
          </a:prstGeom>
          <a:solidFill>
            <a:srgbClr val="14425D">
              <a:alpha val="20000"/>
            </a:srgbClr>
          </a:soli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rtlCol="0" anchor="ctr"/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Minimize Expensive Traffic</a:t>
            </a:r>
          </a:p>
        </p:txBody>
      </p:sp>
    </p:spTree>
    <p:extLst>
      <p:ext uri="{BB962C8B-B14F-4D97-AF65-F5344CB8AC3E}">
        <p14:creationId xmlns:p14="http://schemas.microsoft.com/office/powerpoint/2010/main" val="120111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27327 0.0025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63" y="1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0.13612 -3.33333E-6 C 0.1974 -3.33333E-6 0.27275 -0.10347 0.27275 -0.1875 L 0.27275 -0.3743 " pathEditMode="relative" rAng="0" ptsTypes="AAAA">
                                      <p:cBhvr>
                                        <p:cTn id="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28" y="-1872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4444E-6 L 0.00052 -0.37963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1898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10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06444-6BA5-BE4E-99EE-5BAFE1C14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64329"/>
            <a:ext cx="8433371" cy="50196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R" dirty="0"/>
              <a:t> </a:t>
            </a:r>
          </a:p>
          <a:p>
            <a:pPr marL="0" indent="0">
              <a:buNone/>
            </a:pPr>
            <a:endParaRPr lang="en-GR" sz="1200" dirty="0"/>
          </a:p>
          <a:p>
            <a:pPr marL="0" indent="0">
              <a:buNone/>
            </a:pPr>
            <a:endParaRPr lang="en-GR" sz="100" dirty="0"/>
          </a:p>
          <a:p>
            <a:pPr marL="0" indent="0">
              <a:buNone/>
            </a:pPr>
            <a:endParaRPr lang="en-GR" sz="1600" dirty="0"/>
          </a:p>
          <a:p>
            <a:pPr marL="0" indent="0">
              <a:buNone/>
            </a:pPr>
            <a:r>
              <a:rPr lang="en-GR" sz="2400" dirty="0"/>
              <a:t>SynCron’s </a:t>
            </a:r>
            <a:r>
              <a:rPr lang="en-GR" sz="2400" dirty="0">
                <a:solidFill>
                  <a:schemeClr val="accent4"/>
                </a:solidFill>
              </a:rPr>
              <a:t>Benefits</a:t>
            </a:r>
            <a:r>
              <a:rPr lang="en-GR" dirty="0"/>
              <a:t>: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R" sz="2200" dirty="0"/>
              <a:t>High System Performance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R" sz="2200" dirty="0"/>
              <a:t>Low Hardware Cost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R" sz="2200" dirty="0"/>
              <a:t>Programming Ease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R" sz="2200" dirty="0"/>
              <a:t>General Synchronization Support</a:t>
            </a:r>
          </a:p>
          <a:p>
            <a:pPr>
              <a:buFontTx/>
              <a:buChar char="-"/>
            </a:pPr>
            <a:endParaRPr lang="en-GR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ECC1706-7FC0-714A-A99B-ED3AF4381F79}"/>
              </a:ext>
            </a:extLst>
          </p:cNvPr>
          <p:cNvSpPr/>
          <p:nvPr/>
        </p:nvSpPr>
        <p:spPr>
          <a:xfrm>
            <a:off x="1122863" y="1370804"/>
            <a:ext cx="6898273" cy="883444"/>
          </a:xfrm>
          <a:prstGeom prst="roundRect">
            <a:avLst>
              <a:gd name="adj" fmla="val 18104"/>
            </a:avLst>
          </a:prstGeom>
          <a:solidFill>
            <a:schemeClr val="accent3">
              <a:lumMod val="40000"/>
              <a:lumOff val="60000"/>
              <a:alpha val="99216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Ins="144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</a:t>
            </a: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first end-to-end </a:t>
            </a: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synchronization solution for NDP</a:t>
            </a: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G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architectures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97159D6-081A-6C49-890E-965D41E5AE37}"/>
              </a:ext>
            </a:extLst>
          </p:cNvPr>
          <p:cNvSpPr txBox="1">
            <a:spLocks/>
          </p:cNvSpPr>
          <p:nvPr/>
        </p:nvSpPr>
        <p:spPr>
          <a:xfrm>
            <a:off x="628650" y="185508"/>
            <a:ext cx="7886700" cy="10064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SynCron</a:t>
            </a:r>
            <a:endParaRPr kumimoji="0" lang="en-GB" sz="3600" b="1" i="0" u="none" strike="noStrike" kern="1200" cap="none" spc="0" normalizeH="0" baseline="0" noProof="0" dirty="0">
              <a:ln>
                <a:noFill/>
              </a:ln>
              <a:solidFill>
                <a:srgbClr val="1B587C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08B6F4F2-063D-4D46-8D66-599F527BA87E}"/>
              </a:ext>
            </a:extLst>
          </p:cNvPr>
          <p:cNvSpPr/>
          <p:nvPr/>
        </p:nvSpPr>
        <p:spPr>
          <a:xfrm>
            <a:off x="0" y="4376058"/>
            <a:ext cx="9144000" cy="171967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8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90E6662-2B28-C242-8EC3-4CCA80712334}"/>
              </a:ext>
            </a:extLst>
          </p:cNvPr>
          <p:cNvSpPr/>
          <p:nvPr/>
        </p:nvSpPr>
        <p:spPr>
          <a:xfrm>
            <a:off x="0" y="4376058"/>
            <a:ext cx="9144000" cy="1683629"/>
          </a:xfrm>
          <a:prstGeom prst="roundRect">
            <a:avLst>
              <a:gd name="adj" fmla="val 0"/>
            </a:avLst>
          </a:prstGeom>
          <a:solidFill>
            <a:srgbClr val="14425D">
              <a:alpha val="20000"/>
            </a:srgbClr>
          </a:solidFill>
          <a:ln w="2857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Ins="90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SynCron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comes within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9.5%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and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6.2%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of performance and energy of 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4E8542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Ideal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1B587C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zero-overhead synchronization</a:t>
            </a:r>
          </a:p>
        </p:txBody>
      </p:sp>
    </p:spTree>
    <p:extLst>
      <p:ext uri="{BB962C8B-B14F-4D97-AF65-F5344CB8AC3E}">
        <p14:creationId xmlns:p14="http://schemas.microsoft.com/office/powerpoint/2010/main" val="154103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39C5E94-2E2E-4843-8FDF-3D7D9747DAA1}"/>
              </a:ext>
            </a:extLst>
          </p:cNvPr>
          <p:cNvSpPr/>
          <p:nvPr/>
        </p:nvSpPr>
        <p:spPr>
          <a:xfrm>
            <a:off x="0" y="1"/>
            <a:ext cx="9144000" cy="3174123"/>
          </a:xfrm>
          <a:prstGeom prst="rect">
            <a:avLst/>
          </a:prstGeom>
          <a:solidFill>
            <a:schemeClr val="bg2">
              <a:alpha val="44314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4400" b="1" i="0" u="none" strike="noStrike" kern="1200" cap="none" spc="0" normalizeH="0" baseline="0" noProof="0" dirty="0">
                <a:ln>
                  <a:noFill/>
                </a:ln>
                <a:solidFill>
                  <a:srgbClr val="1B587C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SynCron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34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Efficient Synchronization Support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for Near-Data-Processing Architectures</a:t>
            </a:r>
            <a:endParaRPr kumimoji="0" lang="en-GR" sz="3400" b="1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7E5AAC1-9C58-5C42-ACE1-1764E3D5E829}"/>
              </a:ext>
            </a:extLst>
          </p:cNvPr>
          <p:cNvGrpSpPr/>
          <p:nvPr/>
        </p:nvGrpSpPr>
        <p:grpSpPr>
          <a:xfrm>
            <a:off x="3663873" y="4971129"/>
            <a:ext cx="2072211" cy="1720785"/>
            <a:chOff x="6512175" y="4863763"/>
            <a:chExt cx="2072211" cy="172078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AA9BF2F-F5DD-374A-9A7D-FF8497DE2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1121" y="5540548"/>
              <a:ext cx="1044000" cy="10440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F65C4B6-4457-D446-92FE-693CC2AD7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12175" y="4863763"/>
              <a:ext cx="2072211" cy="612000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22D7E57C-565C-8A48-85AA-AB06925127B4}"/>
              </a:ext>
            </a:extLst>
          </p:cNvPr>
          <p:cNvGrpSpPr/>
          <p:nvPr/>
        </p:nvGrpSpPr>
        <p:grpSpPr>
          <a:xfrm>
            <a:off x="74965" y="5060947"/>
            <a:ext cx="3024523" cy="1582581"/>
            <a:chOff x="-102834" y="4802762"/>
            <a:chExt cx="3024523" cy="1582581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774F50C1-57C9-3643-93EB-1575F8905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03822" y="4802762"/>
              <a:ext cx="2452321" cy="468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009A5C1-3D74-914F-B1CB-8FD3EABB4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102834" y="5269343"/>
              <a:ext cx="3024523" cy="1116000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75E20F96-DBD7-9748-89E6-C37DD5B27689}"/>
              </a:ext>
            </a:extLst>
          </p:cNvPr>
          <p:cNvGrpSpPr/>
          <p:nvPr/>
        </p:nvGrpSpPr>
        <p:grpSpPr>
          <a:xfrm>
            <a:off x="6560604" y="4818441"/>
            <a:ext cx="2054161" cy="1754685"/>
            <a:chOff x="3649086" y="4547131"/>
            <a:chExt cx="2054161" cy="1754685"/>
          </a:xfrm>
        </p:grpSpPr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5F00BAC3-FD37-A741-823F-A112496B9EE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713"/>
            <a:stretch/>
          </p:blipFill>
          <p:spPr bwMode="auto">
            <a:xfrm>
              <a:off x="3649086" y="4547131"/>
              <a:ext cx="2054161" cy="97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Google Shape;45;p7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0ED5079A-B538-894F-952E-75C83ECB235C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3675048" y="5581816"/>
              <a:ext cx="1939546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024BAED-2336-7F42-A6C9-C1119B19A586}"/>
              </a:ext>
            </a:extLst>
          </p:cNvPr>
          <p:cNvSpPr txBox="1"/>
          <p:nvPr/>
        </p:nvSpPr>
        <p:spPr>
          <a:xfrm>
            <a:off x="1075690" y="3320780"/>
            <a:ext cx="69926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R" sz="2200" b="1" i="0" u="none" strike="noStrike" kern="1200" cap="none" spc="0" normalizeH="0" baseline="0" noProof="0" dirty="0">
                <a:ln>
                  <a:noFill/>
                </a:ln>
                <a:solidFill>
                  <a:srgbClr val="9F2936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Christina Giannoula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R" sz="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Nandita Vijaykumar,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Nikela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Papadopoulou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, Vasileios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Karakostas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Ivan Fernandez, Juan Gómez Luna, Lois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Orosa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Nectarios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Koziris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, Georgios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Goumas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,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Onur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Mutlu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E3DED1">
                    <a:lumMod val="2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 </a:t>
            </a:r>
            <a:endParaRPr kumimoji="0" lang="en-GR" sz="1800" b="1" i="0" u="none" strike="noStrike" kern="1200" cap="none" spc="0" normalizeH="0" baseline="0" noProof="0" dirty="0">
              <a:ln>
                <a:noFill/>
              </a:ln>
              <a:solidFill>
                <a:srgbClr val="E3DED1">
                  <a:lumMod val="25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E022E79-AC40-794C-9E44-0F9C829E0A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27000" y="2417821"/>
            <a:ext cx="1512000" cy="15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75404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592" y="152400"/>
            <a:ext cx="9167936" cy="1066800"/>
          </a:xfrm>
        </p:spPr>
        <p:txBody>
          <a:bodyPr/>
          <a:lstStyle/>
          <a:p>
            <a:r>
              <a:rPr lang="en-US" dirty="0"/>
              <a:t>How to Support Synchronization?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66" y="1075911"/>
            <a:ext cx="8896642" cy="4876800"/>
          </a:xfrm>
        </p:spPr>
        <p:txBody>
          <a:bodyPr/>
          <a:lstStyle/>
          <a:p>
            <a:r>
              <a:rPr lang="en-US" sz="1600" dirty="0"/>
              <a:t>Christina </a:t>
            </a:r>
            <a:r>
              <a:rPr lang="en-US" sz="1600" dirty="0" err="1"/>
              <a:t>Giannoula</a:t>
            </a:r>
            <a:r>
              <a:rPr lang="en-US" sz="1600" dirty="0"/>
              <a:t>, Nandita Vijaykumar, </a:t>
            </a:r>
            <a:r>
              <a:rPr lang="en-US" sz="1600" dirty="0" err="1"/>
              <a:t>Nikela</a:t>
            </a:r>
            <a:r>
              <a:rPr lang="en-US" sz="1600" dirty="0"/>
              <a:t> </a:t>
            </a:r>
            <a:r>
              <a:rPr lang="en-US" sz="1600" dirty="0" err="1"/>
              <a:t>Papadopoulou</a:t>
            </a:r>
            <a:r>
              <a:rPr lang="en-US" sz="1600" dirty="0"/>
              <a:t>, Vasileios </a:t>
            </a:r>
            <a:r>
              <a:rPr lang="en-US" sz="1600" dirty="0" err="1"/>
              <a:t>Karakostas</a:t>
            </a:r>
            <a:r>
              <a:rPr lang="en-US" sz="1600" dirty="0"/>
              <a:t>, Ivan Fernandez, Juan Gómez-Luna, Lois </a:t>
            </a:r>
            <a:r>
              <a:rPr lang="en-US" sz="1600" dirty="0" err="1"/>
              <a:t>Orosa</a:t>
            </a:r>
            <a:r>
              <a:rPr lang="en-US" sz="1600" dirty="0"/>
              <a:t>, </a:t>
            </a:r>
            <a:r>
              <a:rPr lang="en-US" sz="1600" dirty="0" err="1"/>
              <a:t>Nectarios</a:t>
            </a:r>
            <a:r>
              <a:rPr lang="en-US" sz="1600" dirty="0"/>
              <a:t> </a:t>
            </a:r>
            <a:r>
              <a:rPr lang="en-US" sz="1600" dirty="0" err="1"/>
              <a:t>Koziris</a:t>
            </a:r>
            <a:r>
              <a:rPr lang="en-US" sz="1600" dirty="0"/>
              <a:t>, Georgios </a:t>
            </a:r>
            <a:r>
              <a:rPr lang="en-US" sz="1600" dirty="0" err="1"/>
              <a:t>Goumas</a:t>
            </a:r>
            <a:r>
              <a:rPr lang="en-US" sz="1600" dirty="0"/>
              <a:t>, Onur Mutlu,</a:t>
            </a:r>
            <a:br>
              <a:rPr lang="en-US" sz="1600" dirty="0"/>
            </a:br>
            <a:r>
              <a:rPr lang="en-US" sz="16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"SynCron: Efficient Synchronization Support for Near-Data-Processing Architectures"</a:t>
            </a:r>
            <a:br>
              <a:rPr lang="en-US" sz="1600" dirty="0">
                <a:solidFill>
                  <a:srgbClr val="0432FF"/>
                </a:solidFill>
              </a:rPr>
            </a:br>
            <a:r>
              <a:rPr lang="en-US" sz="1600" i="1" dirty="0"/>
              <a:t>Proceedings of the </a:t>
            </a:r>
            <a:r>
              <a:rPr lang="en-US" sz="1600" i="1" dirty="0">
                <a:hlinkClick r:id="rId3"/>
              </a:rPr>
              <a:t>27th International Symposium on High-Performance Computer Architecture</a:t>
            </a:r>
            <a:r>
              <a:rPr lang="en-US" sz="1600" i="1" dirty="0"/>
              <a:t> (</a:t>
            </a:r>
            <a:r>
              <a:rPr lang="en-US" sz="1600" b="1" i="1" dirty="0"/>
              <a:t>HPCA</a:t>
            </a:r>
            <a:r>
              <a:rPr lang="en-US" sz="1600" i="1" dirty="0"/>
              <a:t>)</a:t>
            </a:r>
            <a:r>
              <a:rPr lang="en-US" sz="1600" dirty="0"/>
              <a:t>, Virtual, February-March 2021.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4"/>
              </a:rPr>
              <a:t>Slides (pptx)</a:t>
            </a:r>
            <a:r>
              <a:rPr lang="en-US" sz="1600" dirty="0"/>
              <a:t> </a:t>
            </a:r>
            <a:r>
              <a:rPr lang="en-US" sz="1600" dirty="0">
                <a:hlinkClick r:id="rId5"/>
              </a:rPr>
              <a:t>(pdf)</a:t>
            </a:r>
            <a:r>
              <a:rPr lang="en-US" sz="1600" dirty="0"/>
              <a:t>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6"/>
              </a:rPr>
              <a:t>Short Talk Slides (pptx)</a:t>
            </a:r>
            <a:r>
              <a:rPr lang="en-US" sz="1600" dirty="0"/>
              <a:t> </a:t>
            </a:r>
            <a:r>
              <a:rPr lang="en-US" sz="1600" dirty="0">
                <a:hlinkClick r:id="rId7"/>
              </a:rPr>
              <a:t>(pdf)</a:t>
            </a:r>
            <a:r>
              <a:rPr lang="en-US" sz="1600" dirty="0"/>
              <a:t>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8"/>
              </a:rPr>
              <a:t>Talk Video</a:t>
            </a:r>
            <a:r>
              <a:rPr lang="en-US" sz="1600" dirty="0"/>
              <a:t> (21 minutes)]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9"/>
              </a:rPr>
              <a:t>Short Talk Video</a:t>
            </a:r>
            <a:r>
              <a:rPr lang="en-US" sz="1600" dirty="0"/>
              <a:t> (7 minutes)]</a:t>
            </a:r>
          </a:p>
          <a:p>
            <a:pPr marL="0" indent="0">
              <a:buNone/>
            </a:pPr>
            <a:br>
              <a:rPr lang="en-US" sz="1600" dirty="0"/>
            </a:br>
            <a:br>
              <a:rPr lang="en-US" sz="1600" dirty="0"/>
            </a:b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DBE68B-4496-9045-AA2D-092740D139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149080"/>
            <a:ext cx="9144000" cy="156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35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sz="3800" dirty="0"/>
              <a:t>Lecture on Synchronization Support for PIM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pPr marL="0" indent="0"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5F87A-7D79-2748-8FC3-ED1DCFBCB44E}"/>
              </a:ext>
            </a:extLst>
          </p:cNvPr>
          <p:cNvSpPr txBox="1"/>
          <p:nvPr/>
        </p:nvSpPr>
        <p:spPr>
          <a:xfrm>
            <a:off x="3385233" y="6534219"/>
            <a:ext cx="23735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lang="en-US" sz="12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https://youtu.be/GHZkRHp_AG0</a:t>
            </a:r>
            <a:endParaRPr lang="en-US" sz="1200" dirty="0">
              <a:solidFill>
                <a:srgbClr val="0432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77B082-014B-6D40-B9ED-6C848CDB20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531" y="980167"/>
            <a:ext cx="7248939" cy="531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73360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How to Design Data Structures for PIM?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4488"/>
            <a:ext cx="8735888" cy="4876800"/>
          </a:xfrm>
        </p:spPr>
        <p:txBody>
          <a:bodyPr/>
          <a:lstStyle/>
          <a:p>
            <a:r>
              <a:rPr lang="en-US" sz="2100" dirty="0" err="1"/>
              <a:t>Zhiyu</a:t>
            </a:r>
            <a:r>
              <a:rPr lang="en-US" sz="2100" dirty="0"/>
              <a:t> Liu, Irina </a:t>
            </a:r>
            <a:r>
              <a:rPr lang="en-US" sz="2100" dirty="0" err="1"/>
              <a:t>Calciu</a:t>
            </a:r>
            <a:r>
              <a:rPr lang="en-US" sz="2100" dirty="0"/>
              <a:t>, Maurice </a:t>
            </a:r>
            <a:r>
              <a:rPr lang="en-US" sz="2100" dirty="0" err="1"/>
              <a:t>Herlihy</a:t>
            </a:r>
            <a:r>
              <a:rPr lang="en-US" sz="2100" dirty="0"/>
              <a:t>, and Onur Mutlu,</a:t>
            </a:r>
            <a:br>
              <a:rPr lang="en-US" sz="2100" dirty="0"/>
            </a:br>
            <a:r>
              <a:rPr lang="en-US" sz="21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"Concurrent Data Structures for Near-Memory Computing"</a:t>
            </a:r>
            <a:br>
              <a:rPr lang="en-US" sz="2100" dirty="0">
                <a:solidFill>
                  <a:srgbClr val="0432FF"/>
                </a:solidFill>
              </a:rPr>
            </a:br>
            <a:r>
              <a:rPr lang="en-US" sz="2100" i="1" dirty="0"/>
              <a:t>Proceedings of the </a:t>
            </a:r>
            <a:r>
              <a:rPr lang="en-US" sz="2100" i="1" dirty="0">
                <a:hlinkClick r:id="rId3"/>
              </a:rPr>
              <a:t>29th ACM Symposium on Parallelism in Algorithms and Architectures</a:t>
            </a:r>
            <a:r>
              <a:rPr lang="en-US" sz="2100" i="1" dirty="0"/>
              <a:t> (</a:t>
            </a:r>
            <a:r>
              <a:rPr lang="en-US" sz="2100" b="1" i="1" dirty="0"/>
              <a:t>SPAA</a:t>
            </a:r>
            <a:r>
              <a:rPr lang="en-US" sz="2100" i="1" dirty="0"/>
              <a:t>)</a:t>
            </a:r>
            <a:r>
              <a:rPr lang="en-US" sz="2100" dirty="0"/>
              <a:t>, Washington, DC, USA, July 2017. </a:t>
            </a:r>
            <a:br>
              <a:rPr lang="en-US" sz="2100" dirty="0"/>
            </a:br>
            <a:r>
              <a:rPr lang="en-US" sz="2100" dirty="0"/>
              <a:t>[</a:t>
            </a:r>
            <a:r>
              <a:rPr lang="en-US" sz="2100" dirty="0">
                <a:hlinkClick r:id="rId4"/>
              </a:rPr>
              <a:t>Slides (pptx)</a:t>
            </a:r>
            <a:r>
              <a:rPr lang="en-US" sz="2100" dirty="0"/>
              <a:t> </a:t>
            </a:r>
            <a:r>
              <a:rPr lang="en-US" sz="2100" dirty="0">
                <a:hlinkClick r:id="rId5"/>
              </a:rPr>
              <a:t>(pdf)</a:t>
            </a:r>
            <a:r>
              <a:rPr lang="en-US" sz="2100" dirty="0"/>
              <a:t>]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429000"/>
            <a:ext cx="9144000" cy="285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071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3826" y="1126435"/>
            <a:ext cx="8222974" cy="2252869"/>
          </a:xfrm>
        </p:spPr>
        <p:txBody>
          <a:bodyPr anchor="ctr"/>
          <a:lstStyle/>
          <a:p>
            <a:pPr algn="ctr"/>
            <a:r>
              <a:rPr lang="en-US" dirty="0"/>
              <a:t>Virtual Memory Support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2337433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Accelerating Linked Data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95375"/>
            <a:ext cx="8610600" cy="2405633"/>
          </a:xfrm>
        </p:spPr>
        <p:txBody>
          <a:bodyPr/>
          <a:lstStyle/>
          <a:p>
            <a:r>
              <a:rPr lang="en-US" sz="2000" dirty="0"/>
              <a:t>Kevin Hsieh, Samira Khan, </a:t>
            </a:r>
            <a:r>
              <a:rPr lang="en-US" sz="2000" dirty="0" err="1"/>
              <a:t>Nandita</a:t>
            </a:r>
            <a:r>
              <a:rPr lang="en-US" sz="2000" dirty="0"/>
              <a:t> </a:t>
            </a:r>
            <a:r>
              <a:rPr lang="en-US" sz="2000" dirty="0" err="1"/>
              <a:t>Vijaykumar</a:t>
            </a:r>
            <a:r>
              <a:rPr lang="en-US" sz="2000" dirty="0"/>
              <a:t>, Kevin K. Chang, Amirali Boroumand, </a:t>
            </a:r>
            <a:r>
              <a:rPr lang="en-US" sz="2000" dirty="0" err="1"/>
              <a:t>Saugata</a:t>
            </a:r>
            <a:r>
              <a:rPr lang="en-US" sz="2000" dirty="0"/>
              <a:t> </a:t>
            </a:r>
            <a:r>
              <a:rPr lang="en-US" sz="2000" dirty="0" err="1"/>
              <a:t>Ghose</a:t>
            </a:r>
            <a:r>
              <a:rPr lang="en-US" sz="2000" dirty="0"/>
              <a:t>, and Onur Mutlu,</a:t>
            </a:r>
            <a:br>
              <a:rPr lang="en-US" sz="2000" dirty="0"/>
            </a:br>
            <a:r>
              <a:rPr lang="en-US" sz="20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"Accelerating Pointer Chasing in 3D-Stacked Memory: Challenges, Mechanisms, Evaluation"</a:t>
            </a:r>
            <a:br>
              <a:rPr lang="en-US" sz="2000" dirty="0">
                <a:solidFill>
                  <a:srgbClr val="0432FF"/>
                </a:solidFill>
              </a:rPr>
            </a:br>
            <a:r>
              <a:rPr lang="en-US" sz="2000" i="1" dirty="0"/>
              <a:t>Proceedings of the </a:t>
            </a:r>
            <a:r>
              <a:rPr lang="en-US" sz="2000" i="1" dirty="0">
                <a:hlinkClick r:id="rId3"/>
              </a:rPr>
              <a:t>34th IEEE International Conference on Computer Design</a:t>
            </a:r>
            <a:r>
              <a:rPr lang="en-US" sz="2000" i="1" dirty="0"/>
              <a:t> (</a:t>
            </a:r>
            <a:r>
              <a:rPr lang="en-US" sz="2000" b="1" i="1" dirty="0"/>
              <a:t>ICCD</a:t>
            </a:r>
            <a:r>
              <a:rPr lang="en-US" sz="2000" i="1" dirty="0"/>
              <a:t>)</a:t>
            </a:r>
            <a:r>
              <a:rPr lang="en-US" sz="2000" dirty="0"/>
              <a:t>, Phoenix, AZ, USA, October 2016.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61048"/>
            <a:ext cx="9144000" cy="226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053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84532" y="6452797"/>
            <a:ext cx="53270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https://www.anandtech.com/show/14750/hot-chips-31-analysis-inmemory-processing-by-upmem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184532" y="6613279"/>
            <a:ext cx="7332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https://www.upmem.com/video-upmem-presenting-its-true-processing-in-memory-solution-hot-chips-2019/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06766-B570-B545-B275-3559CFC233C5}"/>
              </a:ext>
            </a:extLst>
          </p:cNvPr>
          <p:cNvGrpSpPr/>
          <p:nvPr/>
        </p:nvGrpSpPr>
        <p:grpSpPr>
          <a:xfrm>
            <a:off x="228600" y="4724400"/>
            <a:ext cx="8754585" cy="1709697"/>
            <a:chOff x="228600" y="4724400"/>
            <a:chExt cx="8754585" cy="170969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DF79F1-207B-C34F-AF17-579F237B3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600" y="4724400"/>
              <a:ext cx="8754585" cy="1709697"/>
            </a:xfrm>
            <a:prstGeom prst="rect">
              <a:avLst/>
            </a:prstGeom>
          </p:spPr>
        </p:pic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8C06B5-1135-5C4F-83E8-E38AAB98D67C}"/>
                </a:ext>
              </a:extLst>
            </p:cNvPr>
            <p:cNvSpPr/>
            <p:nvPr/>
          </p:nvSpPr>
          <p:spPr bwMode="auto">
            <a:xfrm>
              <a:off x="228600" y="4725144"/>
              <a:ext cx="1440160" cy="134427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CPU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(x86, ARM, RV…)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C95700-D7D1-5644-851B-FF2666B58A9E}"/>
                </a:ext>
              </a:extLst>
            </p:cNvPr>
            <p:cNvGrpSpPr/>
            <p:nvPr/>
          </p:nvGrpSpPr>
          <p:grpSpPr>
            <a:xfrm>
              <a:off x="1727429" y="5030705"/>
              <a:ext cx="1247056" cy="733148"/>
              <a:chOff x="1740768" y="5013176"/>
              <a:chExt cx="1247056" cy="73314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251D41E-D38C-AC45-AD0E-16543ACA0601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3314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" name="Left-Right Arrow 5">
                <a:extLst>
                  <a:ext uri="{FF2B5EF4-FFF2-40B4-BE49-F238E27FC236}">
                    <a16:creationId xmlns:a16="http://schemas.microsoft.com/office/drawing/2014/main" id="{8C261558-8DDB-CE4D-A03B-11579E0FA88F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20080"/>
              </a:xfrm>
              <a:prstGeom prst="leftRightArrow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DDR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Data bus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895088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791" y="1"/>
            <a:ext cx="8263559" cy="901148"/>
          </a:xfrm>
        </p:spPr>
        <p:txBody>
          <a:bodyPr anchor="ctr"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381" y="920702"/>
            <a:ext cx="8358647" cy="5447826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Our Goal: </a:t>
            </a:r>
            <a:r>
              <a:rPr lang="en-US" dirty="0"/>
              <a:t>Accelerating pointer chasing inside            main memory</a:t>
            </a:r>
          </a:p>
          <a:p>
            <a:endParaRPr lang="en-US" sz="900" b="1" dirty="0"/>
          </a:p>
          <a:p>
            <a:r>
              <a:rPr lang="en-US" b="1" dirty="0"/>
              <a:t>Challenges: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Parallelism challenge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Address translation challenge</a:t>
            </a:r>
          </a:p>
          <a:p>
            <a:pPr marL="0" indent="0">
              <a:buNone/>
            </a:pPr>
            <a:endParaRPr lang="en-US" sz="900" b="1" dirty="0"/>
          </a:p>
          <a:p>
            <a:r>
              <a:rPr lang="en-US" b="1" dirty="0"/>
              <a:t>Our Solution: </a:t>
            </a:r>
            <a:r>
              <a:rPr lang="en-US" dirty="0">
                <a:solidFill>
                  <a:srgbClr val="0070C0"/>
                </a:solidFill>
              </a:rPr>
              <a:t>In-Memory </a:t>
            </a:r>
            <a:r>
              <a:rPr lang="en-US" dirty="0" err="1">
                <a:solidFill>
                  <a:srgbClr val="0070C0"/>
                </a:solidFill>
              </a:rPr>
              <a:t>PoInter</a:t>
            </a:r>
            <a:r>
              <a:rPr lang="en-US" dirty="0">
                <a:solidFill>
                  <a:srgbClr val="0070C0"/>
                </a:solidFill>
              </a:rPr>
              <a:t> Chasing Accelerator (IMPICA)</a:t>
            </a:r>
          </a:p>
          <a:p>
            <a:pPr lvl="1"/>
            <a:r>
              <a:rPr lang="en-US" dirty="0">
                <a:solidFill>
                  <a:srgbClr val="006C31"/>
                </a:solidFill>
              </a:rPr>
              <a:t>Address-access decoupling</a:t>
            </a:r>
            <a:r>
              <a:rPr lang="en-US" dirty="0"/>
              <a:t>: enabling parallelism in the accelerator with low cost</a:t>
            </a:r>
          </a:p>
          <a:p>
            <a:pPr lvl="1"/>
            <a:r>
              <a:rPr lang="en-US" dirty="0">
                <a:solidFill>
                  <a:srgbClr val="006C31"/>
                </a:solidFill>
              </a:rPr>
              <a:t>IMPICA page table</a:t>
            </a:r>
            <a:r>
              <a:rPr lang="en-US" dirty="0"/>
              <a:t>: low cost page table in logic layer</a:t>
            </a:r>
          </a:p>
          <a:p>
            <a:endParaRPr lang="en-US" sz="800" dirty="0"/>
          </a:p>
          <a:p>
            <a:r>
              <a:rPr lang="en-US" b="1" dirty="0"/>
              <a:t>Key Results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1.2X – 1.9X speedup for pointer chasing operations, +16% database throughput</a:t>
            </a:r>
          </a:p>
          <a:p>
            <a:pPr lvl="1"/>
            <a:r>
              <a:rPr lang="en-US" dirty="0"/>
              <a:t>6% - 41% reduction in energy consumption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060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Linked Data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950" y="920064"/>
            <a:ext cx="7886700" cy="1441303"/>
          </a:xfrm>
        </p:spPr>
        <p:txBody>
          <a:bodyPr>
            <a:normAutofit/>
          </a:bodyPr>
          <a:lstStyle/>
          <a:p>
            <a:r>
              <a:rPr lang="en-US" sz="3600" dirty="0"/>
              <a:t>Linked data structures are widely used in many important applications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700" y="4575173"/>
            <a:ext cx="2688544" cy="1237547"/>
          </a:xfrm>
          <a:prstGeom prst="rect">
            <a:avLst/>
          </a:prstGeom>
        </p:spPr>
      </p:pic>
      <p:pic>
        <p:nvPicPr>
          <p:cNvPr id="1026" name="Picture 2" descr="shutterstock_1978034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132" y="2575725"/>
            <a:ext cx="2270376" cy="133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342700" y="3771548"/>
            <a:ext cx="1573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Database</a:t>
            </a:r>
          </a:p>
        </p:txBody>
      </p:sp>
      <p:sp>
        <p:nvSpPr>
          <p:cNvPr id="9" name="Rectangle 8"/>
          <p:cNvSpPr/>
          <p:nvPr/>
        </p:nvSpPr>
        <p:spPr>
          <a:xfrm>
            <a:off x="1342700" y="5770143"/>
            <a:ext cx="17456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B-Tree</a:t>
            </a:r>
          </a:p>
        </p:txBody>
      </p:sp>
      <p:pic>
        <p:nvPicPr>
          <p:cNvPr id="1028" name="Picture 4" descr="https://static.dzone.com/dz1/dz-files/icloud-stainless-3-devices-key-value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90"/>
          <a:stretch/>
        </p:blipFill>
        <p:spPr bwMode="auto">
          <a:xfrm>
            <a:off x="4447187" y="2254969"/>
            <a:ext cx="3377334" cy="166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5213961" y="5842935"/>
            <a:ext cx="2744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Hash Table</a:t>
            </a:r>
          </a:p>
        </p:txBody>
      </p:sp>
      <p:pic>
        <p:nvPicPr>
          <p:cNvPr id="1032" name="Picture 8" descr="http://vhanda.in/blog/images/2012/07/19/normal-hash-table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95"/>
          <a:stretch/>
        </p:blipFill>
        <p:spPr bwMode="auto">
          <a:xfrm>
            <a:off x="4911595" y="4279711"/>
            <a:ext cx="2995886" cy="167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5050588" y="3802363"/>
            <a:ext cx="2717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Key-value stores</a:t>
            </a:r>
          </a:p>
        </p:txBody>
      </p:sp>
      <p:sp>
        <p:nvSpPr>
          <p:cNvPr id="14" name="Rounded Rectangle 13"/>
          <p:cNvSpPr/>
          <p:nvPr/>
        </p:nvSpPr>
        <p:spPr>
          <a:xfrm rot="21364223">
            <a:off x="983022" y="3198496"/>
            <a:ext cx="6781800" cy="14512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Linked data structures are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connected by pointers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383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12" grpId="0"/>
      <p:bldP spid="12" grpId="1"/>
      <p:bldP spid="13" grpId="0"/>
      <p:bldP spid="1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Problem: Pointer Chasing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832" y="932837"/>
            <a:ext cx="7886700" cy="1178684"/>
          </a:xfrm>
        </p:spPr>
        <p:txBody>
          <a:bodyPr/>
          <a:lstStyle/>
          <a:p>
            <a:r>
              <a:rPr lang="en-US" sz="3600" dirty="0"/>
              <a:t>Traversing linked data structures requires chasing pointers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pic>
        <p:nvPicPr>
          <p:cNvPr id="2050" name="Picture 2" descr="https://lh3.googleusercontent.com/3xgXI2Pgv8nIrFBOvsDaucRGIRjTAYX90w7NWkJRQdssgbMD5bSLeH2Kb4_3Nap9Jq0=w1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026" y="2205521"/>
            <a:ext cx="161925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404480" y="4566808"/>
            <a:ext cx="1585796" cy="1574240"/>
            <a:chOff x="139765" y="1041960"/>
            <a:chExt cx="1585796" cy="157424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9765" y="1041960"/>
              <a:ext cx="1585796" cy="157424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519142" y="1644648"/>
              <a:ext cx="87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+mn-cs"/>
                </a:rPr>
                <a:t>MEM</a:t>
              </a:r>
            </a:p>
          </p:txBody>
        </p:sp>
      </p:grpSp>
      <p:sp>
        <p:nvSpPr>
          <p:cNvPr id="5" name="Oval 4"/>
          <p:cNvSpPr/>
          <p:nvPr/>
        </p:nvSpPr>
        <p:spPr>
          <a:xfrm>
            <a:off x="2348360" y="2899063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H</a:t>
            </a:r>
          </a:p>
        </p:txBody>
      </p:sp>
      <p:sp>
        <p:nvSpPr>
          <p:cNvPr id="10" name="Oval 9"/>
          <p:cNvSpPr/>
          <p:nvPr/>
        </p:nvSpPr>
        <p:spPr>
          <a:xfrm>
            <a:off x="1558656" y="3824769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E</a:t>
            </a:r>
          </a:p>
        </p:txBody>
      </p:sp>
      <p:sp>
        <p:nvSpPr>
          <p:cNvPr id="11" name="Oval 10"/>
          <p:cNvSpPr/>
          <p:nvPr/>
        </p:nvSpPr>
        <p:spPr>
          <a:xfrm>
            <a:off x="928372" y="4849115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A</a:t>
            </a:r>
          </a:p>
        </p:txBody>
      </p:sp>
      <p:sp>
        <p:nvSpPr>
          <p:cNvPr id="12" name="Oval 11"/>
          <p:cNvSpPr/>
          <p:nvPr/>
        </p:nvSpPr>
        <p:spPr>
          <a:xfrm>
            <a:off x="2012324" y="4849115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F</a:t>
            </a:r>
          </a:p>
        </p:txBody>
      </p:sp>
      <p:sp>
        <p:nvSpPr>
          <p:cNvPr id="13" name="Oval 12"/>
          <p:cNvSpPr/>
          <p:nvPr/>
        </p:nvSpPr>
        <p:spPr>
          <a:xfrm>
            <a:off x="3056254" y="3824769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Q</a:t>
            </a:r>
          </a:p>
        </p:txBody>
      </p:sp>
      <p:sp>
        <p:nvSpPr>
          <p:cNvPr id="14" name="Oval 13"/>
          <p:cNvSpPr/>
          <p:nvPr/>
        </p:nvSpPr>
        <p:spPr>
          <a:xfrm>
            <a:off x="2936751" y="4849115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M</a:t>
            </a:r>
          </a:p>
        </p:txBody>
      </p:sp>
      <p:cxnSp>
        <p:nvCxnSpPr>
          <p:cNvPr id="16" name="Straight Connector 15"/>
          <p:cNvCxnSpPr>
            <a:stCxn id="5" idx="3"/>
            <a:endCxn id="10" idx="0"/>
          </p:cNvCxnSpPr>
          <p:nvPr/>
        </p:nvCxnSpPr>
        <p:spPr>
          <a:xfrm flipH="1">
            <a:off x="1953491" y="3555385"/>
            <a:ext cx="510504" cy="2693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5" idx="5"/>
            <a:endCxn id="13" idx="0"/>
          </p:cNvCxnSpPr>
          <p:nvPr/>
        </p:nvCxnSpPr>
        <p:spPr>
          <a:xfrm>
            <a:off x="3022406" y="3555385"/>
            <a:ext cx="428695" cy="2693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0" idx="3"/>
            <a:endCxn id="11" idx="0"/>
          </p:cNvCxnSpPr>
          <p:nvPr/>
        </p:nvCxnSpPr>
        <p:spPr>
          <a:xfrm flipH="1">
            <a:off x="1323224" y="4481089"/>
            <a:ext cx="351062" cy="368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0" idx="5"/>
            <a:endCxn id="12" idx="0"/>
          </p:cNvCxnSpPr>
          <p:nvPr/>
        </p:nvCxnSpPr>
        <p:spPr>
          <a:xfrm>
            <a:off x="2232695" y="4481089"/>
            <a:ext cx="174455" cy="368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3" idx="4"/>
            <a:endCxn id="14" idx="0"/>
          </p:cNvCxnSpPr>
          <p:nvPr/>
        </p:nvCxnSpPr>
        <p:spPr>
          <a:xfrm flipH="1">
            <a:off x="3331587" y="4593880"/>
            <a:ext cx="119512" cy="2554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2100292" y="2297429"/>
            <a:ext cx="17456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Find(A)</a:t>
            </a:r>
          </a:p>
        </p:txBody>
      </p:sp>
      <p:cxnSp>
        <p:nvCxnSpPr>
          <p:cNvPr id="2056" name="Straight Arrow Connector 2055"/>
          <p:cNvCxnSpPr/>
          <p:nvPr/>
        </p:nvCxnSpPr>
        <p:spPr>
          <a:xfrm>
            <a:off x="5783857" y="3824772"/>
            <a:ext cx="0" cy="840333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6657819" y="3824953"/>
            <a:ext cx="1" cy="76892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5018192" y="3384203"/>
            <a:ext cx="801767" cy="5008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Addr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(H)</a:t>
            </a:r>
          </a:p>
        </p:txBody>
      </p:sp>
      <p:sp>
        <p:nvSpPr>
          <p:cNvPr id="47" name="Rectangle 46"/>
          <p:cNvSpPr/>
          <p:nvPr/>
        </p:nvSpPr>
        <p:spPr>
          <a:xfrm>
            <a:off x="6736621" y="4721405"/>
            <a:ext cx="801767" cy="500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Data (H)</a:t>
            </a:r>
          </a:p>
        </p:txBody>
      </p:sp>
      <p:sp>
        <p:nvSpPr>
          <p:cNvPr id="48" name="Rectangle 47"/>
          <p:cNvSpPr/>
          <p:nvPr/>
        </p:nvSpPr>
        <p:spPr>
          <a:xfrm>
            <a:off x="4946003" y="3383092"/>
            <a:ext cx="801767" cy="5008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Addr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(E)</a:t>
            </a:r>
          </a:p>
        </p:txBody>
      </p:sp>
      <p:sp>
        <p:nvSpPr>
          <p:cNvPr id="49" name="Rectangle 48"/>
          <p:cNvSpPr/>
          <p:nvPr/>
        </p:nvSpPr>
        <p:spPr>
          <a:xfrm>
            <a:off x="6815448" y="4721405"/>
            <a:ext cx="801767" cy="500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Data (E)</a:t>
            </a:r>
          </a:p>
        </p:txBody>
      </p:sp>
      <p:sp>
        <p:nvSpPr>
          <p:cNvPr id="50" name="Rectangle 49"/>
          <p:cNvSpPr/>
          <p:nvPr/>
        </p:nvSpPr>
        <p:spPr>
          <a:xfrm>
            <a:off x="4852135" y="3376831"/>
            <a:ext cx="801767" cy="5008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Addr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(A)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897128" y="4721405"/>
            <a:ext cx="801767" cy="500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Data (A)</a:t>
            </a:r>
          </a:p>
        </p:txBody>
      </p:sp>
      <p:sp>
        <p:nvSpPr>
          <p:cNvPr id="52" name="goal"/>
          <p:cNvSpPr/>
          <p:nvPr/>
        </p:nvSpPr>
        <p:spPr>
          <a:xfrm>
            <a:off x="0" y="5222883"/>
            <a:ext cx="9144000" cy="102971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charset="0"/>
                <a:ea typeface="Arial Rounded MT Bold" charset="0"/>
                <a:cs typeface="Arial Rounded MT Bold" charset="0"/>
              </a:rPr>
              <a:t>Serialized and irregular access pattern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charset="0"/>
                <a:ea typeface="Arial Rounded MT Bold" charset="0"/>
                <a:cs typeface="Arial Rounded MT Bold" charset="0"/>
              </a:rPr>
              <a:t>6X cycles per instruction in real workloads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7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-4.72222E-6 0.1951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022E-16 L 4.44444E-6 -0.191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2.22222E-6 0.1951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022E-16 L -2.5E-6 -0.191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81481E-6 L 8.33333E-7 0.19513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022E-16 L -2.77778E-7 -0.1919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39" grpId="0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7044338" y="4859807"/>
            <a:ext cx="18515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DRAM layers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Goal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3588" y="936313"/>
            <a:ext cx="9018469" cy="1698964"/>
          </a:xfrm>
          <a:prstGeom prst="roundRect">
            <a:avLst/>
          </a:prstGeom>
          <a:solidFill>
            <a:srgbClr val="006C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 panose="020F0704030504030204" pitchFamily="34" charset="0"/>
                <a:ea typeface="+mn-ea"/>
                <a:cs typeface="+mn-cs"/>
              </a:rPr>
              <a:t>Accelerating pointer chasing         inside main memory</a:t>
            </a:r>
          </a:p>
        </p:txBody>
      </p:sp>
      <p:pic>
        <p:nvPicPr>
          <p:cNvPr id="7" name="Picture 2" descr="https://lh3.googleusercontent.com/3xgXI2Pgv8nIrFBOvsDaucRGIRjTAYX90w7NWkJRQdssgbMD5bSLeH2Kb4_3Nap9Jq0=w1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462" y="2644383"/>
            <a:ext cx="161925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/>
          <p:cNvSpPr/>
          <p:nvPr/>
        </p:nvSpPr>
        <p:spPr>
          <a:xfrm>
            <a:off x="2306785" y="3337927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H</a:t>
            </a:r>
          </a:p>
        </p:txBody>
      </p:sp>
      <p:sp>
        <p:nvSpPr>
          <p:cNvPr id="9" name="Oval 8"/>
          <p:cNvSpPr/>
          <p:nvPr/>
        </p:nvSpPr>
        <p:spPr>
          <a:xfrm>
            <a:off x="1517091" y="4263634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E</a:t>
            </a:r>
          </a:p>
        </p:txBody>
      </p:sp>
      <p:sp>
        <p:nvSpPr>
          <p:cNvPr id="10" name="Oval 9"/>
          <p:cNvSpPr/>
          <p:nvPr/>
        </p:nvSpPr>
        <p:spPr>
          <a:xfrm>
            <a:off x="886807" y="5287979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A</a:t>
            </a:r>
          </a:p>
        </p:txBody>
      </p:sp>
      <p:sp>
        <p:nvSpPr>
          <p:cNvPr id="11" name="Oval 10"/>
          <p:cNvSpPr/>
          <p:nvPr/>
        </p:nvSpPr>
        <p:spPr>
          <a:xfrm>
            <a:off x="1970736" y="5287979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F</a:t>
            </a:r>
          </a:p>
        </p:txBody>
      </p:sp>
      <p:sp>
        <p:nvSpPr>
          <p:cNvPr id="12" name="Oval 11"/>
          <p:cNvSpPr/>
          <p:nvPr/>
        </p:nvSpPr>
        <p:spPr>
          <a:xfrm>
            <a:off x="3014699" y="4263634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Q</a:t>
            </a:r>
          </a:p>
        </p:txBody>
      </p:sp>
      <p:sp>
        <p:nvSpPr>
          <p:cNvPr id="13" name="Oval 12"/>
          <p:cNvSpPr/>
          <p:nvPr/>
        </p:nvSpPr>
        <p:spPr>
          <a:xfrm>
            <a:off x="2895176" y="5287979"/>
            <a:ext cx="789709" cy="76892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M</a:t>
            </a:r>
          </a:p>
        </p:txBody>
      </p:sp>
      <p:cxnSp>
        <p:nvCxnSpPr>
          <p:cNvPr id="14" name="Straight Connector 13"/>
          <p:cNvCxnSpPr>
            <a:stCxn id="8" idx="3"/>
            <a:endCxn id="9" idx="0"/>
          </p:cNvCxnSpPr>
          <p:nvPr/>
        </p:nvCxnSpPr>
        <p:spPr>
          <a:xfrm flipH="1">
            <a:off x="1911927" y="3994247"/>
            <a:ext cx="510504" cy="2693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8" idx="5"/>
            <a:endCxn id="12" idx="0"/>
          </p:cNvCxnSpPr>
          <p:nvPr/>
        </p:nvCxnSpPr>
        <p:spPr>
          <a:xfrm>
            <a:off x="2980877" y="3994247"/>
            <a:ext cx="428695" cy="2693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9" idx="3"/>
            <a:endCxn id="10" idx="0"/>
          </p:cNvCxnSpPr>
          <p:nvPr/>
        </p:nvCxnSpPr>
        <p:spPr>
          <a:xfrm flipH="1">
            <a:off x="1281660" y="4919955"/>
            <a:ext cx="351062" cy="368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stCxn id="9" idx="5"/>
            <a:endCxn id="11" idx="0"/>
          </p:cNvCxnSpPr>
          <p:nvPr/>
        </p:nvCxnSpPr>
        <p:spPr>
          <a:xfrm>
            <a:off x="2191405" y="4919955"/>
            <a:ext cx="174455" cy="368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12" idx="4"/>
            <a:endCxn id="13" idx="0"/>
          </p:cNvCxnSpPr>
          <p:nvPr/>
        </p:nvCxnSpPr>
        <p:spPr>
          <a:xfrm flipH="1">
            <a:off x="3290023" y="5032744"/>
            <a:ext cx="119512" cy="2554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058750" y="2736293"/>
            <a:ext cx="17456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Find(A)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5362916" y="4936035"/>
            <a:ext cx="1585796" cy="1574240"/>
            <a:chOff x="139765" y="1041960"/>
            <a:chExt cx="1585796" cy="157424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9765" y="1041960"/>
              <a:ext cx="1585796" cy="1574240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519142" y="1644648"/>
              <a:ext cx="87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+mn-cs"/>
                </a:rPr>
                <a:t>MEM</a:t>
              </a:r>
            </a:p>
          </p:txBody>
        </p:sp>
      </p:grpSp>
      <p:cxnSp>
        <p:nvCxnSpPr>
          <p:cNvPr id="31" name="Straight Arrow Connector 30"/>
          <p:cNvCxnSpPr/>
          <p:nvPr/>
        </p:nvCxnSpPr>
        <p:spPr>
          <a:xfrm>
            <a:off x="5697970" y="4300209"/>
            <a:ext cx="0" cy="55141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6571928" y="4266409"/>
            <a:ext cx="0" cy="54864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be 34"/>
          <p:cNvSpPr/>
          <p:nvPr/>
        </p:nvSpPr>
        <p:spPr>
          <a:xfrm>
            <a:off x="4880890" y="5321515"/>
            <a:ext cx="2244614" cy="1030312"/>
          </a:xfrm>
          <a:prstGeom prst="cube">
            <a:avLst>
              <a:gd name="adj" fmla="val 85440"/>
            </a:avLst>
          </a:prstGeom>
          <a:solidFill>
            <a:srgbClr val="4472C4"/>
          </a:solidFill>
          <a:ln w="317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"/>
              <a:cs typeface="+mn-cs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5077470" y="4951163"/>
            <a:ext cx="1811241" cy="1166619"/>
            <a:chOff x="1795451" y="2219413"/>
            <a:chExt cx="1234990" cy="776005"/>
          </a:xfrm>
        </p:grpSpPr>
        <p:sp>
          <p:nvSpPr>
            <p:cNvPr id="37" name="Cube 36"/>
            <p:cNvSpPr/>
            <p:nvPr/>
          </p:nvSpPr>
          <p:spPr>
            <a:xfrm>
              <a:off x="1795451" y="2463112"/>
              <a:ext cx="1234990" cy="532306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+mn-cs"/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1795451" y="2341262"/>
              <a:ext cx="1234990" cy="532306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+mn-cs"/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1795451" y="2219413"/>
              <a:ext cx="1234990" cy="532306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+mn-cs"/>
              </a:endParaRPr>
            </a:p>
          </p:txBody>
        </p:sp>
      </p:grpSp>
      <p:sp>
        <p:nvSpPr>
          <p:cNvPr id="44" name="Rectangle 43"/>
          <p:cNvSpPr/>
          <p:nvPr/>
        </p:nvSpPr>
        <p:spPr>
          <a:xfrm>
            <a:off x="6636226" y="4960249"/>
            <a:ext cx="801767" cy="5008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Data (A)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952340" y="6255303"/>
            <a:ext cx="18515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Logic layer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860118" y="3771855"/>
            <a:ext cx="801767" cy="5008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(A)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164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59259E-6 L -0.0007 0.3055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22222E-6 L -4.44444E-6 -0.1919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" grpId="0" animBg="1"/>
      <p:bldP spid="8" grpId="0" animBg="1"/>
      <p:bldP spid="8" grpId="1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/>
      <p:bldP spid="35" grpId="0" animBg="1"/>
      <p:bldP spid="44" grpId="0" animBg="1"/>
      <p:bldP spid="44" grpId="1" animBg="1"/>
      <p:bldP spid="45" grpId="0"/>
      <p:bldP spid="33" grpId="0" animBg="1"/>
      <p:bldP spid="33" grpId="1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Parallelism Challenge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94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27638" y="1092386"/>
            <a:ext cx="696190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7689547" y="769403"/>
            <a:ext cx="17456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Time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919845" y="1335279"/>
            <a:ext cx="2763982" cy="73785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access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" y="1419002"/>
            <a:ext cx="1698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CPU core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29833" y="3578482"/>
            <a:ext cx="2067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In-Memory Accelerator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067791" y="3657088"/>
            <a:ext cx="841663" cy="7528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919857" y="3656906"/>
            <a:ext cx="1766455" cy="73930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 access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8" y="2461112"/>
            <a:ext cx="1698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CPU core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686301" y="3657088"/>
            <a:ext cx="841663" cy="7528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2082570" y="1335279"/>
            <a:ext cx="841663" cy="7528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685770" y="1326224"/>
            <a:ext cx="841663" cy="7528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3342410" y="2391562"/>
            <a:ext cx="2761488" cy="73785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access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505147" y="2391560"/>
            <a:ext cx="841663" cy="75283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103913" y="2380640"/>
            <a:ext cx="841663" cy="75283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527972" y="3657088"/>
            <a:ext cx="841663" cy="75283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380018" y="3656906"/>
            <a:ext cx="1766455" cy="73930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 access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8146746" y="3657088"/>
            <a:ext cx="841663" cy="75283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5527963" y="3399169"/>
            <a:ext cx="0" cy="2036619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528061" y="1154248"/>
            <a:ext cx="0" cy="4260272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>
            <a:off x="5527983" y="4999368"/>
            <a:ext cx="978029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 rot="21364223">
            <a:off x="436829" y="4695167"/>
            <a:ext cx="4794422" cy="14512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Faster for one operation</a:t>
            </a:r>
          </a:p>
        </p:txBody>
      </p:sp>
      <p:cxnSp>
        <p:nvCxnSpPr>
          <p:cNvPr id="46" name="Straight Connector 45"/>
          <p:cNvCxnSpPr/>
          <p:nvPr/>
        </p:nvCxnSpPr>
        <p:spPr>
          <a:xfrm>
            <a:off x="6929896" y="1175514"/>
            <a:ext cx="0" cy="4260272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004614" y="3377902"/>
            <a:ext cx="0" cy="2036619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6945562" y="4999368"/>
            <a:ext cx="2059053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50"/>
          <p:cNvSpPr/>
          <p:nvPr/>
        </p:nvSpPr>
        <p:spPr>
          <a:xfrm rot="21364223">
            <a:off x="615427" y="4580236"/>
            <a:ext cx="4794422" cy="14512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Slower for two operations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55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3" grpId="0"/>
      <p:bldP spid="14" grpId="0" animBg="1"/>
      <p:bldP spid="15" grpId="0" animBg="1"/>
      <p:bldP spid="18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5" grpId="0" animBg="1"/>
      <p:bldP spid="45" grpId="1" animBg="1"/>
      <p:bldP spid="51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261" y="153709"/>
            <a:ext cx="8515350" cy="723445"/>
          </a:xfrm>
        </p:spPr>
        <p:txBody>
          <a:bodyPr>
            <a:normAutofit/>
          </a:bodyPr>
          <a:lstStyle/>
          <a:p>
            <a:r>
              <a:rPr lang="en-US" dirty="0"/>
              <a:t>Parallelism Challenge and Opportunity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3361" y="909428"/>
            <a:ext cx="8515350" cy="5480614"/>
          </a:xfrm>
        </p:spPr>
        <p:txBody>
          <a:bodyPr>
            <a:normAutofit/>
          </a:bodyPr>
          <a:lstStyle/>
          <a:p>
            <a:r>
              <a:rPr lang="en-US" sz="3200" dirty="0"/>
              <a:t>A simple in-memory accelerator can still be </a:t>
            </a:r>
            <a:r>
              <a:rPr lang="en-US" sz="3200" dirty="0">
                <a:solidFill>
                  <a:srgbClr val="FF0000"/>
                </a:solidFill>
              </a:rPr>
              <a:t>slower</a:t>
            </a:r>
            <a:r>
              <a:rPr lang="en-US" sz="3200" dirty="0"/>
              <a:t> than multiple CPU cores</a:t>
            </a:r>
          </a:p>
          <a:p>
            <a:endParaRPr lang="en-US" sz="3200" dirty="0"/>
          </a:p>
          <a:p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>
                <a:solidFill>
                  <a:srgbClr val="0070C0"/>
                </a:solidFill>
              </a:rPr>
              <a:t>Opportunity: </a:t>
            </a:r>
            <a:r>
              <a:rPr lang="en-US" sz="3200" dirty="0"/>
              <a:t>a pointer-chasing accelerator spends a long time </a:t>
            </a:r>
            <a:r>
              <a:rPr lang="en-US" sz="3200" dirty="0">
                <a:solidFill>
                  <a:srgbClr val="006C31"/>
                </a:solidFill>
              </a:rPr>
              <a:t>waiting for memory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95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98602" y="2217266"/>
            <a:ext cx="1616428" cy="4470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CPU core</a:t>
            </a:r>
          </a:p>
        </p:txBody>
      </p:sp>
      <p:sp>
        <p:nvSpPr>
          <p:cNvPr id="8" name="Rectangle 7"/>
          <p:cNvSpPr/>
          <p:nvPr/>
        </p:nvSpPr>
        <p:spPr>
          <a:xfrm>
            <a:off x="3612656" y="3100333"/>
            <a:ext cx="1650224" cy="4470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Accelerator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29554" y="2217266"/>
            <a:ext cx="1616428" cy="4470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CPU core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460506" y="2213741"/>
            <a:ext cx="1616428" cy="4470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CPU core</a:t>
            </a:r>
          </a:p>
        </p:txBody>
      </p:sp>
      <p:cxnSp>
        <p:nvCxnSpPr>
          <p:cNvPr id="13" name="Straight Arrow Connector 12"/>
          <p:cNvCxnSpPr>
            <a:stCxn id="5" idx="2"/>
            <a:endCxn id="8" idx="0"/>
          </p:cNvCxnSpPr>
          <p:nvPr/>
        </p:nvCxnSpPr>
        <p:spPr>
          <a:xfrm>
            <a:off x="2606816" y="2664307"/>
            <a:ext cx="1830952" cy="4360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0" idx="2"/>
            <a:endCxn id="8" idx="0"/>
          </p:cNvCxnSpPr>
          <p:nvPr/>
        </p:nvCxnSpPr>
        <p:spPr>
          <a:xfrm>
            <a:off x="4437768" y="2664307"/>
            <a:ext cx="0" cy="43602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1" idx="2"/>
            <a:endCxn id="8" idx="0"/>
          </p:cNvCxnSpPr>
          <p:nvPr/>
        </p:nvCxnSpPr>
        <p:spPr>
          <a:xfrm flipH="1">
            <a:off x="4437768" y="2660963"/>
            <a:ext cx="1830952" cy="43955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956971" y="5492306"/>
            <a:ext cx="841663" cy="7528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1808993" y="5492124"/>
            <a:ext cx="5758312" cy="73930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 access (10-15X of Comp)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567311" y="5478231"/>
            <a:ext cx="841663" cy="7528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357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20" grpId="0" animBg="1"/>
      <p:bldP spid="21" grpId="0" animBg="1"/>
      <p:bldP spid="22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Curved Connector 53"/>
          <p:cNvCxnSpPr>
            <a:stCxn id="24" idx="2"/>
            <a:endCxn id="25" idx="1"/>
          </p:cNvCxnSpPr>
          <p:nvPr/>
        </p:nvCxnSpPr>
        <p:spPr>
          <a:xfrm rot="16200000" flipH="1">
            <a:off x="2754432" y="4862204"/>
            <a:ext cx="1520623" cy="348095"/>
          </a:xfrm>
          <a:prstGeom prst="curved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241" y="1"/>
            <a:ext cx="8633931" cy="903325"/>
          </a:xfrm>
        </p:spPr>
        <p:txBody>
          <a:bodyPr anchor="ctr">
            <a:normAutofit/>
          </a:bodyPr>
          <a:lstStyle/>
          <a:p>
            <a:r>
              <a:rPr lang="en-US" dirty="0"/>
              <a:t>Our Solution: Address-Access Decoupling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96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727638" y="1156932"/>
            <a:ext cx="696190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89547" y="833949"/>
            <a:ext cx="17456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Time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067791" y="3524205"/>
            <a:ext cx="841663" cy="7528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909460" y="4595220"/>
            <a:ext cx="1766455" cy="73930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 access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623985" y="3510185"/>
            <a:ext cx="841663" cy="7528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76020" y="3524205"/>
            <a:ext cx="841663" cy="75283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02623" y="3409550"/>
            <a:ext cx="15170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Address Engine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02623" y="4857653"/>
            <a:ext cx="15170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Access Engine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919846" y="3523102"/>
            <a:ext cx="841663" cy="75283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688785" y="5426728"/>
            <a:ext cx="1766455" cy="73930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 access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>
            <a:off x="727638" y="1156932"/>
            <a:ext cx="696190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ed Rectangle 34"/>
          <p:cNvSpPr/>
          <p:nvPr/>
        </p:nvSpPr>
        <p:spPr>
          <a:xfrm>
            <a:off x="2920118" y="1399825"/>
            <a:ext cx="2999115" cy="73785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access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8" y="1483548"/>
            <a:ext cx="1698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CPU core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8" y="2525658"/>
            <a:ext cx="1698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CPU core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2082570" y="1399825"/>
            <a:ext cx="841663" cy="7528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918971" y="1392334"/>
            <a:ext cx="841663" cy="75283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2988200" y="2430769"/>
            <a:ext cx="3088270" cy="73785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Memory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access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2150895" y="2430769"/>
            <a:ext cx="841663" cy="75283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076474" y="2430769"/>
            <a:ext cx="841663" cy="75283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</a:t>
            </a:r>
          </a:p>
        </p:txBody>
      </p:sp>
      <p:cxnSp>
        <p:nvCxnSpPr>
          <p:cNvPr id="44" name="Straight Connector 43"/>
          <p:cNvCxnSpPr/>
          <p:nvPr/>
        </p:nvCxnSpPr>
        <p:spPr>
          <a:xfrm>
            <a:off x="6929896" y="1240060"/>
            <a:ext cx="0" cy="4260272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6328061" y="3463715"/>
            <a:ext cx="0" cy="2036619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>
            <a:off x="6352003" y="5115870"/>
            <a:ext cx="577903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urved Connector 49"/>
          <p:cNvCxnSpPr>
            <a:stCxn id="16" idx="2"/>
            <a:endCxn id="17" idx="1"/>
          </p:cNvCxnSpPr>
          <p:nvPr/>
        </p:nvCxnSpPr>
        <p:spPr>
          <a:xfrm rot="16200000" flipH="1">
            <a:off x="2355043" y="4410633"/>
            <a:ext cx="688011" cy="420831"/>
          </a:xfrm>
          <a:prstGeom prst="curved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urved Connector 50"/>
          <p:cNvCxnSpPr>
            <a:stCxn id="17" idx="3"/>
            <a:endCxn id="18" idx="2"/>
          </p:cNvCxnSpPr>
          <p:nvPr/>
        </p:nvCxnSpPr>
        <p:spPr>
          <a:xfrm flipV="1">
            <a:off x="4675915" y="4263024"/>
            <a:ext cx="368877" cy="702031"/>
          </a:xfrm>
          <a:prstGeom prst="curved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urved Connector 56"/>
          <p:cNvCxnSpPr>
            <a:stCxn id="25" idx="3"/>
            <a:endCxn id="19" idx="2"/>
          </p:cNvCxnSpPr>
          <p:nvPr/>
        </p:nvCxnSpPr>
        <p:spPr>
          <a:xfrm flipV="1">
            <a:off x="5455235" y="4277044"/>
            <a:ext cx="441613" cy="1519519"/>
          </a:xfrm>
          <a:prstGeom prst="curved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ounded Rectangle 59"/>
          <p:cNvSpPr/>
          <p:nvPr/>
        </p:nvSpPr>
        <p:spPr>
          <a:xfrm rot="21364223">
            <a:off x="1044748" y="2697203"/>
            <a:ext cx="7813882" cy="14512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6C3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Address-access decoupling enables parallelism in both engines with low cost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36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1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2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4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5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7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8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0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1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3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4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6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7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9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0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2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3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5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6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8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9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1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2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4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5" dur="indefinite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7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8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0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1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3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4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6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7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9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0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2" dur="indefinit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3" dur="indefinite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5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6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8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9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1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2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4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5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7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8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3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4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2" grpId="0"/>
      <p:bldP spid="22" grpId="1"/>
      <p:bldP spid="23" grpId="0"/>
      <p:bldP spid="23" grpId="1"/>
      <p:bldP spid="24" grpId="0" animBg="1"/>
      <p:bldP spid="24" grpId="1" animBg="1"/>
      <p:bldP spid="25" grpId="0" animBg="1"/>
      <p:bldP spid="25" grpId="1" animBg="1"/>
      <p:bldP spid="35" grpId="0" animBg="1"/>
      <p:bldP spid="35" grpId="1" animBg="1"/>
      <p:bldP spid="36" grpId="0"/>
      <p:bldP spid="36" grpId="1"/>
      <p:bldP spid="37" grpId="0"/>
      <p:bldP spid="37" grpId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60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651165" y="1143949"/>
            <a:ext cx="7685084" cy="920483"/>
          </a:xfrm>
          <a:prstGeom prst="rect">
            <a:avLst/>
          </a:prstGeom>
          <a:solidFill>
            <a:srgbClr val="FFDB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DRAM Dies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IMPICA Core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97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56591" y="4293688"/>
            <a:ext cx="1802050" cy="13441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Address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Engine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5972" y="4328137"/>
            <a:ext cx="1899031" cy="13430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Access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Engine</a:t>
            </a:r>
          </a:p>
        </p:txBody>
      </p:sp>
      <p:sp>
        <p:nvSpPr>
          <p:cNvPr id="7" name="Rectangle 6"/>
          <p:cNvSpPr/>
          <p:nvPr/>
        </p:nvSpPr>
        <p:spPr>
          <a:xfrm>
            <a:off x="6222948" y="2646721"/>
            <a:ext cx="2098005" cy="92048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Memory Controller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7588586" y="3606803"/>
            <a:ext cx="11094" cy="721156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98765" y="991549"/>
            <a:ext cx="7685084" cy="920483"/>
          </a:xfrm>
          <a:prstGeom prst="rect">
            <a:avLst/>
          </a:prstGeom>
          <a:solidFill>
            <a:srgbClr val="FFDB6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DRAM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96612" y="2523430"/>
            <a:ext cx="8790709" cy="10391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96861" y="2523430"/>
            <a:ext cx="17456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Logic Layer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96586" y="2061765"/>
            <a:ext cx="20885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DRAM Layers</a:t>
            </a:r>
          </a:p>
        </p:txBody>
      </p:sp>
      <p:sp>
        <p:nvSpPr>
          <p:cNvPr id="20" name="Up-Down Arrow 19"/>
          <p:cNvSpPr/>
          <p:nvPr/>
        </p:nvSpPr>
        <p:spPr>
          <a:xfrm>
            <a:off x="6745183" y="1609145"/>
            <a:ext cx="779318" cy="1072883"/>
          </a:xfrm>
          <a:prstGeom prst="up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361366" y="4687703"/>
            <a:ext cx="1090481" cy="437583"/>
            <a:chOff x="842435" y="4704822"/>
            <a:chExt cx="1090481" cy="437582"/>
          </a:xfrm>
        </p:grpSpPr>
        <p:sp>
          <p:nvSpPr>
            <p:cNvPr id="25" name="Rectangle 24"/>
            <p:cNvSpPr/>
            <p:nvPr/>
          </p:nvSpPr>
          <p:spPr>
            <a:xfrm>
              <a:off x="842435" y="4704823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025034" y="4704822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207633" y="4704823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390232" y="4704822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572831" y="4704823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755429" y="4704822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-35043" y="4253730"/>
            <a:ext cx="2208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Request Queue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98626" y="5980298"/>
            <a:ext cx="8790709" cy="10391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7936" y="6006793"/>
            <a:ext cx="27422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To/From CPU</a:t>
            </a:r>
          </a:p>
        </p:txBody>
      </p:sp>
      <p:sp>
        <p:nvSpPr>
          <p:cNvPr id="38" name="Up-Down Arrow 37"/>
          <p:cNvSpPr/>
          <p:nvPr/>
        </p:nvSpPr>
        <p:spPr>
          <a:xfrm>
            <a:off x="732864" y="5125105"/>
            <a:ext cx="348505" cy="1072883"/>
          </a:xfrm>
          <a:prstGeom prst="up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4544975" y="4367991"/>
            <a:ext cx="1090481" cy="437583"/>
            <a:chOff x="842435" y="4704822"/>
            <a:chExt cx="1090481" cy="437582"/>
          </a:xfrm>
        </p:grpSpPr>
        <p:sp>
          <p:nvSpPr>
            <p:cNvPr id="41" name="Rectangle 40"/>
            <p:cNvSpPr/>
            <p:nvPr/>
          </p:nvSpPr>
          <p:spPr>
            <a:xfrm>
              <a:off x="842435" y="4704823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025034" y="4704822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207633" y="4704823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390232" y="4704822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572831" y="4704823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755429" y="4704822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544975" y="5120066"/>
            <a:ext cx="1090481" cy="437583"/>
            <a:chOff x="842435" y="4704822"/>
            <a:chExt cx="1090481" cy="437582"/>
          </a:xfrm>
        </p:grpSpPr>
        <p:sp>
          <p:nvSpPr>
            <p:cNvPr id="48" name="Rectangle 47"/>
            <p:cNvSpPr/>
            <p:nvPr/>
          </p:nvSpPr>
          <p:spPr>
            <a:xfrm>
              <a:off x="842435" y="4704823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025034" y="4704822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207633" y="4704823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390232" y="4704822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572831" y="4704823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755429" y="4704822"/>
              <a:ext cx="177487" cy="437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/>
        </p:nvSpPr>
        <p:spPr>
          <a:xfrm>
            <a:off x="4032618" y="3889485"/>
            <a:ext cx="22089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Access Queue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3908925" y="5540266"/>
            <a:ext cx="2581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Response Queue</a:t>
            </a:r>
          </a:p>
        </p:txBody>
      </p:sp>
      <p:cxnSp>
        <p:nvCxnSpPr>
          <p:cNvPr id="56" name="Straight Arrow Connector 55"/>
          <p:cNvCxnSpPr>
            <a:stCxn id="41" idx="1"/>
          </p:cNvCxnSpPr>
          <p:nvPr/>
        </p:nvCxnSpPr>
        <p:spPr>
          <a:xfrm flipH="1" flipV="1">
            <a:off x="3984441" y="4586784"/>
            <a:ext cx="560522" cy="1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 flipV="1">
            <a:off x="5648170" y="4600253"/>
            <a:ext cx="559590" cy="2227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 flipV="1">
            <a:off x="5622544" y="5320065"/>
            <a:ext cx="600372" cy="3"/>
          </a:xfrm>
          <a:prstGeom prst="straightConnector1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48" idx="1"/>
          </p:cNvCxnSpPr>
          <p:nvPr/>
        </p:nvCxnSpPr>
        <p:spPr>
          <a:xfrm flipH="1">
            <a:off x="3968966" y="5338859"/>
            <a:ext cx="576271" cy="4247"/>
          </a:xfrm>
          <a:prstGeom prst="straightConnector1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H="1">
            <a:off x="1455384" y="4897121"/>
            <a:ext cx="708696" cy="2299"/>
          </a:xfrm>
          <a:prstGeom prst="straightConnector1">
            <a:avLst/>
          </a:prstGeom>
          <a:ln w="571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3856061" y="2972805"/>
            <a:ext cx="2098005" cy="920483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IMPICA Cache</a:t>
            </a:r>
          </a:p>
        </p:txBody>
      </p:sp>
      <p:cxnSp>
        <p:nvCxnSpPr>
          <p:cNvPr id="81" name="Straight Arrow Connector 80"/>
          <p:cNvCxnSpPr>
            <a:endCxn id="77" idx="3"/>
          </p:cNvCxnSpPr>
          <p:nvPr/>
        </p:nvCxnSpPr>
        <p:spPr>
          <a:xfrm flipH="1" flipV="1">
            <a:off x="5954054" y="3433047"/>
            <a:ext cx="607113" cy="891896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endCxn id="77" idx="1"/>
          </p:cNvCxnSpPr>
          <p:nvPr/>
        </p:nvCxnSpPr>
        <p:spPr>
          <a:xfrm flipV="1">
            <a:off x="3188064" y="3433049"/>
            <a:ext cx="668013" cy="876643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ounded Rectangle 85"/>
          <p:cNvSpPr/>
          <p:nvPr/>
        </p:nvSpPr>
        <p:spPr>
          <a:xfrm>
            <a:off x="396833" y="5449515"/>
            <a:ext cx="994114" cy="55241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Traversal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384947" y="5999065"/>
            <a:ext cx="994114" cy="552415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Traversal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190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0023 L -3.05556E-6 0.00024 C 0.00052 -0.02083 0.00052 -0.04143 0.00174 -0.06226 C 0.00295 -0.08426 0.00539 -0.06805 0.00174 -0.08472 C 0.00226 -0.08796 0.00052 -0.09282 0.00348 -0.0949 C 0.01528 -0.10301 0.0382 -0.10856 0.05382 -0.11064 C 0.06841 -0.11226 0.09792 -0.11365 0.09792 -0.11342 C 0.14827 -0.11273 0.19809 -0.11064 0.24844 -0.11064 L 0.24844 -0.11018 " pathEditMode="relative" rAng="0" ptsTypes="AAAAAAAAA">
                                      <p:cBhvr>
                                        <p:cTn id="84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-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00313 -0.2009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-10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844 -0.11018 L 0.24844 -0.10972 C 0.24966 -0.11435 0.2507 -0.11875 0.25226 -0.12268 C 0.25365 -0.12592 0.25695 -0.12986 0.2592 -0.13194 C 0.26059 -0.1331 0.26181 -0.13426 0.26354 -0.13495 C 0.26511 -0.13611 0.26702 -0.13634 0.26893 -0.1368 C 0.27066 -0.13819 0.27223 -0.14004 0.27431 -0.1412 C 0.27743 -0.14328 0.28594 -0.14398 0.28802 -0.14444 C 0.29028 -0.1456 0.29254 -0.14699 0.29497 -0.14768 C 0.30209 -0.1493 0.32674 -0.15046 0.32934 -0.15069 L 0.36771 -0.15208 C 0.37327 -0.15347 0.37865 -0.15463 0.38438 -0.15532 C 0.38872 -0.15602 0.39341 -0.15625 0.39792 -0.15694 C 0.39948 -0.15717 0.4007 -0.15833 0.40209 -0.15833 C 0.40851 -0.15926 0.41493 -0.15972 0.42118 -0.15995 L 0.51216 -0.16134 L 0.51216 -0.16111 " pathEditMode="relative" rAng="0" ptsTypes="AAAAAAAAAAAAAAAAA">
                                      <p:cBhvr>
                                        <p:cTn id="91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20093 L 0.24982 -0.19028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44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216 -0.1611 L 0.51216 -0.1611 L 0.53021 -0.15972 C 0.53611 -0.15902 0.54688 -0.15763 0.55295 -0.15671 C 0.55556 -0.15624 0.55834 -0.15578 0.56094 -0.15509 C 0.56702 -0.1537 0.57292 -0.15161 0.57917 -0.15069 C 0.58542 -0.14953 0.59202 -0.14953 0.59844 -0.14907 C 0.59948 -0.1486 0.6007 -0.14791 0.60174 -0.14745 C 0.60521 -0.14652 0.60868 -0.14606 0.61198 -0.14444 C 0.61337 -0.14397 0.61424 -0.14212 0.61545 -0.14143 C 0.61719 -0.1405 0.61927 -0.1405 0.62118 -0.14004 C 0.62483 -0.13749 0.62847 -0.13425 0.63247 -0.1324 L 0.63924 -0.12939 C 0.64045 -0.12823 0.6415 -0.12708 0.64271 -0.12638 C 0.64497 -0.12476 0.6474 -0.12384 0.64948 -0.12175 C 0.65209 -0.11921 0.65452 -0.1162 0.65625 -0.11272 C 0.65712 -0.1111 0.65764 -0.10948 0.65868 -0.10809 C 0.65955 -0.10671 0.66094 -0.10624 0.66198 -0.10509 C 0.66719 -0.09976 0.6665 -0.10046 0.66997 -0.09583 L 0.67118 -0.09583 " pathEditMode="relative" ptsTypes="AAAAAAAAAAAAAAAAAAAA">
                                      <p:cBhvr>
                                        <p:cTn id="99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7118 -0.09583 L 0.67118 -0.09583 C 0.67257 -0.10046 0.67483 -0.10462 0.67569 -0.10949 C 0.67673 -0.11759 0.67604 -0.12569 0.67673 -0.13379 C 0.67691 -0.13541 0.67743 -0.1368 0.67795 -0.13842 C 0.67899 -0.17777 0.67986 -0.21712 0.68125 -0.25648 C 0.6816 -0.26759 0.68333 -0.2787 0.68351 -0.28981 C 0.68489 -0.36875 0.68437 -0.44745 0.68576 -0.52615 C 0.68594 -0.53287 0.6875 -0.53935 0.68802 -0.54583 C 0.68854 -0.55208 0.68854 -0.5581 0.68923 -0.56412 C 0.68941 -0.56574 0.69062 -0.56712 0.69028 -0.56875 C 0.6901 -0.56967 0.68871 -0.56875 0.68802 -0.56875 L 0.68802 -0.56875 " pathEditMode="relative" ptsTypes="AAAAAAAAAAAAA">
                                      <p:cBhvr>
                                        <p:cTn id="102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983 -0.19029 L 0.24983 -0.19029 C 0.25244 -0.1933 0.25521 -0.19607 0.25764 -0.19955 C 0.26442 -0.20834 0.26442 -0.21251 0.2724 -0.2176 C 0.2757 -0.21968 0.27935 -0.22061 0.28264 -0.22223 C 0.29705 -0.22941 0.28542 -0.22617 0.3066 -0.23288 C 0.31771 -0.23635 0.33942 -0.24052 0.34966 -0.24191 C 0.3599 -0.2433 0.37014 -0.24376 0.38039 -0.24492 L 0.41667 -0.24955 C 0.46893 -0.24792 0.52136 -0.24839 0.57344 -0.24492 C 0.58091 -0.24445 0.58785 -0.23982 0.59514 -0.23728 L 0.61216 -0.23126 C 0.62622 -0.21876 0.60278 -0.23936 0.62014 -0.22524 C 0.62553 -0.22084 0.63074 -0.21621 0.63594 -0.21158 C 0.64931 -0.20024 0.64393 -0.20302 0.65192 -0.19955 C 0.65955 -0.18913 0.64983 -0.20117 0.6632 -0.19029 C 0.66459 -0.18936 0.66546 -0.18728 0.66667 -0.18589 C 0.67535 -0.17617 0.6658 -0.18867 0.6724 -0.17964 L 0.69063 -0.65996 " pathEditMode="relative" ptsTypes="AAAAAAAAAAAAAAAAAAA">
                                      <p:cBhvr>
                                        <p:cTn id="10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803 -0.56851 L 0.68803 -0.04143 L 0.32327 -0.03819 L 0.24497 -0.09282 " pathEditMode="relative" ptsTypes="AAAA">
                                      <p:cBhvr>
                                        <p:cTn id="110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0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942 -0.64861 C 0.68977 -0.47593 0.69011 -0.30324 0.69063 -0.13056 L 0.4099 -0.12894 " pathEditMode="relative" ptsTypes="AAA">
                                      <p:cBhvr>
                                        <p:cTn id="11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2" grpId="0"/>
      <p:bldP spid="36" grpId="0"/>
      <p:bldP spid="38" grpId="0" animBg="1"/>
      <p:bldP spid="54" grpId="0"/>
      <p:bldP spid="55" grpId="0"/>
      <p:bldP spid="77" grpId="0" animBg="1"/>
      <p:bldP spid="86" grpId="0" animBg="1"/>
      <p:bldP spid="86" grpId="1" animBg="1"/>
      <p:bldP spid="86" grpId="2" animBg="1"/>
      <p:bldP spid="86" grpId="3" animBg="1"/>
      <p:bldP spid="86" grpId="4" animBg="1"/>
      <p:bldP spid="86" grpId="5" animBg="1"/>
      <p:bldP spid="89" grpId="0" animBg="1"/>
      <p:bldP spid="89" grpId="1" animBg="1"/>
      <p:bldP spid="89" grpId="2" animBg="1"/>
      <p:bldP spid="89" grpId="3" animBg="1"/>
      <p:bldP spid="89" grpId="4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Address Translation Challenge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98</a:t>
            </a:fld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2" descr="https://lh3.googleusercontent.com/3xgXI2Pgv8nIrFBOvsDaucRGIRjTAYX90w7NWkJRQdssgbMD5bSLeH2Kb4_3Nap9Jq0=w1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733" y="1407554"/>
            <a:ext cx="161925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be 5"/>
          <p:cNvSpPr/>
          <p:nvPr/>
        </p:nvSpPr>
        <p:spPr>
          <a:xfrm>
            <a:off x="5007923" y="1877817"/>
            <a:ext cx="2244614" cy="1030312"/>
          </a:xfrm>
          <a:prstGeom prst="cube">
            <a:avLst>
              <a:gd name="adj" fmla="val 85440"/>
            </a:avLst>
          </a:prstGeom>
          <a:solidFill>
            <a:srgbClr val="4472C4"/>
          </a:solidFill>
          <a:ln w="317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204497" y="1507466"/>
            <a:ext cx="1811241" cy="1166619"/>
            <a:chOff x="1795451" y="2219413"/>
            <a:chExt cx="1234990" cy="776005"/>
          </a:xfrm>
        </p:grpSpPr>
        <p:sp>
          <p:nvSpPr>
            <p:cNvPr id="8" name="Cube 7"/>
            <p:cNvSpPr/>
            <p:nvPr/>
          </p:nvSpPr>
          <p:spPr>
            <a:xfrm>
              <a:off x="1795451" y="2463112"/>
              <a:ext cx="1234990" cy="532306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+mn-cs"/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1795451" y="2341262"/>
              <a:ext cx="1234990" cy="532306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+mn-cs"/>
              </a:endParaRPr>
            </a:p>
          </p:txBody>
        </p:sp>
        <p:sp>
          <p:nvSpPr>
            <p:cNvPr id="10" name="Cube 9"/>
            <p:cNvSpPr/>
            <p:nvPr/>
          </p:nvSpPr>
          <p:spPr>
            <a:xfrm>
              <a:off x="1795451" y="2219413"/>
              <a:ext cx="1234990" cy="532306"/>
            </a:xfrm>
            <a:prstGeom prst="cube">
              <a:avLst>
                <a:gd name="adj" fmla="val 85440"/>
              </a:avLst>
            </a:prstGeom>
            <a:solidFill>
              <a:srgbClr val="FFC834"/>
            </a:solidFill>
            <a:ln w="3175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 prstMaterial="dkEdge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+mn-cs"/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1301673" y="2392973"/>
            <a:ext cx="1615310" cy="38005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TLB/MMU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171639" y="1323241"/>
            <a:ext cx="1871438" cy="380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Pointer (VA)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169195" y="2516000"/>
            <a:ext cx="1626577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129168" y="2048259"/>
            <a:ext cx="1626577" cy="1301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4"/>
          <a:srcRect b="11849"/>
          <a:stretch/>
        </p:blipFill>
        <p:spPr>
          <a:xfrm>
            <a:off x="1385479" y="3283359"/>
            <a:ext cx="6373067" cy="2394513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135486" y="2556317"/>
            <a:ext cx="1871438" cy="380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8F00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Pointer (PA)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170173" y="5568558"/>
            <a:ext cx="27422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Page table walk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027556" y="2556317"/>
            <a:ext cx="1007986" cy="3800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PTW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914900" y="1323242"/>
            <a:ext cx="2461846" cy="1810339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792480" y="3228117"/>
            <a:ext cx="7722870" cy="2832297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929362" y="4304356"/>
            <a:ext cx="854523" cy="2167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PTW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006943" y="4803969"/>
            <a:ext cx="854523" cy="2167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PTW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114045" y="5116752"/>
            <a:ext cx="854523" cy="2167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PTW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204516" y="4484604"/>
            <a:ext cx="854523" cy="2167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PTW</a:t>
            </a:r>
          </a:p>
        </p:txBody>
      </p:sp>
      <p:sp>
        <p:nvSpPr>
          <p:cNvPr id="30" name="Rounded Rectangle 29"/>
          <p:cNvSpPr/>
          <p:nvPr/>
        </p:nvSpPr>
        <p:spPr>
          <a:xfrm rot="21364223">
            <a:off x="122610" y="3681952"/>
            <a:ext cx="8869297" cy="1675356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No TLB/MMU on the memory side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Duplicating it is costly and creates compatibility issue</a:t>
            </a:r>
          </a:p>
        </p:txBody>
      </p:sp>
      <p:sp>
        <p:nvSpPr>
          <p:cNvPr id="32" name="Rounded Rectangle 31"/>
          <p:cNvSpPr/>
          <p:nvPr/>
        </p:nvSpPr>
        <p:spPr>
          <a:xfrm rot="21364223">
            <a:off x="719169" y="1267243"/>
            <a:ext cx="7298809" cy="14512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The page table walk requires multiple memory accesses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821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-0.00208 L -0.00347 0.1493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0.25434 -2.96296E-6 L 0.25556 -0.11551 L -0.0434 -0.11273 L -0.04444 0.00602 " pathEditMode="relative" rAng="0" ptsTypes="AAA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56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0.30104 -0.0074 L 0.30226 -0.13333 L -1.11111E-6 -0.13055 L -1.11111E-6 -2.96296E-6 Z " pathEditMode="relative" rAng="0" ptsTypes="AAAAA">
                                      <p:cBhvr>
                                        <p:cTn id="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-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0.26111 0.00139 L 0.26233 -0.11273 L -0.01215 -0.11412 L -0.01319 0.01042 " pathEditMode="relative" rAng="0" ptsTypes="AAAAA">
                                      <p:cBhvr>
                                        <p:cTn id="4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48" y="-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0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0.27431 -0.00301 L 0.27309 -0.1169 L 0.0033 -0.1169 L -1.11111E-6 -2.96296E-6 Z " pathEditMode="relative" rAng="0" ptsTypes="AAAAA">
                                      <p:cBhvr>
                                        <p:cTn id="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15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14421 L -0.00555 0.17685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5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6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9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1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2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8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1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3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4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7" grpId="1" animBg="1"/>
      <p:bldP spid="17" grpId="2" animBg="1"/>
      <p:bldP spid="17" grpId="3" animBg="1"/>
      <p:bldP spid="26" grpId="0" animBg="1"/>
      <p:bldP spid="26" grpId="1" animBg="1"/>
      <p:bldP spid="26" grpId="2" animBg="1"/>
      <p:bldP spid="27" grpId="0"/>
      <p:bldP spid="27" grpId="1"/>
      <p:bldP spid="28" grpId="0" animBg="1"/>
      <p:bldP spid="28" grpId="1" animBg="1"/>
      <p:bldP spid="28" grpId="2" animBg="1"/>
      <p:bldP spid="28" grpId="3" animBg="1"/>
      <p:bldP spid="28" grpId="4" animBg="1"/>
      <p:bldP spid="28" grpId="5" animBg="1"/>
      <p:bldP spid="29" grpId="0" animBg="1"/>
      <p:bldP spid="29" grpId="1" animBg="1"/>
      <p:bldP spid="31" grpId="0" animBg="1"/>
      <p:bldP spid="23" grpId="0" animBg="1"/>
      <p:bldP spid="23" grpId="1" animBg="1"/>
      <p:bldP spid="24" grpId="0" animBg="1"/>
      <p:bldP spid="24" grpId="1" animBg="1"/>
      <p:bldP spid="33" grpId="0" animBg="1"/>
      <p:bldP spid="33" grpId="1" animBg="1"/>
      <p:bldP spid="34" grpId="0" animBg="1"/>
      <p:bldP spid="34" grpId="1" animBg="1"/>
      <p:bldP spid="30" grpId="0" animBg="1"/>
      <p:bldP spid="30" grpId="1" animBg="1"/>
      <p:bldP spid="32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Solution: IMPICA Page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99" y="939355"/>
            <a:ext cx="8610599" cy="1506332"/>
          </a:xfrm>
        </p:spPr>
        <p:txBody>
          <a:bodyPr>
            <a:normAutofit fontScale="92500"/>
          </a:bodyPr>
          <a:lstStyle/>
          <a:p>
            <a:r>
              <a:rPr lang="en-US" sz="3600" dirty="0"/>
              <a:t>Completely </a:t>
            </a:r>
            <a:r>
              <a:rPr lang="en-US" sz="3600" dirty="0">
                <a:solidFill>
                  <a:srgbClr val="006C31"/>
                </a:solidFill>
              </a:rPr>
              <a:t>decouple the page table of IMPICA </a:t>
            </a:r>
            <a:r>
              <a:rPr lang="en-US" sz="3600" dirty="0"/>
              <a:t>from the page table of the CPUs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929896" y="648908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761933-5E43-49A2-AD73-7C7EDD79F2C4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99</a:t>
            </a:fld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66701" y="2837464"/>
            <a:ext cx="1439677" cy="29892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Times New Roman" charset="0"/>
              <a:cs typeface="Times New Roman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4375408" y="2755899"/>
            <a:ext cx="7335" cy="322677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362519" y="3098615"/>
            <a:ext cx="1439677" cy="27278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Times New Roman" charset="0"/>
              <a:cs typeface="Times New Roman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9716" y="3503537"/>
            <a:ext cx="16269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IMPICA Region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37588" y="5855478"/>
            <a:ext cx="3012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Physical Address Space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66701" y="3309693"/>
            <a:ext cx="1439677" cy="26376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Virtual Page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362519" y="5431012"/>
            <a:ext cx="1439677" cy="26376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Physical Page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358616" y="3343265"/>
            <a:ext cx="1439677" cy="26376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Physical Page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966701" y="5299128"/>
            <a:ext cx="1439677" cy="26376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Virtual Page</a:t>
            </a:r>
          </a:p>
        </p:txBody>
      </p:sp>
      <p:cxnSp>
        <p:nvCxnSpPr>
          <p:cNvPr id="18" name="Straight Arrow Connector 17"/>
          <p:cNvCxnSpPr>
            <a:stCxn id="16" idx="3"/>
            <a:endCxn id="15" idx="1"/>
          </p:cNvCxnSpPr>
          <p:nvPr/>
        </p:nvCxnSpPr>
        <p:spPr>
          <a:xfrm flipV="1">
            <a:off x="3406351" y="3475109"/>
            <a:ext cx="1952236" cy="1955724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2" idx="3"/>
            <a:endCxn id="14" idx="1"/>
          </p:cNvCxnSpPr>
          <p:nvPr/>
        </p:nvCxnSpPr>
        <p:spPr>
          <a:xfrm>
            <a:off x="3406625" y="3441699"/>
            <a:ext cx="1956153" cy="2121199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3406625" y="2200652"/>
            <a:ext cx="23153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CPU Page Table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962755" y="3098677"/>
            <a:ext cx="1432342" cy="896817"/>
          </a:xfrm>
          <a:prstGeom prst="rect">
            <a:avLst/>
          </a:prstGeom>
          <a:solidFill>
            <a:srgbClr val="FF5050">
              <a:alpha val="41961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369617" y="5852687"/>
            <a:ext cx="3012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Virtual Address Space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1431681" y="3758041"/>
            <a:ext cx="531074" cy="2373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endCxn id="15" idx="1"/>
          </p:cNvCxnSpPr>
          <p:nvPr/>
        </p:nvCxnSpPr>
        <p:spPr>
          <a:xfrm flipV="1">
            <a:off x="3395097" y="3475106"/>
            <a:ext cx="1963490" cy="349128"/>
          </a:xfrm>
          <a:prstGeom prst="straightConnector1">
            <a:avLst/>
          </a:prstGeom>
          <a:ln w="3810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3208534" y="2192804"/>
            <a:ext cx="3035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Gill Sans MT" panose="020B0502020104020203" pitchFamily="34" charset="0"/>
                <a:ea typeface="Times New Roman" charset="0"/>
                <a:cs typeface="Times New Roman" charset="0"/>
              </a:rPr>
              <a:t>IMPICA Page Table</a:t>
            </a:r>
          </a:p>
        </p:txBody>
      </p:sp>
      <p:sp>
        <p:nvSpPr>
          <p:cNvPr id="34" name="Rounded Rectangle 33"/>
          <p:cNvSpPr/>
          <p:nvPr/>
        </p:nvSpPr>
        <p:spPr>
          <a:xfrm rot="21364223">
            <a:off x="335462" y="3060350"/>
            <a:ext cx="8369945" cy="1451255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Map linked data structure into IMPICA regions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6C31"/>
                </a:solidFill>
                <a:effectLst/>
                <a:uLnTx/>
                <a:uFillTx/>
                <a:latin typeface="Gill Sans MT" panose="020B0502020104020203" pitchFamily="34" charset="0"/>
                <a:ea typeface="+mn-ea"/>
                <a:cs typeface="+mn-cs"/>
              </a:rPr>
              <a:t>IMPICA page table is a partial-to-any mapping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593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00052 -0.2425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3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4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9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0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3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5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6" dur="indefinite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9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1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2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7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8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1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3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4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7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9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0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3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9" grpId="0" animBg="1"/>
      <p:bldP spid="9" grpId="1" animBg="1"/>
      <p:bldP spid="10" grpId="0"/>
      <p:bldP spid="10" grpId="1"/>
      <p:bldP spid="11" grpId="0"/>
      <p:bldP spid="11" grpId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6" grpId="2" animBg="1"/>
      <p:bldP spid="22" grpId="0"/>
      <p:bldP spid="22" grpId="1"/>
      <p:bldP spid="26" grpId="0" animBg="1"/>
      <p:bldP spid="26" grpId="1" animBg="1"/>
      <p:bldP spid="27" grpId="0"/>
      <p:bldP spid="27" grpId="1"/>
      <p:bldP spid="33" grpId="0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4.5|10.5|6.2|5.9|12.6|1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8.9|7.1|20|2.3|4.8|10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|18.1|12.9|8.6|5|17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30.7|8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|8.3|5.7|11.7|9.1|2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6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2.6|4|2.9|6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15.6|13.9|6.9|5|18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4.8|3.9|2.7|7|3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5|5.9|7.8|3.4|4.9|5.6|1.1|4.4|6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8.3|7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8.5|0.9|7.8|11.7|9.3|5.5|3.3|7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2|3.3|4.1|1.6|1.8|5.2|9|5.2|10|7.2|4.3|7.6|3.6|8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4.4|2.6|4.7|5.5|0.5|6.8|8.6|32.1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safari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afari" id="{1E4A3212-A6D8-EB49-8049-412E3186FEB9}" vid="{93387931-C767-9D4F-BD0F-4952975219FD}"/>
    </a:ext>
  </a:extLst>
</a:theme>
</file>

<file path=ppt/theme/theme11.xml><?xml version="1.0" encoding="utf-8"?>
<a:theme xmlns:a="http://schemas.openxmlformats.org/drawingml/2006/main" name="2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9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E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er" id="{8BF39661-A2EB-4A57-959D-1412D4B6AA4D}" vid="{29ACB7AB-B96D-4826-A0CC-9CFCC9A4501F}"/>
    </a:ext>
  </a:extLst>
</a:theme>
</file>

<file path=ppt/theme/theme4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sesha-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0"/>
      </a:accent1>
      <a:accent2>
        <a:srgbClr val="C00000"/>
      </a:accent2>
      <a:accent3>
        <a:srgbClr val="0061FF"/>
      </a:accent3>
      <a:accent4>
        <a:srgbClr val="3C3C3C"/>
      </a:accent4>
      <a:accent5>
        <a:srgbClr val="00B3B3"/>
      </a:accent5>
      <a:accent6>
        <a:srgbClr val="777777"/>
      </a:accent6>
      <a:hlink>
        <a:srgbClr val="0000FF"/>
      </a:hlink>
      <a:folHlink>
        <a:srgbClr val="800080"/>
      </a:folHlink>
    </a:clrScheme>
    <a:fontScheme name="Urban Pop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32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>
              <a:lumMod val="75000"/>
              <a:lumOff val="25000"/>
            </a:schemeClr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2800" b="1"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기본">
    <a:dk1>
      <a:sysClr val="windowText" lastClr="000000"/>
    </a:dk1>
    <a:lt1>
      <a:sysClr val="window" lastClr="FFFFFF"/>
    </a:lt1>
    <a:dk2>
      <a:srgbClr val="1B6AA3"/>
    </a:dk2>
    <a:lt2>
      <a:srgbClr val="FFFFFF"/>
    </a:lt2>
    <a:accent1>
      <a:srgbClr val="5DA5DA"/>
    </a:accent1>
    <a:accent2>
      <a:srgbClr val="FAA43A"/>
    </a:accent2>
    <a:accent3>
      <a:srgbClr val="60BD68"/>
    </a:accent3>
    <a:accent4>
      <a:srgbClr val="F17CB0"/>
    </a:accent4>
    <a:accent5>
      <a:srgbClr val="B2912F"/>
    </a:accent5>
    <a:accent6>
      <a:srgbClr val="307D99"/>
    </a:accent6>
    <a:hlink>
      <a:srgbClr val="0563C1"/>
    </a:hlink>
    <a:folHlink>
      <a:srgbClr val="954F72"/>
    </a:folHlink>
  </a:clrScheme>
  <a:fontScheme name="Calibri - 나눔고딕">
    <a:majorFont>
      <a:latin typeface="Calibri"/>
      <a:ea typeface="나눔고딕"/>
      <a:cs typeface=""/>
    </a:majorFont>
    <a:minorFont>
      <a:latin typeface="Calibri"/>
      <a:ea typeface="나눔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기본">
    <a:dk1>
      <a:sysClr val="windowText" lastClr="000000"/>
    </a:dk1>
    <a:lt1>
      <a:sysClr val="window" lastClr="FFFFFF"/>
    </a:lt1>
    <a:dk2>
      <a:srgbClr val="1B6AA3"/>
    </a:dk2>
    <a:lt2>
      <a:srgbClr val="FFFFFF"/>
    </a:lt2>
    <a:accent1>
      <a:srgbClr val="5DA5DA"/>
    </a:accent1>
    <a:accent2>
      <a:srgbClr val="FAA43A"/>
    </a:accent2>
    <a:accent3>
      <a:srgbClr val="60BD68"/>
    </a:accent3>
    <a:accent4>
      <a:srgbClr val="F17CB0"/>
    </a:accent4>
    <a:accent5>
      <a:srgbClr val="B2912F"/>
    </a:accent5>
    <a:accent6>
      <a:srgbClr val="307D99"/>
    </a:accent6>
    <a:hlink>
      <a:srgbClr val="0563C1"/>
    </a:hlink>
    <a:folHlink>
      <a:srgbClr val="954F72"/>
    </a:folHlink>
  </a:clrScheme>
  <a:fontScheme name="Calibri - 나눔고딕">
    <a:majorFont>
      <a:latin typeface="Calibri"/>
      <a:ea typeface="나눔고딕"/>
      <a:cs typeface=""/>
    </a:majorFont>
    <a:minorFont>
      <a:latin typeface="Calibri"/>
      <a:ea typeface="나눔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25757</TotalTime>
  <Words>10232</Words>
  <Application>Microsoft Macintosh PowerPoint</Application>
  <PresentationFormat>On-screen Show (4:3)</PresentationFormat>
  <Paragraphs>1978</Paragraphs>
  <Slides>169</Slides>
  <Notes>62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22</vt:i4>
      </vt:variant>
      <vt:variant>
        <vt:lpstr>Slide Titles</vt:lpstr>
      </vt:variant>
      <vt:variant>
        <vt:i4>169</vt:i4>
      </vt:variant>
    </vt:vector>
  </HeadingPairs>
  <TitlesOfParts>
    <vt:vector size="210" baseType="lpstr">
      <vt:lpstr>Arial</vt:lpstr>
      <vt:lpstr>Arial Black</vt:lpstr>
      <vt:lpstr>Arial Rounded MT Bold</vt:lpstr>
      <vt:lpstr>Calibri</vt:lpstr>
      <vt:lpstr>Calibri Light</vt:lpstr>
      <vt:lpstr>Cambria</vt:lpstr>
      <vt:lpstr>Cambria Math</vt:lpstr>
      <vt:lpstr>Candara</vt:lpstr>
      <vt:lpstr>Consolas</vt:lpstr>
      <vt:lpstr>Courier New</vt:lpstr>
      <vt:lpstr>Garamond</vt:lpstr>
      <vt:lpstr>Gill Sans MT</vt:lpstr>
      <vt:lpstr>Nunito</vt:lpstr>
      <vt:lpstr>Segoe UI</vt:lpstr>
      <vt:lpstr>Segoe UI Symbol</vt:lpstr>
      <vt:lpstr>Tahoma</vt:lpstr>
      <vt:lpstr>Times New Roman</vt:lpstr>
      <vt:lpstr>Trebuchet MS</vt:lpstr>
      <vt:lpstr>Wingdings</vt:lpstr>
      <vt:lpstr>1_Office Theme</vt:lpstr>
      <vt:lpstr>1_Edge</vt:lpstr>
      <vt:lpstr>BEER</vt:lpstr>
      <vt:lpstr>Edge</vt:lpstr>
      <vt:lpstr>3_Edge</vt:lpstr>
      <vt:lpstr>27_Office Theme</vt:lpstr>
      <vt:lpstr>3_sesha-theme</vt:lpstr>
      <vt:lpstr>Office Theme</vt:lpstr>
      <vt:lpstr>22_Edge</vt:lpstr>
      <vt:lpstr>safari</vt:lpstr>
      <vt:lpstr>20_Edge</vt:lpstr>
      <vt:lpstr>2_Office Theme</vt:lpstr>
      <vt:lpstr>3_Office Theme</vt:lpstr>
      <vt:lpstr>4_Office Theme</vt:lpstr>
      <vt:lpstr>5_Office Theme</vt:lpstr>
      <vt:lpstr>6_Office Theme</vt:lpstr>
      <vt:lpstr>98_Edge</vt:lpstr>
      <vt:lpstr>99_Edge</vt:lpstr>
      <vt:lpstr>7_Office Theme</vt:lpstr>
      <vt:lpstr>8_Office Theme</vt:lpstr>
      <vt:lpstr>95_Edge</vt:lpstr>
      <vt:lpstr>2_Edge</vt:lpstr>
      <vt:lpstr>P&amp;S Processing-in-Memory  How to Enable the Adoption of Processing-in-Memory?</vt:lpstr>
      <vt:lpstr>Potential Barriers to Adoption of PIM</vt:lpstr>
      <vt:lpstr>We Need to Revisit the Entire Stack</vt:lpstr>
      <vt:lpstr>PIM Review and Open Problems</vt:lpstr>
      <vt:lpstr>PowerPoint Presentation</vt:lpstr>
      <vt:lpstr>PIM Review and Open Problems (II)</vt:lpstr>
      <vt:lpstr>PIM Review and Open Problems (III)</vt:lpstr>
      <vt:lpstr>Real PIM Hardware Systems and Prototypes</vt:lpstr>
      <vt:lpstr>UPMEM Processing-in-DRAM Engine (2019)</vt:lpstr>
      <vt:lpstr>UPMEM PIM Architecture: Meetings 2 &amp; 3</vt:lpstr>
      <vt:lpstr>Samsung Function-in-Memory DRAM (2021)</vt:lpstr>
      <vt:lpstr>Samsung Function-in-Memory DRAM (2021)</vt:lpstr>
      <vt:lpstr>FIMDRAM: System Organization (III)</vt:lpstr>
      <vt:lpstr>Lecture on FIMDRAM/HBM-PIM</vt:lpstr>
      <vt:lpstr>AiM: Chip Implementation</vt:lpstr>
      <vt:lpstr>AiM: System Organization</vt:lpstr>
      <vt:lpstr>Lecture on Accelerator-in-Memory</vt:lpstr>
      <vt:lpstr>Samsung AxDIMM (2021)</vt:lpstr>
      <vt:lpstr>AxDIMM Design: Hardware Architecture</vt:lpstr>
      <vt:lpstr>AxDIMM Design: Execution Flow</vt:lpstr>
      <vt:lpstr>Lecture on AxDIMM</vt:lpstr>
      <vt:lpstr>HB-PNM: Overall Architecture (I)</vt:lpstr>
      <vt:lpstr>HB-PNM: Overall Architecture (II)</vt:lpstr>
      <vt:lpstr>Lecture on HB-PNM</vt:lpstr>
      <vt:lpstr>Processing-using-Memory in Real DRAM Chips</vt:lpstr>
      <vt:lpstr>SoftMC: Open Source DRAM Infrastructure</vt:lpstr>
      <vt:lpstr>RowClone &amp; Bitwise Ops in Real DRAM Chips</vt:lpstr>
      <vt:lpstr>PiDRAM</vt:lpstr>
      <vt:lpstr>PiDRAM Workflow</vt:lpstr>
      <vt:lpstr>PiDRAM FPGA Prototype</vt:lpstr>
      <vt:lpstr>Lecture on PiDRAM</vt:lpstr>
      <vt:lpstr>PiDRAM Paper and Repo</vt:lpstr>
      <vt:lpstr>Programming Models and  Code Generation for PIM</vt:lpstr>
      <vt:lpstr>UPMEM System Organization</vt:lpstr>
      <vt:lpstr>Accelerator Model (I)</vt:lpstr>
      <vt:lpstr>Accelerator Model (II)</vt:lpstr>
      <vt:lpstr>Inter-DPU Communication</vt:lpstr>
      <vt:lpstr>Lecture on Programming UPMEM PIM</vt:lpstr>
      <vt:lpstr>SIMDRAM Framework </vt:lpstr>
      <vt:lpstr>Programming Interface</vt:lpstr>
      <vt:lpstr>Code Using SIMDRAM Instructions</vt:lpstr>
      <vt:lpstr>Lecture on SIMDRAM</vt:lpstr>
      <vt:lpstr>PIM Runtime: Scheduling and Data Mapping</vt:lpstr>
      <vt:lpstr>Simple PIM Operations as ISA Extensions (I)</vt:lpstr>
      <vt:lpstr>Simple PIM Operations as ISA Extensions (II)</vt:lpstr>
      <vt:lpstr>Example PEI Microarchitecture</vt:lpstr>
      <vt:lpstr>PEI Performance Delta: Large Data Sets</vt:lpstr>
      <vt:lpstr>PEI Energy Consumption</vt:lpstr>
      <vt:lpstr>More on PIM-Enabled Instructions</vt:lpstr>
      <vt:lpstr>Key Challenge 1: Code Mapping</vt:lpstr>
      <vt:lpstr>Key Challenge 2: Data Mapping</vt:lpstr>
      <vt:lpstr>How to Do the Code and Data Mapping?</vt:lpstr>
      <vt:lpstr>How to Schedule Code? (I)</vt:lpstr>
      <vt:lpstr>How to Schedule Code? (II)</vt:lpstr>
      <vt:lpstr>How to Schedule Code? (III)</vt:lpstr>
      <vt:lpstr>Research Questions</vt:lpstr>
      <vt:lpstr>Memory Coherence</vt:lpstr>
      <vt:lpstr>Challenge: Coherence for Hybrid CPU-PIM Apps</vt:lpstr>
      <vt:lpstr>How to Maintain Coherence? (I)</vt:lpstr>
      <vt:lpstr>How to Maintain Coherence? (II)</vt:lpstr>
      <vt:lpstr>CoNDA:  Efficient Cache Coherence Support for Near-Data Accelerators</vt:lpstr>
      <vt:lpstr>Specialized Accelerators</vt:lpstr>
      <vt:lpstr>Coherence For NDAs</vt:lpstr>
      <vt:lpstr>Existing Coherence Mechanisms</vt:lpstr>
      <vt:lpstr>An Optimistic Approach</vt:lpstr>
      <vt:lpstr>CoNDA</vt:lpstr>
      <vt:lpstr>CoNDA</vt:lpstr>
      <vt:lpstr>CoNDA:  Efficient Cache Coherence Support for Near-Data Accelerators</vt:lpstr>
      <vt:lpstr>How to Maintain Coherence? (II)</vt:lpstr>
      <vt:lpstr>Synchronization Support</vt:lpstr>
      <vt:lpstr>How to Support Synchronization?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Support Synchronization?</vt:lpstr>
      <vt:lpstr>Lecture on Synchronization Support for PIM</vt:lpstr>
      <vt:lpstr>How to Design Data Structures for PIM?</vt:lpstr>
      <vt:lpstr>Virtual Memory Support</vt:lpstr>
      <vt:lpstr>Accelerating Linked Data Structures</vt:lpstr>
      <vt:lpstr>Executive Summary</vt:lpstr>
      <vt:lpstr>Linked Data Structures</vt:lpstr>
      <vt:lpstr>The Problem: Pointer Chasing</vt:lpstr>
      <vt:lpstr>Our Goal</vt:lpstr>
      <vt:lpstr>Parallelism Challenge</vt:lpstr>
      <vt:lpstr>Parallelism Challenge and Opportunity</vt:lpstr>
      <vt:lpstr>Our Solution: Address-Access Decoupling</vt:lpstr>
      <vt:lpstr>IMPICA Core Architecture</vt:lpstr>
      <vt:lpstr>Address Translation Challenge</vt:lpstr>
      <vt:lpstr>Our Solution: IMPICA Page Table</vt:lpstr>
      <vt:lpstr>IMPICA Page Table: Mechanism</vt:lpstr>
      <vt:lpstr>Evaluation Methodology</vt:lpstr>
      <vt:lpstr>Result – Microbenchmark Performance</vt:lpstr>
      <vt:lpstr>Result – Database Performance</vt:lpstr>
      <vt:lpstr>System Energy Consumption</vt:lpstr>
      <vt:lpstr>Area and Power Overhead</vt:lpstr>
      <vt:lpstr>How to Support Virtual Memory?</vt:lpstr>
      <vt:lpstr>Rethinking Virtual Memory</vt:lpstr>
      <vt:lpstr>VBI: Overview</vt:lpstr>
      <vt:lpstr>Lecture on Virtual Block Interface</vt:lpstr>
      <vt:lpstr>Security Considerations</vt:lpstr>
      <vt:lpstr>DRAM Latency PUF Key Idea</vt:lpstr>
      <vt:lpstr>DRAM Latency Physical Unclonable Functions</vt:lpstr>
      <vt:lpstr>D-RaNGe Key Idea</vt:lpstr>
      <vt:lpstr>DRAM Latency True Random Number Generator</vt:lpstr>
      <vt:lpstr>Quadruple Activation (QUAC)</vt:lpstr>
      <vt:lpstr>Generating Random Values via QUAC</vt:lpstr>
      <vt:lpstr>Generating Random Values via QUAC</vt:lpstr>
      <vt:lpstr>Generating Random Values via QUAC</vt:lpstr>
      <vt:lpstr>QUAC-TRNG</vt:lpstr>
      <vt:lpstr>QUAC-TRNG</vt:lpstr>
      <vt:lpstr>QUAC-TRNG</vt:lpstr>
      <vt:lpstr>In-DRAM True Random Number Generation</vt:lpstr>
      <vt:lpstr>Benchmarks and  Simulation Infrastructures</vt:lpstr>
      <vt:lpstr>PrIM Benchmarks: Application Domains</vt:lpstr>
      <vt:lpstr>PrIM Benchmarks are Open Source</vt:lpstr>
      <vt:lpstr>Lecture on PrIM Benchmarks</vt:lpstr>
      <vt:lpstr>DAMOV Analysis Methodology &amp; Workloads</vt:lpstr>
      <vt:lpstr>Methodology Overview</vt:lpstr>
      <vt:lpstr>More on DAMOV</vt:lpstr>
      <vt:lpstr>Lecture on DAMOV</vt:lpstr>
      <vt:lpstr>Simulation Infrastructures for PIM</vt:lpstr>
      <vt:lpstr>Simulation Infrastructures for PIM (in SSDs) </vt:lpstr>
      <vt:lpstr>  NAPEL: Near-Memory Computing Application Performance Prediction  via Ensemble Learning</vt:lpstr>
      <vt:lpstr>Executive Summary</vt:lpstr>
      <vt:lpstr>NMC Simulators</vt:lpstr>
      <vt:lpstr>NMC Simulators</vt:lpstr>
      <vt:lpstr>NMC Simulators</vt:lpstr>
      <vt:lpstr>NAPEL: Near-Memory Computing Application Performance Prediction via Ensemble Learning</vt:lpstr>
      <vt:lpstr>Phase 1: LLVM Analyzer</vt:lpstr>
      <vt:lpstr>Phase 2: Microarchitecture Simulation </vt:lpstr>
      <vt:lpstr>Phase 3: Ensemble ML Training</vt:lpstr>
      <vt:lpstr>NAPEL Framework</vt:lpstr>
      <vt:lpstr>NAPEL Prediction</vt:lpstr>
      <vt:lpstr>Experimental Setup</vt:lpstr>
      <vt:lpstr>NAPEL Accuracy: Performance and  Energy Estimates</vt:lpstr>
      <vt:lpstr>NAPEL Accuracy: Performance and  Energy Estimates</vt:lpstr>
      <vt:lpstr>Speed of Evaluation</vt:lpstr>
      <vt:lpstr>Speed of Evaluation</vt:lpstr>
      <vt:lpstr>Use Case: NMC Suitability Analysis</vt:lpstr>
      <vt:lpstr>Performance &amp; Energy Models for PIM</vt:lpstr>
      <vt:lpstr>Applications that  Benefit from PIM</vt:lpstr>
      <vt:lpstr>New Applications and Use Cases for PIM</vt:lpstr>
      <vt:lpstr>Genome Read In-Memory (GRIM) Filter:  Fast Seed Location Filtering in DNA Read Mapping  using Processing-in-Memory Technologies</vt:lpstr>
      <vt:lpstr>Executive Summary</vt:lpstr>
      <vt:lpstr>Accelerating Approximate String Matching</vt:lpstr>
      <vt:lpstr>Google Workloads  for Consumer Devices: Mitigating Data Movement Bottlenecks</vt:lpstr>
      <vt:lpstr>Accelerating Climate Modeling</vt:lpstr>
      <vt:lpstr>Accelerating Time Series Analysis</vt:lpstr>
      <vt:lpstr>Epilogue</vt:lpstr>
      <vt:lpstr>PIM Review and Open Problems</vt:lpstr>
      <vt:lpstr>PowerPoint Presentation</vt:lpstr>
      <vt:lpstr>PIM Review and Open Problems (II)</vt:lpstr>
      <vt:lpstr>PIM Review and Open Problems (III)</vt:lpstr>
      <vt:lpstr>Challenge and Opportunity for Future</vt:lpstr>
      <vt:lpstr>Challenge and Opportunity for Future</vt:lpstr>
      <vt:lpstr>Challenge and Opportunity for Future</vt:lpstr>
      <vt:lpstr>A Tutorial on Memory-Centric Systems</vt:lpstr>
      <vt:lpstr>PowerPoint Presentation</vt:lpstr>
      <vt:lpstr>P&amp;S Processing-in-Memory  How to Enable the Adoption of Processing-in-Memory?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Gomez Luna  Juan</cp:lastModifiedBy>
  <cp:revision>558</cp:revision>
  <dcterms:created xsi:type="dcterms:W3CDTF">2021-03-24T08:19:39Z</dcterms:created>
  <dcterms:modified xsi:type="dcterms:W3CDTF">2023-01-28T10:23:28Z</dcterms:modified>
</cp:coreProperties>
</file>